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1.xml" ContentType="application/vnd.openxmlformats-officedocument.themeOverride+xml"/>
  <Override PartName="/ppt/notesSlides/notesSlide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5.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2.xml" ContentType="application/vnd.openxmlformats-officedocument.themeOverride+xml"/>
  <Override PartName="/ppt/notesSlides/notesSlide7.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theme/themeOverride3.xml" ContentType="application/vnd.openxmlformats-officedocument.themeOverr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8.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9.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0.xml" ContentType="application/vnd.openxmlformats-officedocument.presentationml.notesSl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5.xml" ContentType="application/vnd.openxmlformats-officedocument.themeOverride+xml"/>
  <Override PartName="/ppt/notesSlides/notesSlide11.xml" ContentType="application/vnd.openxmlformats-officedocument.presentationml.notesSlide+xml"/>
  <Override PartName="/ppt/charts/chart13.xml" ContentType="application/vnd.openxmlformats-officedocument.drawingml.chart+xml"/>
  <Override PartName="/ppt/theme/themeOverride6.xml" ContentType="application/vnd.openxmlformats-officedocument.themeOverride+xml"/>
  <Override PartName="/ppt/notesSlides/notesSlide12.xml" ContentType="application/vnd.openxmlformats-officedocument.presentationml.notesSlide+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1.xml" ContentType="application/vnd.openxmlformats-officedocument.drawingml.chartshapes+xml"/>
  <Override PartName="/ppt/notesSlides/notesSlide13.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14.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15.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29"/>
  </p:notesMasterIdLst>
  <p:sldIdLst>
    <p:sldId id="984" r:id="rId6"/>
    <p:sldId id="951" r:id="rId7"/>
    <p:sldId id="1012" r:id="rId8"/>
    <p:sldId id="1021" r:id="rId9"/>
    <p:sldId id="986" r:id="rId10"/>
    <p:sldId id="1005" r:id="rId11"/>
    <p:sldId id="1022" r:id="rId12"/>
    <p:sldId id="1020" r:id="rId13"/>
    <p:sldId id="1033" r:id="rId14"/>
    <p:sldId id="1016" r:id="rId15"/>
    <p:sldId id="837" r:id="rId16"/>
    <p:sldId id="1032" r:id="rId17"/>
    <p:sldId id="1013" r:id="rId18"/>
    <p:sldId id="1014" r:id="rId19"/>
    <p:sldId id="1031" r:id="rId20"/>
    <p:sldId id="1042" r:id="rId21"/>
    <p:sldId id="1023" r:id="rId22"/>
    <p:sldId id="1043" r:id="rId23"/>
    <p:sldId id="1044" r:id="rId24"/>
    <p:sldId id="1045" r:id="rId25"/>
    <p:sldId id="1037" r:id="rId26"/>
    <p:sldId id="1038" r:id="rId27"/>
    <p:sldId id="266" r:id="rId28"/>
  </p:sldIdLst>
  <p:sldSz cx="12192000" cy="6858000"/>
  <p:notesSz cx="7010400" cy="9236075"/>
  <p:defaultText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1" userDrawn="1">
          <p15:clr>
            <a:srgbClr val="A4A3A4"/>
          </p15:clr>
        </p15:guide>
        <p15:guide id="2" pos="21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CBD391C-B617-A1BC-C66B-42DCDE16AD4C}" name="Yaurimar Terán Hernández" initials="YTH" userId="S::yteran@economia.gob.do::aa4f2fdc-4716-4f98-9209-5992d543f59a" providerId="AD"/>
  <p188:author id="{D6FAD95E-41B9-9ECB-7E34-98654DD968E9}" name="Gabriela del Pilar Arias Barcacel" initials="" userId="S::gabriela.arias@economia.gob.do::b4e8180c-598a-49d5-b2db-66574e939f62" providerId="AD"/>
  <p188:author id="{4235B363-8139-D44E-50B0-0D9F60A22A13}" name="Lisselotte Scarlen Galvez Garcia" initials="LSGG" userId="S::lisselotte.galvez@economia.gob.do::fe63da5d-3c5a-4f98-9784-40a828957f96" providerId="AD"/>
  <p188:author id="{850AF276-B991-EA0F-E91C-74EFBDCAE61A}" name="Reyna Gomera" initials="RG" userId="S::rgomera@economia.gob.do::918cdc99-b4f2-442c-be27-03b416e96d2c" providerId="AD"/>
  <p188:author id="{C9AFBF8E-0F54-8B88-9A25-BA22E870FF70}" name="Marycris Brito Romero" initials="MBR" userId="S::marycris.brito@economia.gob.do::03e606d6-0a9d-4acd-badf-e04cdde746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Marycris Brito Romero" initials="MBR" lastIdx="2" clrIdx="0">
    <p:extLst>
      <p:ext uri="{19B8F6BF-5375-455C-9EA6-DF929625EA0E}">
        <p15:presenceInfo xmlns:p15="http://schemas.microsoft.com/office/powerpoint/2012/main" userId="S::marycris.brito@economia.gob.do::03e606d6-0a9d-4acd-badf-e04cdde7466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002060"/>
    <a:srgbClr val="3A8FCC"/>
    <a:srgbClr val="44546A"/>
    <a:srgbClr val="C00000"/>
    <a:srgbClr val="FCE0DA"/>
    <a:srgbClr val="F16143"/>
    <a:srgbClr val="003876"/>
    <a:srgbClr val="000000"/>
    <a:srgbClr val="000D0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6283" autoAdjust="0"/>
  </p:normalViewPr>
  <p:slideViewPr>
    <p:cSldViewPr snapToGrid="0">
      <p:cViewPr varScale="1">
        <p:scale>
          <a:sx n="64" d="100"/>
          <a:sy n="64" d="100"/>
        </p:scale>
        <p:origin x="954" y="78"/>
      </p:cViewPr>
      <p:guideLst>
        <p:guide orient="horz" pos="391"/>
        <p:guide pos="211"/>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commentAuthors" Target="commentAuthors.xml"/><Relationship Id="rId35" Type="http://schemas.microsoft.com/office/2018/10/relationships/authors" Target="authors.xml"/><Relationship Id="rId8" Type="http://schemas.openxmlformats.org/officeDocument/2006/relationships/slide" Target="slides/slide3.xml"/></Relationships>
</file>

<file path=ppt/charts/_rels/chart1.xml.rels><?xml version="1.0" encoding="UTF-8" standalone="yes"?>
<Relationships xmlns="http://schemas.openxmlformats.org/package/2006/relationships"><Relationship Id="rId3" Type="http://schemas.openxmlformats.org/officeDocument/2006/relationships/oleObject" Target="https://mepyd.sharepoint.com/sites/DIRECCION_MACROECONOMICADAM/Documentos%20compartidos/09%20Requerimientos%20ministro/SR%20-%20Sector%20real/2024/04%20-%20Abril/Datos/Balance%20y%20perspectivas%20macroecon&#243;mico%202022-2023.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mepyd.sharepoint.com/sites/DIRECCION_MACROECONOMICADAM/Documentos%20compartidos/02%20DCoy/Bolet&#237;n%20coyuntura/2024/Dashboards/Sector%20externo/Sector%20externo,%20turismo%20y%20tipo%20de%20cambio.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2" Type="http://schemas.openxmlformats.org/officeDocument/2006/relationships/oleObject" Target="https://mepyd.sharepoint.com/sites/DIRECCION_MACROECONOMICADAM/Documentos%20compartidos/09%20Requerimientos%20ministro/SR%20-%20Sector%20real/2024/04%20-%20Abril/Datos/Balance%20y%20perspectivas%20macroecon&#243;mico%202022-2023.xlsx"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oleObject" Target="https://mepyd.sharepoint.com/sites/DIRECCION_MACROECONOMICADAM/Documentos%20compartidos/09%20Requerimientos%20ministro/SR%20-%20Sector%20real/2024/04%20-%20Abril/Datos/Balance%20y%20perspectivas%20macroecon&#243;mico%202022-2023.xlsx" TargetMode="External"/></Relationships>
</file>

<file path=ppt/charts/_rels/chart13.xml.rels><?xml version="1.0" encoding="UTF-8" standalone="yes"?>
<Relationships xmlns="http://schemas.openxmlformats.org/package/2006/relationships"><Relationship Id="rId2" Type="http://schemas.openxmlformats.org/officeDocument/2006/relationships/oleObject" Target="https://mepyd.sharepoint.com/sites/DIRECCION_MACROECONOMICADAM/Documentos%20compartidos/09%20Requerimientos%20ministro/SR%20-%20Sector%20real/2024/04%20-%20Abril/Datos/Balance%20y%20perspectivas%20macroecon&#243;mico%202022-2023.xlsx" TargetMode="External"/><Relationship Id="rId1" Type="http://schemas.openxmlformats.org/officeDocument/2006/relationships/themeOverride" Target="../theme/themeOverride6.xml"/></Relationships>
</file>

<file path=ppt/charts/_rels/chart14.xml.rels><?xml version="1.0" encoding="UTF-8" standalone="yes"?>
<Relationships xmlns="http://schemas.openxmlformats.org/package/2006/relationships"><Relationship Id="rId3" Type="http://schemas.openxmlformats.org/officeDocument/2006/relationships/oleObject" Target="https://mepyd.sharepoint.com/sites/DIRECCION_MACROECONOMICADAM/Documentos%20compartidos/09%20Requerimientos%20ministro/SR%20-%20Sector%20real/2024/04%20-%20Abril/Datos/Balance%20y%20perspectivas%20macroecon&#243;mico%202022-2023.xlsx" TargetMode="Externa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1.xml"/></Relationships>
</file>

<file path=ppt/charts/_rels/chart15.xml.rels><?xml version="1.0" encoding="UTF-8" standalone="yes"?>
<Relationships xmlns="http://schemas.openxmlformats.org/package/2006/relationships"><Relationship Id="rId3" Type="http://schemas.openxmlformats.org/officeDocument/2006/relationships/oleObject" Target="https://mepyd.sharepoint.com/sites/DIRECCION_MACROECONOMICADAM/Documentos%20compartidos/02%20DCoy/Bolet&#237;n%20coyuntura/2024/Dashboards/Entorno%20internacional/2024/Mayo%202024/Contexto%20Internac%20%20(mayo%202024).xlsx" TargetMode="External"/><Relationship Id="rId2" Type="http://schemas.microsoft.com/office/2011/relationships/chartColorStyle" Target="colors13.xml"/><Relationship Id="rId1" Type="http://schemas.microsoft.com/office/2011/relationships/chartStyle" Target="style13.xml"/></Relationships>
</file>

<file path=ppt/charts/_rels/chart16.xml.rels><?xml version="1.0" encoding="UTF-8" standalone="yes"?>
<Relationships xmlns="http://schemas.openxmlformats.org/package/2006/relationships"><Relationship Id="rId3" Type="http://schemas.openxmlformats.org/officeDocument/2006/relationships/oleObject" Target="file:///\\Users\lisselottegalvez\Downloads\I.2.%20Situacio&#769;n%20Fiscal%202023%20VF.xlsx" TargetMode="External"/><Relationship Id="rId2" Type="http://schemas.microsoft.com/office/2011/relationships/chartColorStyle" Target="colors14.xml"/><Relationship Id="rId1" Type="http://schemas.microsoft.com/office/2011/relationships/chartStyle" Target="style14.xml"/></Relationships>
</file>

<file path=ppt/charts/_rels/chart17.xml.rels><?xml version="1.0" encoding="UTF-8" standalone="yes"?>
<Relationships xmlns="http://schemas.openxmlformats.org/package/2006/relationships"><Relationship Id="rId3" Type="http://schemas.openxmlformats.org/officeDocument/2006/relationships/oleObject" Target="file:///\\Users\lisselottegalvez\Library\Containers\com.microsoft.Excel\Data\Library\Application%20Support\Microsoft\Balance%2520y%2520perspectivas%2520macroecono&#769;mico%25202022-2023%20(version%201).xlsb"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https://mepyd.sharepoint.com/sites/DIRECCION_MACROECONOMICADAM/Documentos%20compartidos/09%20Requerimientos%20ministro/SR%20-%20Sector%20real/2024/04%20-%20Abril/Datos/Balance%20y%20perspectivas%20macroecon&#243;mico%202022-2023.xlsx" TargetMode="External"/></Relationships>
</file>

<file path=ppt/charts/_rels/chart3.xml.rels><?xml version="1.0" encoding="UTF-8" standalone="yes"?>
<Relationships xmlns="http://schemas.openxmlformats.org/package/2006/relationships"><Relationship Id="rId3" Type="http://schemas.openxmlformats.org/officeDocument/2006/relationships/oleObject" Target="https://mepyd.sharepoint.com/sites/DIRECCION_MACROECONOMICADAM/Documentos%20compartidos/09%20Requerimientos%20ministro/SR%20-%20Sector%20real/2024/04%20-%20Abril/Datos/Balance%20y%20perspectivas%20macroecon&#243;mico%202022-2023.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mepyd.sharepoint.com/sites/DIRECCION_MACROECONOMICADAM/Documentos%20compartidos/09%20Requerimientos%20ministro/SR%20-%20Sector%20real/2024/04%20-%20Abril/Datos/Balance%20y%20perspectivas%20macroecon&#243;mico%202022-2023.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mepyd.sharepoint.com/sites/DIRECCION_MACROECONOMICADAM/Documentos%20compartidos/09%20Requerimientos%20ministro/SR%20-%20Sector%20real/2024/04%20-%20Abril/Datos/Balance%20y%20perspectivas%20macroecon&#243;mico%202022-2023.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https://mepyd.sharepoint.com/sites/DIRECCION_MACROECONOMICADAM/Documentos%20compartidos/09%20Requerimientos%20ministro/SR%20-%20Sector%20real/2024/04%20-%20Abril/Datos/Balance%20y%20perspectivas%20macroecon&#243;mico%202022-2023.xlsx" TargetMode="Externa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oleObject" Target="https://mepyd.sharepoint.com/sites/DIRECCION_MACROECONOMICADAM/Documentos%20compartidos/09%20Requerimientos%20ministro/SR%20-%20Sector%20real/2024/04%20-%20Abril/Datos/Balance%20y%20perspectivas%20macroecon&#243;mico%202022-2023.xlsx" TargetMode="External"/></Relationships>
</file>

<file path=ppt/charts/_rels/chart8.xml.rels><?xml version="1.0" encoding="UTF-8" standalone="yes"?>
<Relationships xmlns="http://schemas.openxmlformats.org/package/2006/relationships"><Relationship Id="rId3" Type="http://schemas.openxmlformats.org/officeDocument/2006/relationships/oleObject" Target="https://mepyd.sharepoint.com/sites/DIRECCION_MACROECONOMICADAM/Documentos%20compartidos/09%20Requerimientos%20ministro/SR%20-%20Sector%20real/2024/04%20-%20Abril/Datos/Balance%20y%20perspectivas%20macroecon&#243;mico%202022-2023.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mepyd.sharepoint.com/sites/DIRECCION_MACROECONOMICADAM/Documentos%20compartidos/09%20Requerimientos%20ministro/SR%20-%20Sector%20real/2024/04%20-%20Abril/Datos/Balance%20y%20perspectivas%20macroecon&#243;mico%202022-2023.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Gotham Book" panose="02000604040000020004" pitchFamily="50" charset="0"/>
                <a:ea typeface="+mn-ea"/>
                <a:cs typeface="+mn-cs"/>
              </a:defRPr>
            </a:pPr>
            <a:r>
              <a:rPr lang="en-US" sz="1400" b="1">
                <a:solidFill>
                  <a:schemeClr val="bg2">
                    <a:lumMod val="25000"/>
                  </a:schemeClr>
                </a:solidFill>
              </a:rPr>
              <a:t>PIB</a:t>
            </a:r>
            <a:r>
              <a:rPr lang="en-US" sz="1400" b="1" baseline="0">
                <a:solidFill>
                  <a:schemeClr val="bg2">
                    <a:lumMod val="25000"/>
                  </a:schemeClr>
                </a:solidFill>
              </a:rPr>
              <a:t> </a:t>
            </a:r>
            <a:r>
              <a:rPr lang="en-US" sz="1400" b="1">
                <a:solidFill>
                  <a:schemeClr val="bg2">
                    <a:lumMod val="25000"/>
                  </a:schemeClr>
                </a:solidFill>
              </a:rPr>
              <a:t>real</a:t>
            </a:r>
          </a:p>
          <a:p>
            <a:pPr>
              <a:defRPr/>
            </a:pPr>
            <a:r>
              <a:rPr lang="es-DO" sz="1200" noProof="0">
                <a:solidFill>
                  <a:schemeClr val="bg2">
                    <a:lumMod val="25000"/>
                  </a:schemeClr>
                </a:solidFill>
              </a:rPr>
              <a:t>(variación anual</a:t>
            </a:r>
            <a:r>
              <a:rPr lang="es-DO" sz="1200" baseline="0" noProof="0">
                <a:solidFill>
                  <a:schemeClr val="bg2">
                    <a:lumMod val="25000"/>
                  </a:schemeClr>
                </a:solidFill>
              </a:rPr>
              <a:t> en %)</a:t>
            </a:r>
            <a:endParaRPr lang="es-DO" sz="1200" noProof="0">
              <a:solidFill>
                <a:schemeClr val="bg2">
                  <a:lumMod val="25000"/>
                </a:schemeClr>
              </a:solidFill>
            </a:endParaRPr>
          </a:p>
        </c:rich>
      </c:tx>
      <c:layout>
        <c:manualLayout>
          <c:xMode val="edge"/>
          <c:yMode val="edge"/>
          <c:x val="0.38718668677711304"/>
          <c:y val="1.3622829809909545E-2"/>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Gotham Book" panose="02000604040000020004" pitchFamily="50" charset="0"/>
              <a:ea typeface="+mn-ea"/>
              <a:cs typeface="+mn-cs"/>
            </a:defRPr>
          </a:pPr>
          <a:endParaRPr lang="en-US"/>
        </a:p>
      </c:txPr>
    </c:title>
    <c:autoTitleDeleted val="0"/>
    <c:plotArea>
      <c:layout>
        <c:manualLayout>
          <c:layoutTarget val="inner"/>
          <c:xMode val="edge"/>
          <c:yMode val="edge"/>
          <c:x val="3.0157036822010146E-2"/>
          <c:y val="0.15697878193282505"/>
          <c:w val="0.95140978345448757"/>
          <c:h val="0.75908350650127288"/>
        </c:manualLayout>
      </c:layout>
      <c:barChart>
        <c:barDir val="col"/>
        <c:grouping val="clustered"/>
        <c:varyColors val="0"/>
        <c:ser>
          <c:idx val="0"/>
          <c:order val="0"/>
          <c:tx>
            <c:strRef>
              <c:f>'PIB real'!$B$2</c:f>
              <c:strCache>
                <c:ptCount val="1"/>
                <c:pt idx="0">
                  <c:v>Crecimiento</c:v>
                </c:pt>
              </c:strCache>
            </c:strRef>
          </c:tx>
          <c:spPr>
            <a:solidFill>
              <a:srgbClr val="002060"/>
            </a:solidFill>
            <a:ln>
              <a:noFill/>
            </a:ln>
            <a:effectLst/>
          </c:spPr>
          <c:invertIfNegative val="0"/>
          <c:dPt>
            <c:idx val="1"/>
            <c:invertIfNegative val="0"/>
            <c:bubble3D val="0"/>
            <c:spPr>
              <a:solidFill>
                <a:srgbClr val="C00000"/>
              </a:solidFill>
              <a:ln>
                <a:noFill/>
              </a:ln>
              <a:effectLst/>
            </c:spPr>
            <c:extLst>
              <c:ext xmlns:c16="http://schemas.microsoft.com/office/drawing/2014/chart" uri="{C3380CC4-5D6E-409C-BE32-E72D297353CC}">
                <c16:uniqueId val="{00000001-2B3B-43B9-8E61-DCEDAB2BF0BB}"/>
              </c:ext>
            </c:extLst>
          </c:dPt>
          <c:dPt>
            <c:idx val="3"/>
            <c:invertIfNegative val="0"/>
            <c:bubble3D val="0"/>
            <c:spPr>
              <a:solidFill>
                <a:srgbClr val="002060"/>
              </a:solidFill>
              <a:ln>
                <a:noFill/>
              </a:ln>
              <a:effectLst/>
            </c:spPr>
            <c:extLst>
              <c:ext xmlns:c16="http://schemas.microsoft.com/office/drawing/2014/chart" uri="{C3380CC4-5D6E-409C-BE32-E72D297353CC}">
                <c16:uniqueId val="{00000003-2B3B-43B9-8E61-DCEDAB2BF0BB}"/>
              </c:ext>
            </c:extLst>
          </c:dPt>
          <c:dPt>
            <c:idx val="4"/>
            <c:invertIfNegative val="0"/>
            <c:bubble3D val="0"/>
            <c:spPr>
              <a:solidFill>
                <a:srgbClr val="002060"/>
              </a:solidFill>
              <a:ln>
                <a:noFill/>
              </a:ln>
              <a:effectLst/>
            </c:spPr>
            <c:extLst>
              <c:ext xmlns:c16="http://schemas.microsoft.com/office/drawing/2014/chart" uri="{C3380CC4-5D6E-409C-BE32-E72D297353CC}">
                <c16:uniqueId val="{00000005-2B3B-43B9-8E61-DCEDAB2BF0BB}"/>
              </c:ext>
            </c:extLst>
          </c:dPt>
          <c:dPt>
            <c:idx val="5"/>
            <c:invertIfNegative val="0"/>
            <c:bubble3D val="0"/>
            <c:spPr>
              <a:solidFill>
                <a:srgbClr val="00B0F0"/>
              </a:solidFill>
              <a:ln>
                <a:noFill/>
              </a:ln>
              <a:effectLst/>
            </c:spPr>
            <c:extLst>
              <c:ext xmlns:c16="http://schemas.microsoft.com/office/drawing/2014/chart" uri="{C3380CC4-5D6E-409C-BE32-E72D297353CC}">
                <c16:uniqueId val="{00000007-2B3B-43B9-8E61-DCEDAB2BF0BB}"/>
              </c:ext>
            </c:extLst>
          </c:dPt>
          <c:dPt>
            <c:idx val="6"/>
            <c:invertIfNegative val="0"/>
            <c:bubble3D val="0"/>
            <c:spPr>
              <a:solidFill>
                <a:srgbClr val="00B0F0"/>
              </a:solidFill>
              <a:ln>
                <a:noFill/>
              </a:ln>
              <a:effectLst/>
            </c:spPr>
            <c:extLst>
              <c:ext xmlns:c16="http://schemas.microsoft.com/office/drawing/2014/chart" uri="{C3380CC4-5D6E-409C-BE32-E72D297353CC}">
                <c16:uniqueId val="{00000009-2B3B-43B9-8E61-DCEDAB2BF0BB}"/>
              </c:ext>
            </c:extLst>
          </c:dPt>
          <c:dLbls>
            <c:dLbl>
              <c:idx val="1"/>
              <c:numFmt formatCode="0.0" sourceLinked="0"/>
              <c:spPr>
                <a:noFill/>
                <a:ln>
                  <a:noFill/>
                </a:ln>
                <a:effectLst/>
              </c:spPr>
              <c:txPr>
                <a:bodyPr rot="0" spcFirstLastPara="1" vertOverflow="ellipsis" vert="horz" wrap="square" anchor="ctr" anchorCtr="1"/>
                <a:lstStyle/>
                <a:p>
                  <a:pPr>
                    <a:defRPr sz="1200" b="1" i="0" u="none" strike="noStrike" kern="1200" baseline="0">
                      <a:solidFill>
                        <a:srgbClr val="C00000"/>
                      </a:solidFill>
                      <a:latin typeface="Gotham Book" panose="02000604040000020004" pitchFamily="50"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2B3B-43B9-8E61-DCEDAB2BF0BB}"/>
                </c:ext>
              </c:extLst>
            </c:dLbl>
            <c:dLbl>
              <c:idx val="3"/>
              <c:layout>
                <c:manualLayout>
                  <c:x val="-2.8430510459742544E-3"/>
                  <c:y val="4.1169746974514386E-4"/>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3B-43B9-8E61-DCEDAB2BF0BB}"/>
                </c:ext>
              </c:extLst>
            </c:dLbl>
            <c:dLbl>
              <c:idx val="4"/>
              <c:layout>
                <c:manualLayout>
                  <c:x val="-1.2933417285079721E-16"/>
                  <c:y val="1.0088268376535483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3B-43B9-8E61-DCEDAB2BF0BB}"/>
                </c:ext>
              </c:extLst>
            </c:dLbl>
            <c:dLbl>
              <c:idx val="5"/>
              <c:numFmt formatCode="0.0" sourceLinked="0"/>
              <c:spPr>
                <a:noFill/>
                <a:ln>
                  <a:noFill/>
                </a:ln>
                <a:effectLst/>
              </c:spPr>
              <c:txPr>
                <a:bodyPr rot="0" spcFirstLastPara="1" vertOverflow="ellipsis" vert="horz" wrap="square" anchor="ctr" anchorCtr="1"/>
                <a:lstStyle/>
                <a:p>
                  <a:pPr>
                    <a:defRPr sz="1200" b="1" i="0" u="none" strike="noStrike" kern="1200" baseline="0">
                      <a:solidFill>
                        <a:srgbClr val="00B0F0"/>
                      </a:solidFill>
                      <a:latin typeface="Gotham Book" panose="02000604040000020004" pitchFamily="50"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2B3B-43B9-8E61-DCEDAB2BF0BB}"/>
                </c:ext>
              </c:extLst>
            </c:dLbl>
            <c:dLbl>
              <c:idx val="6"/>
              <c:numFmt formatCode="0.0" sourceLinked="0"/>
              <c:spPr>
                <a:noFill/>
                <a:ln>
                  <a:noFill/>
                </a:ln>
                <a:effectLst/>
              </c:spPr>
              <c:txPr>
                <a:bodyPr rot="0" spcFirstLastPara="1" vertOverflow="ellipsis" vert="horz" wrap="square" anchor="ctr" anchorCtr="1"/>
                <a:lstStyle/>
                <a:p>
                  <a:pPr>
                    <a:defRPr sz="1200" b="1" i="0" u="none" strike="noStrike" kern="1200" baseline="0">
                      <a:solidFill>
                        <a:srgbClr val="00B0F0"/>
                      </a:solidFill>
                      <a:latin typeface="Gotham Book" panose="02000604040000020004" pitchFamily="50"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2B3B-43B9-8E61-DCEDAB2BF0BB}"/>
                </c:ext>
              </c:extLst>
            </c:dLbl>
            <c:numFmt formatCode="0.0" sourceLinked="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'PIB real'!$A$4:$A$10</c:f>
              <c:strCache>
                <c:ptCount val="7"/>
                <c:pt idx="0">
                  <c:v>2019</c:v>
                </c:pt>
                <c:pt idx="1">
                  <c:v>2020</c:v>
                </c:pt>
                <c:pt idx="2">
                  <c:v>2021</c:v>
                </c:pt>
                <c:pt idx="3">
                  <c:v>2022</c:v>
                </c:pt>
                <c:pt idx="4">
                  <c:v>2023</c:v>
                </c:pt>
                <c:pt idx="5">
                  <c:v>2024*</c:v>
                </c:pt>
                <c:pt idx="6">
                  <c:v>2025-2028*</c:v>
                </c:pt>
              </c:strCache>
            </c:strRef>
          </c:cat>
          <c:val>
            <c:numRef>
              <c:f>'PIB real'!$B$4:$B$10</c:f>
              <c:numCache>
                <c:formatCode>0.0</c:formatCode>
                <c:ptCount val="7"/>
                <c:pt idx="0">
                  <c:v>5.0521680227113563</c:v>
                </c:pt>
                <c:pt idx="1">
                  <c:v>-6.7202393746339339</c:v>
                </c:pt>
                <c:pt idx="2">
                  <c:v>12.271990236920487</c:v>
                </c:pt>
                <c:pt idx="3">
                  <c:v>4.8583240330653581</c:v>
                </c:pt>
                <c:pt idx="4">
                  <c:v>2.3606156904676823</c:v>
                </c:pt>
                <c:pt idx="5">
                  <c:v>5</c:v>
                </c:pt>
                <c:pt idx="6">
                  <c:v>5</c:v>
                </c:pt>
              </c:numCache>
            </c:numRef>
          </c:val>
          <c:extLst>
            <c:ext xmlns:c16="http://schemas.microsoft.com/office/drawing/2014/chart" uri="{C3380CC4-5D6E-409C-BE32-E72D297353CC}">
              <c16:uniqueId val="{0000000A-2B3B-43B9-8E61-DCEDAB2BF0BB}"/>
            </c:ext>
          </c:extLst>
        </c:ser>
        <c:dLbls>
          <c:showLegendKey val="0"/>
          <c:showVal val="0"/>
          <c:showCatName val="0"/>
          <c:showSerName val="0"/>
          <c:showPercent val="0"/>
          <c:showBubbleSize val="0"/>
        </c:dLbls>
        <c:gapWidth val="50"/>
        <c:overlap val="-27"/>
        <c:axId val="618987263"/>
        <c:axId val="618991007"/>
      </c:barChart>
      <c:lineChart>
        <c:grouping val="standard"/>
        <c:varyColors val="0"/>
        <c:ser>
          <c:idx val="1"/>
          <c:order val="1"/>
          <c:tx>
            <c:strRef>
              <c:f>'PIB real'!#REF!</c:f>
              <c:strCache>
                <c:ptCount val="1"/>
                <c:pt idx="0">
                  <c:v>#REF!</c:v>
                </c:pt>
              </c:strCache>
            </c:strRef>
          </c:tx>
          <c:spPr>
            <a:ln w="28575" cap="rnd">
              <a:solidFill>
                <a:schemeClr val="accent2"/>
              </a:solidFill>
              <a:round/>
            </a:ln>
            <a:effectLst/>
          </c:spPr>
          <c:marker>
            <c:symbol val="none"/>
          </c:marker>
          <c:cat>
            <c:numRef>
              <c:f>'PIB real'!$A$3:$A$7</c:f>
              <c:numCache>
                <c:formatCode>General</c:formatCode>
                <c:ptCount val="5"/>
                <c:pt idx="0">
                  <c:v>2018</c:v>
                </c:pt>
                <c:pt idx="1">
                  <c:v>2019</c:v>
                </c:pt>
                <c:pt idx="2">
                  <c:v>2020</c:v>
                </c:pt>
                <c:pt idx="3">
                  <c:v>2021</c:v>
                </c:pt>
                <c:pt idx="4">
                  <c:v>2022</c:v>
                </c:pt>
              </c:numCache>
            </c:numRef>
          </c:cat>
          <c:val>
            <c:numRef>
              <c:f>'PIB real'!#REF!</c:f>
              <c:numCache>
                <c:formatCode>General</c:formatCode>
                <c:ptCount val="1"/>
                <c:pt idx="0">
                  <c:v>1</c:v>
                </c:pt>
              </c:numCache>
            </c:numRef>
          </c:val>
          <c:smooth val="0"/>
          <c:extLst>
            <c:ext xmlns:c16="http://schemas.microsoft.com/office/drawing/2014/chart" uri="{C3380CC4-5D6E-409C-BE32-E72D297353CC}">
              <c16:uniqueId val="{0000000B-2B3B-43B9-8E61-DCEDAB2BF0BB}"/>
            </c:ext>
          </c:extLst>
        </c:ser>
        <c:dLbls>
          <c:showLegendKey val="0"/>
          <c:showVal val="0"/>
          <c:showCatName val="0"/>
          <c:showSerName val="0"/>
          <c:showPercent val="0"/>
          <c:showBubbleSize val="0"/>
        </c:dLbls>
        <c:marker val="1"/>
        <c:smooth val="0"/>
        <c:axId val="618987263"/>
        <c:axId val="618991007"/>
      </c:lineChart>
      <c:catAx>
        <c:axId val="618987263"/>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618991007"/>
        <c:crosses val="autoZero"/>
        <c:auto val="1"/>
        <c:lblAlgn val="ctr"/>
        <c:lblOffset val="100"/>
        <c:noMultiLvlLbl val="0"/>
      </c:catAx>
      <c:valAx>
        <c:axId val="618991007"/>
        <c:scaling>
          <c:orientation val="minMax"/>
        </c:scaling>
        <c:delete val="1"/>
        <c:axPos val="l"/>
        <c:numFmt formatCode="0.0" sourceLinked="1"/>
        <c:majorTickMark val="none"/>
        <c:minorTickMark val="none"/>
        <c:tickLblPos val="nextTo"/>
        <c:crossAx val="61898726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latin typeface="Gotham Book" panose="02000604040000020004" pitchFamily="50" charset="0"/>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25000"/>
                  </a:schemeClr>
                </a:solidFill>
                <a:latin typeface="Gotham Book" panose="02000604040000020004" pitchFamily="50" charset="0"/>
                <a:ea typeface="+mn-ea"/>
                <a:cs typeface="+mn-cs"/>
              </a:defRPr>
            </a:pPr>
            <a:r>
              <a:rPr lang="es-ES" sz="1400" b="1"/>
              <a:t>Ingresos por divisas</a:t>
            </a:r>
          </a:p>
          <a:p>
            <a:pPr>
              <a:defRPr sz="1400"/>
            </a:pPr>
            <a:r>
              <a:rPr lang="es-ES" sz="1200"/>
              <a:t>(enero-marzo, US$ millones)</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25000"/>
                </a:schemeClr>
              </a:solidFill>
              <a:latin typeface="Gotham Book" panose="02000604040000020004" pitchFamily="50" charset="0"/>
              <a:ea typeface="+mn-ea"/>
              <a:cs typeface="+mn-cs"/>
            </a:defRPr>
          </a:pPr>
          <a:endParaRPr lang="en-US"/>
        </a:p>
      </c:txPr>
    </c:title>
    <c:autoTitleDeleted val="0"/>
    <c:plotArea>
      <c:layout>
        <c:manualLayout>
          <c:layoutTarget val="inner"/>
          <c:xMode val="edge"/>
          <c:yMode val="edge"/>
          <c:x val="1.828761429758936E-2"/>
          <c:y val="0.20665020158994354"/>
          <c:w val="0.9634247714048213"/>
          <c:h val="0.61761108675034537"/>
        </c:manualLayout>
      </c:layout>
      <c:barChart>
        <c:barDir val="col"/>
        <c:grouping val="stacked"/>
        <c:varyColors val="0"/>
        <c:ser>
          <c:idx val="0"/>
          <c:order val="0"/>
          <c:tx>
            <c:strRef>
              <c:f>'[Sector externo, turismo y tipo de cambio.xlsx]Ing_div (t)'!$B$2</c:f>
              <c:strCache>
                <c:ptCount val="1"/>
                <c:pt idx="0">
                  <c:v>Exportaciones</c:v>
                </c:pt>
              </c:strCache>
            </c:strRef>
          </c:tx>
          <c:spPr>
            <a:solidFill>
              <a:srgbClr val="00206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 externo, turismo y tipo de cambio.xlsx]Ing_div (t)'!$E$1:$G$1</c:f>
              <c:strCache>
                <c:ptCount val="3"/>
                <c:pt idx="0">
                  <c:v>2022</c:v>
                </c:pt>
                <c:pt idx="1">
                  <c:v>2023</c:v>
                </c:pt>
                <c:pt idx="2">
                  <c:v>2024</c:v>
                </c:pt>
              </c:strCache>
            </c:strRef>
          </c:cat>
          <c:val>
            <c:numRef>
              <c:f>'[Sector externo, turismo y tipo de cambio.xlsx]Ing_div (t)'!$E$2:$G$2</c:f>
              <c:numCache>
                <c:formatCode>#,##0.0</c:formatCode>
                <c:ptCount val="3"/>
                <c:pt idx="0" formatCode="#,##0.00">
                  <c:v>3333</c:v>
                </c:pt>
                <c:pt idx="1">
                  <c:v>3336.6000000000004</c:v>
                </c:pt>
                <c:pt idx="2">
                  <c:v>3096.3</c:v>
                </c:pt>
              </c:numCache>
            </c:numRef>
          </c:val>
          <c:extLst>
            <c:ext xmlns:c16="http://schemas.microsoft.com/office/drawing/2014/chart" uri="{C3380CC4-5D6E-409C-BE32-E72D297353CC}">
              <c16:uniqueId val="{00000000-2910-4548-970D-F61F44218708}"/>
            </c:ext>
          </c:extLst>
        </c:ser>
        <c:ser>
          <c:idx val="1"/>
          <c:order val="1"/>
          <c:tx>
            <c:strRef>
              <c:f>'[Sector externo, turismo y tipo de cambio.xlsx]Ing_div (t)'!$B$3</c:f>
              <c:strCache>
                <c:ptCount val="1"/>
                <c:pt idx="0">
                  <c:v>Turismo</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 externo, turismo y tipo de cambio.xlsx]Ing_div (t)'!$E$1:$G$1</c:f>
              <c:strCache>
                <c:ptCount val="3"/>
                <c:pt idx="0">
                  <c:v>2022</c:v>
                </c:pt>
                <c:pt idx="1">
                  <c:v>2023</c:v>
                </c:pt>
                <c:pt idx="2">
                  <c:v>2024</c:v>
                </c:pt>
              </c:strCache>
            </c:strRef>
          </c:cat>
          <c:val>
            <c:numRef>
              <c:f>'[Sector externo, turismo y tipo de cambio.xlsx]Ing_div (t)'!$E$3:$G$3</c:f>
              <c:numCache>
                <c:formatCode>#,##0.0</c:formatCode>
                <c:ptCount val="3"/>
                <c:pt idx="0">
                  <c:v>2126.1000000000004</c:v>
                </c:pt>
                <c:pt idx="1">
                  <c:v>2737.4999999999995</c:v>
                </c:pt>
                <c:pt idx="2">
                  <c:v>3196</c:v>
                </c:pt>
              </c:numCache>
            </c:numRef>
          </c:val>
          <c:extLst>
            <c:ext xmlns:c16="http://schemas.microsoft.com/office/drawing/2014/chart" uri="{C3380CC4-5D6E-409C-BE32-E72D297353CC}">
              <c16:uniqueId val="{00000001-2910-4548-970D-F61F44218708}"/>
            </c:ext>
          </c:extLst>
        </c:ser>
        <c:ser>
          <c:idx val="2"/>
          <c:order val="2"/>
          <c:tx>
            <c:strRef>
              <c:f>'[Sector externo, turismo y tipo de cambio.xlsx]Ing_div (t)'!$B$4</c:f>
              <c:strCache>
                <c:ptCount val="1"/>
                <c:pt idx="0">
                  <c:v>Remesas</c:v>
                </c:pt>
              </c:strCache>
            </c:strRef>
          </c:tx>
          <c:spPr>
            <a:solidFill>
              <a:srgbClr val="E2AC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 externo, turismo y tipo de cambio.xlsx]Ing_div (t)'!$E$1:$G$1</c:f>
              <c:strCache>
                <c:ptCount val="3"/>
                <c:pt idx="0">
                  <c:v>2022</c:v>
                </c:pt>
                <c:pt idx="1">
                  <c:v>2023</c:v>
                </c:pt>
                <c:pt idx="2">
                  <c:v>2024</c:v>
                </c:pt>
              </c:strCache>
            </c:strRef>
          </c:cat>
          <c:val>
            <c:numRef>
              <c:f>'[Sector externo, turismo y tipo de cambio.xlsx]Ing_div (t)'!$E$4:$G$4</c:f>
              <c:numCache>
                <c:formatCode>#,##0.0</c:formatCode>
                <c:ptCount val="3"/>
                <c:pt idx="0">
                  <c:v>2396.2000000000003</c:v>
                </c:pt>
                <c:pt idx="1">
                  <c:v>2481.2999999999997</c:v>
                </c:pt>
                <c:pt idx="2">
                  <c:v>2635.6</c:v>
                </c:pt>
              </c:numCache>
            </c:numRef>
          </c:val>
          <c:extLst>
            <c:ext xmlns:c16="http://schemas.microsoft.com/office/drawing/2014/chart" uri="{C3380CC4-5D6E-409C-BE32-E72D297353CC}">
              <c16:uniqueId val="{00000002-2910-4548-970D-F61F44218708}"/>
            </c:ext>
          </c:extLst>
        </c:ser>
        <c:ser>
          <c:idx val="3"/>
          <c:order val="3"/>
          <c:tx>
            <c:strRef>
              <c:f>'[Sector externo, turismo y tipo de cambio.xlsx]Ing_div (t)'!$B$5</c:f>
              <c:strCache>
                <c:ptCount val="1"/>
                <c:pt idx="0">
                  <c:v>IED</c:v>
                </c:pt>
              </c:strCache>
            </c:strRef>
          </c:tx>
          <c:spPr>
            <a:solidFill>
              <a:srgbClr val="C0504D"/>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 externo, turismo y tipo de cambio.xlsx]Ing_div (t)'!$E$1:$G$1</c:f>
              <c:strCache>
                <c:ptCount val="3"/>
                <c:pt idx="0">
                  <c:v>2022</c:v>
                </c:pt>
                <c:pt idx="1">
                  <c:v>2023</c:v>
                </c:pt>
                <c:pt idx="2">
                  <c:v>2024</c:v>
                </c:pt>
              </c:strCache>
            </c:strRef>
          </c:cat>
          <c:val>
            <c:numRef>
              <c:f>'[Sector externo, turismo y tipo de cambio.xlsx]Ing_div (t)'!$E$5:$G$5</c:f>
              <c:numCache>
                <c:formatCode>#,##0.0</c:formatCode>
                <c:ptCount val="3"/>
                <c:pt idx="0">
                  <c:v>1027.5999999999999</c:v>
                </c:pt>
                <c:pt idx="1">
                  <c:v>1250.3</c:v>
                </c:pt>
                <c:pt idx="2">
                  <c:v>1280.9000000000001</c:v>
                </c:pt>
              </c:numCache>
            </c:numRef>
          </c:val>
          <c:extLst>
            <c:ext xmlns:c16="http://schemas.microsoft.com/office/drawing/2014/chart" uri="{C3380CC4-5D6E-409C-BE32-E72D297353CC}">
              <c16:uniqueId val="{00000003-2910-4548-970D-F61F44218708}"/>
            </c:ext>
          </c:extLst>
        </c:ser>
        <c:ser>
          <c:idx val="5"/>
          <c:order val="5"/>
          <c:tx>
            <c:strRef>
              <c:f>'[Sector externo, turismo y tipo de cambio.xlsx]Ing_div (t)'!$B$6</c:f>
              <c:strCache>
                <c:ptCount val="1"/>
                <c:pt idx="0">
                  <c:v>Otros Servicios</c:v>
                </c:pt>
              </c:strCache>
            </c:strRef>
          </c:tx>
          <c:spPr>
            <a:solidFill>
              <a:srgbClr val="0094A5"/>
            </a:solidFill>
            <a:ln w="25400">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 externo, turismo y tipo de cambio.xlsx]Ing_div (t)'!$E$1:$G$1</c:f>
              <c:strCache>
                <c:ptCount val="3"/>
                <c:pt idx="0">
                  <c:v>2022</c:v>
                </c:pt>
                <c:pt idx="1">
                  <c:v>2023</c:v>
                </c:pt>
                <c:pt idx="2">
                  <c:v>2024</c:v>
                </c:pt>
              </c:strCache>
            </c:strRef>
          </c:cat>
          <c:val>
            <c:numRef>
              <c:f>'[Sector externo, turismo y tipo de cambio.xlsx]Ing_div (t)'!$E$6:$G$6</c:f>
              <c:numCache>
                <c:formatCode>#,##0.0</c:formatCode>
                <c:ptCount val="3"/>
                <c:pt idx="0">
                  <c:v>680</c:v>
                </c:pt>
                <c:pt idx="1">
                  <c:v>782.1</c:v>
                </c:pt>
                <c:pt idx="2">
                  <c:v>860.5</c:v>
                </c:pt>
              </c:numCache>
            </c:numRef>
          </c:val>
          <c:extLst>
            <c:ext xmlns:c16="http://schemas.microsoft.com/office/drawing/2014/chart" uri="{C3380CC4-5D6E-409C-BE32-E72D297353CC}">
              <c16:uniqueId val="{00000004-2910-4548-970D-F61F44218708}"/>
            </c:ext>
          </c:extLst>
        </c:ser>
        <c:dLbls>
          <c:showLegendKey val="0"/>
          <c:showVal val="0"/>
          <c:showCatName val="0"/>
          <c:showSerName val="0"/>
          <c:showPercent val="0"/>
          <c:showBubbleSize val="0"/>
        </c:dLbls>
        <c:gapWidth val="70"/>
        <c:overlap val="100"/>
        <c:axId val="940153503"/>
        <c:axId val="940155167"/>
      </c:barChart>
      <c:lineChart>
        <c:grouping val="standard"/>
        <c:varyColors val="0"/>
        <c:ser>
          <c:idx val="4"/>
          <c:order val="4"/>
          <c:tx>
            <c:strRef>
              <c:f>'[Sector externo, turismo y tipo de cambio.xlsx]Ing_div (t)'!$B$7</c:f>
              <c:strCache>
                <c:ptCount val="1"/>
                <c:pt idx="0">
                  <c:v>Ingresos divisas</c:v>
                </c:pt>
              </c:strCache>
            </c:strRef>
          </c:tx>
          <c:spPr>
            <a:ln w="28575" cap="rnd">
              <a:noFill/>
              <a:round/>
            </a:ln>
            <a:effectLst/>
          </c:spPr>
          <c:marker>
            <c:symbol val="diamond"/>
            <c:size val="8"/>
            <c:spPr>
              <a:solidFill>
                <a:schemeClr val="tx1"/>
              </a:solidFill>
              <a:ln w="9525">
                <a:solidFill>
                  <a:schemeClr val="bg1"/>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'[Sector externo, turismo y tipo de cambio.xlsx]Ing_div (t)'!$C$1:$G$1</c:f>
              <c:strCache>
                <c:ptCount val="5"/>
                <c:pt idx="0">
                  <c:v>2020</c:v>
                </c:pt>
                <c:pt idx="1">
                  <c:v>2021</c:v>
                </c:pt>
                <c:pt idx="2">
                  <c:v>2022</c:v>
                </c:pt>
                <c:pt idx="3">
                  <c:v>2023</c:v>
                </c:pt>
                <c:pt idx="4">
                  <c:v>2024</c:v>
                </c:pt>
              </c:strCache>
            </c:strRef>
          </c:cat>
          <c:val>
            <c:numRef>
              <c:f>'[Sector externo, turismo y tipo de cambio.xlsx]Ing_div (t)'!$E$7:$G$7</c:f>
              <c:numCache>
                <c:formatCode>#,##0.0</c:formatCode>
                <c:ptCount val="3"/>
                <c:pt idx="0">
                  <c:v>9562.9000000000015</c:v>
                </c:pt>
                <c:pt idx="1">
                  <c:v>10587.8</c:v>
                </c:pt>
                <c:pt idx="2">
                  <c:v>11069.3</c:v>
                </c:pt>
              </c:numCache>
            </c:numRef>
          </c:val>
          <c:smooth val="0"/>
          <c:extLst>
            <c:ext xmlns:c16="http://schemas.microsoft.com/office/drawing/2014/chart" uri="{C3380CC4-5D6E-409C-BE32-E72D297353CC}">
              <c16:uniqueId val="{00000005-2910-4548-970D-F61F44218708}"/>
            </c:ext>
          </c:extLst>
        </c:ser>
        <c:dLbls>
          <c:showLegendKey val="0"/>
          <c:showVal val="0"/>
          <c:showCatName val="0"/>
          <c:showSerName val="0"/>
          <c:showPercent val="0"/>
          <c:showBubbleSize val="0"/>
        </c:dLbls>
        <c:marker val="1"/>
        <c:smooth val="0"/>
        <c:axId val="940153503"/>
        <c:axId val="940155167"/>
      </c:lineChart>
      <c:catAx>
        <c:axId val="94015350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940155167"/>
        <c:crosses val="autoZero"/>
        <c:auto val="1"/>
        <c:lblAlgn val="ctr"/>
        <c:lblOffset val="100"/>
        <c:noMultiLvlLbl val="0"/>
      </c:catAx>
      <c:valAx>
        <c:axId val="940155167"/>
        <c:scaling>
          <c:orientation val="minMax"/>
        </c:scaling>
        <c:delete val="1"/>
        <c:axPos val="l"/>
        <c:numFmt formatCode="#,##0.00" sourceLinked="1"/>
        <c:majorTickMark val="none"/>
        <c:minorTickMark val="none"/>
        <c:tickLblPos val="nextTo"/>
        <c:crossAx val="940153503"/>
        <c:crosses val="autoZero"/>
        <c:crossBetween val="between"/>
      </c:valAx>
      <c:spPr>
        <a:noFill/>
        <a:ln>
          <a:noFill/>
        </a:ln>
        <a:effectLst/>
      </c:spPr>
    </c:plotArea>
    <c:legend>
      <c:legendPos val="b"/>
      <c:layout>
        <c:manualLayout>
          <c:xMode val="edge"/>
          <c:yMode val="edge"/>
          <c:x val="0"/>
          <c:y val="0.90091374492563481"/>
          <c:w val="1"/>
          <c:h val="7.5625846924839257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sz="1200">
          <a:solidFill>
            <a:schemeClr val="bg2">
              <a:lumMod val="25000"/>
            </a:schemeClr>
          </a:solidFill>
          <a:latin typeface="Gotham Book" panose="02000604040000020004" pitchFamily="50" charset="0"/>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bg2">
                    <a:lumMod val="25000"/>
                  </a:schemeClr>
                </a:solidFill>
                <a:latin typeface="Gotham Book" panose="02000604040000020004" pitchFamily="50" charset="0"/>
                <a:ea typeface="+mn-ea"/>
                <a:cs typeface="+mn-cs"/>
              </a:defRPr>
            </a:pPr>
            <a:r>
              <a:rPr lang="es-ES" sz="1400" b="1"/>
              <a:t>IED por</a:t>
            </a:r>
            <a:r>
              <a:rPr lang="es-ES" sz="1400" b="1" baseline="0"/>
              <a:t> </a:t>
            </a:r>
            <a:r>
              <a:rPr lang="es-ES" sz="1400" b="1" baseline="0">
                <a:solidFill>
                  <a:schemeClr val="bg2">
                    <a:lumMod val="25000"/>
                  </a:schemeClr>
                </a:solidFill>
              </a:rPr>
              <a:t>sector</a:t>
            </a:r>
          </a:p>
          <a:p>
            <a:pPr>
              <a:defRPr sz="1440" b="0" i="0" u="none" strike="noStrike" kern="1200" spc="0" baseline="0">
                <a:solidFill>
                  <a:schemeClr val="bg2">
                    <a:lumMod val="25000"/>
                  </a:schemeClr>
                </a:solidFill>
                <a:latin typeface="Gotham Book" panose="02000604040000020004" pitchFamily="50" charset="0"/>
                <a:ea typeface="+mn-ea"/>
                <a:cs typeface="+mn-cs"/>
              </a:defRPr>
            </a:pPr>
            <a:r>
              <a:rPr lang="es-ES" sz="1200" baseline="0"/>
              <a:t>(US$ millones)</a:t>
            </a:r>
            <a:endParaRPr lang="es-ES" sz="1200"/>
          </a:p>
        </c:rich>
      </c:tx>
      <c:overlay val="0"/>
      <c:spPr>
        <a:noFill/>
        <a:ln>
          <a:noFill/>
        </a:ln>
        <a:effectLst/>
      </c:spPr>
    </c:title>
    <c:autoTitleDeleted val="0"/>
    <c:plotArea>
      <c:layout>
        <c:manualLayout>
          <c:layoutTarget val="inner"/>
          <c:xMode val="edge"/>
          <c:yMode val="edge"/>
          <c:x val="0.10704293830619176"/>
          <c:y val="0.20033890891937289"/>
          <c:w val="0.90142605271486653"/>
          <c:h val="0.63955654949460017"/>
        </c:manualLayout>
      </c:layout>
      <c:barChart>
        <c:barDir val="col"/>
        <c:grouping val="stacked"/>
        <c:varyColors val="0"/>
        <c:ser>
          <c:idx val="0"/>
          <c:order val="0"/>
          <c:tx>
            <c:strRef>
              <c:f>'[Balance y perspectivas macroeconómico 2022-2023.xlsx]Sheet1'!$B$5</c:f>
              <c:strCache>
                <c:ptCount val="1"/>
                <c:pt idx="0">
                  <c:v>Turismo</c:v>
                </c:pt>
              </c:strCache>
            </c:strRef>
          </c:tx>
          <c:spPr>
            <a:solidFill>
              <a:schemeClr val="accent5">
                <a:lumMod val="50000"/>
              </a:schemeClr>
            </a:solidFill>
            <a:ln>
              <a:noFill/>
            </a:ln>
            <a:effectLst/>
          </c:spPr>
          <c:invertIfNegative val="0"/>
          <c:dLbls>
            <c:numFmt formatCode="#,##0.0" sourceLinked="0"/>
            <c:spPr>
              <a:noFill/>
              <a:ln>
                <a:noFill/>
              </a:ln>
              <a:effectLst/>
            </c:spPr>
            <c:txPr>
              <a:bodyPr wrap="square" lIns="38100" tIns="19050" rIns="38100" bIns="19050" anchor="ctr">
                <a:spAutoFit/>
              </a:bodyPr>
              <a:lstStyle/>
              <a:p>
                <a:pPr>
                  <a:defRPr>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numRef>
              <c:f>'[Balance y perspectivas macroeconómico 2022-2023.xlsx]Sheet1'!$C$4:$G$4</c:f>
              <c:numCache>
                <c:formatCode>General</c:formatCode>
                <c:ptCount val="5"/>
                <c:pt idx="0">
                  <c:v>2019</c:v>
                </c:pt>
                <c:pt idx="1">
                  <c:v>2020</c:v>
                </c:pt>
                <c:pt idx="2">
                  <c:v>2021</c:v>
                </c:pt>
                <c:pt idx="3">
                  <c:v>2022</c:v>
                </c:pt>
                <c:pt idx="4">
                  <c:v>2023</c:v>
                </c:pt>
              </c:numCache>
            </c:numRef>
          </c:cat>
          <c:val>
            <c:numRef>
              <c:f>'[Balance y perspectivas macroeconómico 2022-2023.xlsx]Sheet1'!$C$5:$G$5</c:f>
              <c:numCache>
                <c:formatCode>0.00</c:formatCode>
                <c:ptCount val="5"/>
                <c:pt idx="0">
                  <c:v>994.2</c:v>
                </c:pt>
                <c:pt idx="1">
                  <c:v>954</c:v>
                </c:pt>
                <c:pt idx="2">
                  <c:v>974.59999999999991</c:v>
                </c:pt>
                <c:pt idx="3">
                  <c:v>1050.0999999999999</c:v>
                </c:pt>
                <c:pt idx="4">
                  <c:v>1182.0999999999999</c:v>
                </c:pt>
              </c:numCache>
            </c:numRef>
          </c:val>
          <c:extLst>
            <c:ext xmlns:c16="http://schemas.microsoft.com/office/drawing/2014/chart" uri="{C3380CC4-5D6E-409C-BE32-E72D297353CC}">
              <c16:uniqueId val="{00000000-391C-4B6D-9387-7F417DB2271B}"/>
            </c:ext>
          </c:extLst>
        </c:ser>
        <c:ser>
          <c:idx val="1"/>
          <c:order val="1"/>
          <c:tx>
            <c:strRef>
              <c:f>'[Balance y perspectivas macroeconómico 2022-2023.xlsx]Sheet1'!$B$6</c:f>
              <c:strCache>
                <c:ptCount val="1"/>
                <c:pt idx="0">
                  <c:v>Comercio / Industria</c:v>
                </c:pt>
              </c:strCache>
            </c:strRef>
          </c:tx>
          <c:spPr>
            <a:solidFill>
              <a:srgbClr val="0070C0"/>
            </a:solidFill>
            <a:ln>
              <a:noFill/>
            </a:ln>
            <a:effectLst/>
          </c:spPr>
          <c:invertIfNegative val="0"/>
          <c:cat>
            <c:numRef>
              <c:f>'[Balance y perspectivas macroeconómico 2022-2023.xlsx]Sheet1'!$C$4:$G$4</c:f>
              <c:numCache>
                <c:formatCode>General</c:formatCode>
                <c:ptCount val="5"/>
                <c:pt idx="0">
                  <c:v>2019</c:v>
                </c:pt>
                <c:pt idx="1">
                  <c:v>2020</c:v>
                </c:pt>
                <c:pt idx="2">
                  <c:v>2021</c:v>
                </c:pt>
                <c:pt idx="3">
                  <c:v>2022</c:v>
                </c:pt>
                <c:pt idx="4">
                  <c:v>2023</c:v>
                </c:pt>
              </c:numCache>
            </c:numRef>
          </c:cat>
          <c:val>
            <c:numRef>
              <c:f>'[Balance y perspectivas macroeconómico 2022-2023.xlsx]Sheet1'!$C$6:$G$6</c:f>
              <c:numCache>
                <c:formatCode>0.00</c:formatCode>
                <c:ptCount val="5"/>
                <c:pt idx="0">
                  <c:v>356.20000000000005</c:v>
                </c:pt>
                <c:pt idx="1">
                  <c:v>440.69999999999993</c:v>
                </c:pt>
                <c:pt idx="2">
                  <c:v>307.39999999999986</c:v>
                </c:pt>
                <c:pt idx="3">
                  <c:v>609.30000000000007</c:v>
                </c:pt>
                <c:pt idx="4">
                  <c:v>689.3</c:v>
                </c:pt>
              </c:numCache>
            </c:numRef>
          </c:val>
          <c:extLst>
            <c:ext xmlns:c16="http://schemas.microsoft.com/office/drawing/2014/chart" uri="{C3380CC4-5D6E-409C-BE32-E72D297353CC}">
              <c16:uniqueId val="{00000001-391C-4B6D-9387-7F417DB2271B}"/>
            </c:ext>
          </c:extLst>
        </c:ser>
        <c:ser>
          <c:idx val="2"/>
          <c:order val="2"/>
          <c:tx>
            <c:strRef>
              <c:f>'[Balance y perspectivas macroeconómico 2022-2023.xlsx]Sheet1'!$B$7</c:f>
              <c:strCache>
                <c:ptCount val="1"/>
                <c:pt idx="0">
                  <c:v>Telecomunicaciones</c:v>
                </c:pt>
              </c:strCache>
            </c:strRef>
          </c:tx>
          <c:spPr>
            <a:solidFill>
              <a:schemeClr val="accent5">
                <a:lumMod val="60000"/>
                <a:lumOff val="40000"/>
              </a:schemeClr>
            </a:solidFill>
            <a:ln>
              <a:noFill/>
            </a:ln>
            <a:effectLst/>
          </c:spPr>
          <c:invertIfNegative val="0"/>
          <c:cat>
            <c:numRef>
              <c:f>'[Balance y perspectivas macroeconómico 2022-2023.xlsx]Sheet1'!$C$4:$G$4</c:f>
              <c:numCache>
                <c:formatCode>General</c:formatCode>
                <c:ptCount val="5"/>
                <c:pt idx="0">
                  <c:v>2019</c:v>
                </c:pt>
                <c:pt idx="1">
                  <c:v>2020</c:v>
                </c:pt>
                <c:pt idx="2">
                  <c:v>2021</c:v>
                </c:pt>
                <c:pt idx="3">
                  <c:v>2022</c:v>
                </c:pt>
                <c:pt idx="4">
                  <c:v>2023</c:v>
                </c:pt>
              </c:numCache>
            </c:numRef>
          </c:cat>
          <c:val>
            <c:numRef>
              <c:f>'[Balance y perspectivas macroeconómico 2022-2023.xlsx]Sheet1'!$C$7:$G$7</c:f>
              <c:numCache>
                <c:formatCode>0.00</c:formatCode>
                <c:ptCount val="5"/>
                <c:pt idx="0">
                  <c:v>312.40000000000003</c:v>
                </c:pt>
                <c:pt idx="1">
                  <c:v>-123.89999999999998</c:v>
                </c:pt>
                <c:pt idx="2">
                  <c:v>84.300000000000011</c:v>
                </c:pt>
                <c:pt idx="3">
                  <c:v>194.29999999999998</c:v>
                </c:pt>
                <c:pt idx="4">
                  <c:v>-32.400000000000013</c:v>
                </c:pt>
              </c:numCache>
            </c:numRef>
          </c:val>
          <c:extLst>
            <c:ext xmlns:c16="http://schemas.microsoft.com/office/drawing/2014/chart" uri="{C3380CC4-5D6E-409C-BE32-E72D297353CC}">
              <c16:uniqueId val="{00000002-391C-4B6D-9387-7F417DB2271B}"/>
            </c:ext>
          </c:extLst>
        </c:ser>
        <c:ser>
          <c:idx val="3"/>
          <c:order val="3"/>
          <c:tx>
            <c:strRef>
              <c:f>'[Balance y perspectivas macroeconómico 2022-2023.xlsx]Sheet1'!$B$8</c:f>
              <c:strCache>
                <c:ptCount val="1"/>
                <c:pt idx="0">
                  <c:v>Energía</c:v>
                </c:pt>
              </c:strCache>
            </c:strRef>
          </c:tx>
          <c:spPr>
            <a:solidFill>
              <a:srgbClr val="C0322E">
                <a:alpha val="89804"/>
              </a:srgbClr>
            </a:solidFill>
            <a:ln>
              <a:noFill/>
            </a:ln>
            <a:effectLst/>
          </c:spPr>
          <c:invertIfNegative val="0"/>
          <c:cat>
            <c:numRef>
              <c:f>'[Balance y perspectivas macroeconómico 2022-2023.xlsx]Sheet1'!$C$4:$G$4</c:f>
              <c:numCache>
                <c:formatCode>General</c:formatCode>
                <c:ptCount val="5"/>
                <c:pt idx="0">
                  <c:v>2019</c:v>
                </c:pt>
                <c:pt idx="1">
                  <c:v>2020</c:v>
                </c:pt>
                <c:pt idx="2">
                  <c:v>2021</c:v>
                </c:pt>
                <c:pt idx="3">
                  <c:v>2022</c:v>
                </c:pt>
                <c:pt idx="4">
                  <c:v>2023</c:v>
                </c:pt>
              </c:numCache>
            </c:numRef>
          </c:cat>
          <c:val>
            <c:numRef>
              <c:f>'[Balance y perspectivas macroeconómico 2022-2023.xlsx]Sheet1'!$C$8:$G$8</c:f>
              <c:numCache>
                <c:formatCode>0.00</c:formatCode>
                <c:ptCount val="5"/>
                <c:pt idx="0">
                  <c:v>276.69999999999993</c:v>
                </c:pt>
                <c:pt idx="1">
                  <c:v>430.59999999999997</c:v>
                </c:pt>
                <c:pt idx="2">
                  <c:v>278.19999999999993</c:v>
                </c:pt>
                <c:pt idx="3">
                  <c:v>748.99999999999989</c:v>
                </c:pt>
                <c:pt idx="4">
                  <c:v>1071.0999999999999</c:v>
                </c:pt>
              </c:numCache>
            </c:numRef>
          </c:val>
          <c:extLst>
            <c:ext xmlns:c16="http://schemas.microsoft.com/office/drawing/2014/chart" uri="{C3380CC4-5D6E-409C-BE32-E72D297353CC}">
              <c16:uniqueId val="{00000003-391C-4B6D-9387-7F417DB2271B}"/>
            </c:ext>
          </c:extLst>
        </c:ser>
        <c:ser>
          <c:idx val="4"/>
          <c:order val="4"/>
          <c:tx>
            <c:strRef>
              <c:f>'[Balance y perspectivas macroeconómico 2022-2023.xlsx]Sheet1'!$B$9</c:f>
              <c:strCache>
                <c:ptCount val="1"/>
                <c:pt idx="0">
                  <c:v>Financiero</c:v>
                </c:pt>
              </c:strCache>
            </c:strRef>
          </c:tx>
          <c:spPr>
            <a:solidFill>
              <a:schemeClr val="accent2">
                <a:lumMod val="60000"/>
                <a:lumOff val="40000"/>
              </a:schemeClr>
            </a:solidFill>
            <a:ln>
              <a:noFill/>
            </a:ln>
            <a:effectLst/>
          </c:spPr>
          <c:invertIfNegative val="0"/>
          <c:cat>
            <c:numRef>
              <c:f>'[Balance y perspectivas macroeconómico 2022-2023.xlsx]Sheet1'!$C$4:$G$4</c:f>
              <c:numCache>
                <c:formatCode>General</c:formatCode>
                <c:ptCount val="5"/>
                <c:pt idx="0">
                  <c:v>2019</c:v>
                </c:pt>
                <c:pt idx="1">
                  <c:v>2020</c:v>
                </c:pt>
                <c:pt idx="2">
                  <c:v>2021</c:v>
                </c:pt>
                <c:pt idx="3">
                  <c:v>2022</c:v>
                </c:pt>
                <c:pt idx="4">
                  <c:v>2023</c:v>
                </c:pt>
              </c:numCache>
            </c:numRef>
          </c:cat>
          <c:val>
            <c:numRef>
              <c:f>'[Balance y perspectivas macroeconómico 2022-2023.xlsx]Sheet1'!$C$9:$G$9</c:f>
              <c:numCache>
                <c:formatCode>0.00</c:formatCode>
                <c:ptCount val="5"/>
                <c:pt idx="0">
                  <c:v>94.299999999999983</c:v>
                </c:pt>
                <c:pt idx="1">
                  <c:v>83.100000000000009</c:v>
                </c:pt>
                <c:pt idx="2">
                  <c:v>115.8</c:v>
                </c:pt>
                <c:pt idx="3">
                  <c:v>172</c:v>
                </c:pt>
                <c:pt idx="4">
                  <c:v>137.30000000000001</c:v>
                </c:pt>
              </c:numCache>
            </c:numRef>
          </c:val>
          <c:extLst>
            <c:ext xmlns:c16="http://schemas.microsoft.com/office/drawing/2014/chart" uri="{C3380CC4-5D6E-409C-BE32-E72D297353CC}">
              <c16:uniqueId val="{00000004-391C-4B6D-9387-7F417DB2271B}"/>
            </c:ext>
          </c:extLst>
        </c:ser>
        <c:ser>
          <c:idx val="5"/>
          <c:order val="5"/>
          <c:tx>
            <c:strRef>
              <c:f>'[Balance y perspectivas macroeconómico 2022-2023.xlsx]Sheet1'!$B$10</c:f>
              <c:strCache>
                <c:ptCount val="1"/>
                <c:pt idx="0">
                  <c:v>Zonas Francas</c:v>
                </c:pt>
              </c:strCache>
            </c:strRef>
          </c:tx>
          <c:spPr>
            <a:solidFill>
              <a:schemeClr val="accent4">
                <a:lumMod val="60000"/>
                <a:lumOff val="40000"/>
              </a:schemeClr>
            </a:solidFill>
            <a:ln>
              <a:noFill/>
            </a:ln>
            <a:effectLst/>
          </c:spPr>
          <c:invertIfNegative val="0"/>
          <c:cat>
            <c:numRef>
              <c:f>'[Balance y perspectivas macroeconómico 2022-2023.xlsx]Sheet1'!$C$4:$G$4</c:f>
              <c:numCache>
                <c:formatCode>General</c:formatCode>
                <c:ptCount val="5"/>
                <c:pt idx="0">
                  <c:v>2019</c:v>
                </c:pt>
                <c:pt idx="1">
                  <c:v>2020</c:v>
                </c:pt>
                <c:pt idx="2">
                  <c:v>2021</c:v>
                </c:pt>
                <c:pt idx="3">
                  <c:v>2022</c:v>
                </c:pt>
                <c:pt idx="4">
                  <c:v>2023</c:v>
                </c:pt>
              </c:numCache>
            </c:numRef>
          </c:cat>
          <c:val>
            <c:numRef>
              <c:f>'[Balance y perspectivas macroeconómico 2022-2023.xlsx]Sheet1'!$C$10:$G$10</c:f>
              <c:numCache>
                <c:formatCode>0.00</c:formatCode>
                <c:ptCount val="5"/>
                <c:pt idx="0">
                  <c:v>259.7</c:v>
                </c:pt>
                <c:pt idx="1">
                  <c:v>231.7</c:v>
                </c:pt>
                <c:pt idx="2">
                  <c:v>283.5</c:v>
                </c:pt>
                <c:pt idx="3">
                  <c:v>367.5</c:v>
                </c:pt>
                <c:pt idx="4">
                  <c:v>345</c:v>
                </c:pt>
              </c:numCache>
            </c:numRef>
          </c:val>
          <c:extLst>
            <c:ext xmlns:c16="http://schemas.microsoft.com/office/drawing/2014/chart" uri="{C3380CC4-5D6E-409C-BE32-E72D297353CC}">
              <c16:uniqueId val="{00000005-391C-4B6D-9387-7F417DB2271B}"/>
            </c:ext>
          </c:extLst>
        </c:ser>
        <c:ser>
          <c:idx val="6"/>
          <c:order val="6"/>
          <c:tx>
            <c:strRef>
              <c:f>'[Balance y perspectivas macroeconómico 2022-2023.xlsx]Sheet1'!$B$11</c:f>
              <c:strCache>
                <c:ptCount val="1"/>
                <c:pt idx="0">
                  <c:v>Minero</c:v>
                </c:pt>
              </c:strCache>
            </c:strRef>
          </c:tx>
          <c:spPr>
            <a:solidFill>
              <a:srgbClr val="44546A"/>
            </a:solidFill>
            <a:ln>
              <a:noFill/>
            </a:ln>
            <a:effectLst/>
          </c:spPr>
          <c:invertIfNegative val="0"/>
          <c:cat>
            <c:numRef>
              <c:f>'[Balance y perspectivas macroeconómico 2022-2023.xlsx]Sheet1'!$C$4:$G$4</c:f>
              <c:numCache>
                <c:formatCode>General</c:formatCode>
                <c:ptCount val="5"/>
                <c:pt idx="0">
                  <c:v>2019</c:v>
                </c:pt>
                <c:pt idx="1">
                  <c:v>2020</c:v>
                </c:pt>
                <c:pt idx="2">
                  <c:v>2021</c:v>
                </c:pt>
                <c:pt idx="3">
                  <c:v>2022</c:v>
                </c:pt>
                <c:pt idx="4">
                  <c:v>2023</c:v>
                </c:pt>
              </c:numCache>
            </c:numRef>
          </c:cat>
          <c:val>
            <c:numRef>
              <c:f>'[Balance y perspectivas macroeconómico 2022-2023.xlsx]Sheet1'!$C$11:$G$11</c:f>
              <c:numCache>
                <c:formatCode>0.00</c:formatCode>
                <c:ptCount val="5"/>
                <c:pt idx="0">
                  <c:v>224.90000000000003</c:v>
                </c:pt>
                <c:pt idx="1">
                  <c:v>-6.4999999999999432</c:v>
                </c:pt>
                <c:pt idx="2">
                  <c:v>535.90000000000009</c:v>
                </c:pt>
                <c:pt idx="3">
                  <c:v>371.4</c:v>
                </c:pt>
                <c:pt idx="4">
                  <c:v>278.5</c:v>
                </c:pt>
              </c:numCache>
            </c:numRef>
          </c:val>
          <c:extLst>
            <c:ext xmlns:c16="http://schemas.microsoft.com/office/drawing/2014/chart" uri="{C3380CC4-5D6E-409C-BE32-E72D297353CC}">
              <c16:uniqueId val="{00000006-391C-4B6D-9387-7F417DB2271B}"/>
            </c:ext>
          </c:extLst>
        </c:ser>
        <c:ser>
          <c:idx val="7"/>
          <c:order val="7"/>
          <c:tx>
            <c:strRef>
              <c:f>'[Balance y perspectivas macroeconómico 2022-2023.xlsx]Sheet1'!$B$12</c:f>
              <c:strCache>
                <c:ptCount val="1"/>
                <c:pt idx="0">
                  <c:v>Inmobiliario</c:v>
                </c:pt>
              </c:strCache>
            </c:strRef>
          </c:tx>
          <c:spPr>
            <a:solidFill>
              <a:schemeClr val="tx2">
                <a:lumMod val="60000"/>
                <a:lumOff val="40000"/>
              </a:schemeClr>
            </a:solidFill>
            <a:ln>
              <a:noFill/>
            </a:ln>
            <a:effectLst/>
          </c:spPr>
          <c:invertIfNegative val="0"/>
          <c:cat>
            <c:numRef>
              <c:f>'[Balance y perspectivas macroeconómico 2022-2023.xlsx]Sheet1'!$C$4:$G$4</c:f>
              <c:numCache>
                <c:formatCode>General</c:formatCode>
                <c:ptCount val="5"/>
                <c:pt idx="0">
                  <c:v>2019</c:v>
                </c:pt>
                <c:pt idx="1">
                  <c:v>2020</c:v>
                </c:pt>
                <c:pt idx="2">
                  <c:v>2021</c:v>
                </c:pt>
                <c:pt idx="3">
                  <c:v>2022</c:v>
                </c:pt>
                <c:pt idx="4">
                  <c:v>2023</c:v>
                </c:pt>
              </c:numCache>
            </c:numRef>
          </c:cat>
          <c:val>
            <c:numRef>
              <c:f>'[Balance y perspectivas macroeconómico 2022-2023.xlsx]Sheet1'!$C$12:$G$12</c:f>
              <c:numCache>
                <c:formatCode>0.00</c:formatCode>
                <c:ptCount val="5"/>
                <c:pt idx="0">
                  <c:v>440.7</c:v>
                </c:pt>
                <c:pt idx="1">
                  <c:v>453.30000000000007</c:v>
                </c:pt>
                <c:pt idx="2">
                  <c:v>535.80000000000007</c:v>
                </c:pt>
                <c:pt idx="3">
                  <c:v>522.79999999999995</c:v>
                </c:pt>
                <c:pt idx="4">
                  <c:v>621.1</c:v>
                </c:pt>
              </c:numCache>
            </c:numRef>
          </c:val>
          <c:extLst>
            <c:ext xmlns:c16="http://schemas.microsoft.com/office/drawing/2014/chart" uri="{C3380CC4-5D6E-409C-BE32-E72D297353CC}">
              <c16:uniqueId val="{00000007-391C-4B6D-9387-7F417DB2271B}"/>
            </c:ext>
          </c:extLst>
        </c:ser>
        <c:ser>
          <c:idx val="8"/>
          <c:order val="8"/>
          <c:tx>
            <c:strRef>
              <c:f>'[Balance y perspectivas macroeconómico 2022-2023.xlsx]Sheet1'!$B$13</c:f>
              <c:strCache>
                <c:ptCount val="1"/>
                <c:pt idx="0">
                  <c:v>Transporte</c:v>
                </c:pt>
              </c:strCache>
            </c:strRef>
          </c:tx>
          <c:spPr>
            <a:solidFill>
              <a:schemeClr val="accent3">
                <a:lumMod val="60000"/>
                <a:lumOff val="40000"/>
              </a:schemeClr>
            </a:solidFill>
            <a:ln>
              <a:noFill/>
            </a:ln>
            <a:effectLst/>
          </c:spPr>
          <c:invertIfNegative val="0"/>
          <c:cat>
            <c:numRef>
              <c:f>'[Balance y perspectivas macroeconómico 2022-2023.xlsx]Sheet1'!$C$4:$G$4</c:f>
              <c:numCache>
                <c:formatCode>General</c:formatCode>
                <c:ptCount val="5"/>
                <c:pt idx="0">
                  <c:v>2019</c:v>
                </c:pt>
                <c:pt idx="1">
                  <c:v>2020</c:v>
                </c:pt>
                <c:pt idx="2">
                  <c:v>2021</c:v>
                </c:pt>
                <c:pt idx="3">
                  <c:v>2022</c:v>
                </c:pt>
                <c:pt idx="4">
                  <c:v>2023</c:v>
                </c:pt>
              </c:numCache>
            </c:numRef>
          </c:cat>
          <c:val>
            <c:numRef>
              <c:f>'[Balance y perspectivas macroeconómico 2022-2023.xlsx]Sheet1'!$C$13:$G$13</c:f>
              <c:numCache>
                <c:formatCode>0.00</c:formatCode>
                <c:ptCount val="5"/>
                <c:pt idx="0">
                  <c:v>61.9</c:v>
                </c:pt>
                <c:pt idx="1">
                  <c:v>96.6</c:v>
                </c:pt>
                <c:pt idx="2">
                  <c:v>81.3</c:v>
                </c:pt>
                <c:pt idx="3">
                  <c:v>62.4</c:v>
                </c:pt>
                <c:pt idx="4">
                  <c:v>98.199999999999989</c:v>
                </c:pt>
              </c:numCache>
            </c:numRef>
          </c:val>
          <c:extLst>
            <c:ext xmlns:c16="http://schemas.microsoft.com/office/drawing/2014/chart" uri="{C3380CC4-5D6E-409C-BE32-E72D297353CC}">
              <c16:uniqueId val="{00000008-391C-4B6D-9387-7F417DB2271B}"/>
            </c:ext>
          </c:extLst>
        </c:ser>
        <c:dLbls>
          <c:showLegendKey val="0"/>
          <c:showVal val="0"/>
          <c:showCatName val="0"/>
          <c:showSerName val="0"/>
          <c:showPercent val="0"/>
          <c:showBubbleSize val="0"/>
        </c:dLbls>
        <c:gapWidth val="60"/>
        <c:overlap val="100"/>
        <c:axId val="1584731807"/>
        <c:axId val="1"/>
      </c:barChart>
      <c:lineChart>
        <c:grouping val="standard"/>
        <c:varyColors val="0"/>
        <c:ser>
          <c:idx val="9"/>
          <c:order val="9"/>
          <c:tx>
            <c:strRef>
              <c:f>'[Balance y perspectivas macroeconómico 2022-2023.xlsx]Sheet1'!$B$14</c:f>
              <c:strCache>
                <c:ptCount val="1"/>
                <c:pt idx="0">
                  <c:v>Total</c:v>
                </c:pt>
              </c:strCache>
            </c:strRef>
          </c:tx>
          <c:spPr>
            <a:ln w="28575" cap="rnd">
              <a:solidFill>
                <a:srgbClr val="002060"/>
              </a:solidFill>
              <a:round/>
            </a:ln>
            <a:effectLst/>
          </c:spPr>
          <c:marker>
            <c:symbol val="none"/>
          </c:marker>
          <c:dLbls>
            <c:numFmt formatCode="#,##0.0" sourceLinked="0"/>
            <c:spPr>
              <a:noFill/>
              <a:ln>
                <a:noFill/>
              </a:ln>
              <a:effectLst/>
            </c:spPr>
            <c:txPr>
              <a:bodyPr wrap="square" lIns="38100" tIns="19050" rIns="38100" bIns="19050" anchor="ctr">
                <a:spAutoFit/>
              </a:bodyPr>
              <a:lstStyle/>
              <a:p>
                <a:pPr>
                  <a:defRPr b="1">
                    <a:solidFill>
                      <a:srgbClr val="002060"/>
                    </a:solidFill>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a:solidFill>
                        <a:schemeClr val="bg1">
                          <a:alpha val="0"/>
                        </a:schemeClr>
                      </a:solidFill>
                    </a:ln>
                  </c:spPr>
                </c15:leaderLines>
              </c:ext>
            </c:extLst>
          </c:dLbls>
          <c:cat>
            <c:numRef>
              <c:f>'[Balance y perspectivas macroeconómico 2022-2023.xlsx]Sheet1'!$C$4:$G$4</c:f>
              <c:numCache>
                <c:formatCode>General</c:formatCode>
                <c:ptCount val="5"/>
                <c:pt idx="0">
                  <c:v>2019</c:v>
                </c:pt>
                <c:pt idx="1">
                  <c:v>2020</c:v>
                </c:pt>
                <c:pt idx="2">
                  <c:v>2021</c:v>
                </c:pt>
                <c:pt idx="3">
                  <c:v>2022</c:v>
                </c:pt>
                <c:pt idx="4">
                  <c:v>2023</c:v>
                </c:pt>
              </c:numCache>
            </c:numRef>
          </c:cat>
          <c:val>
            <c:numRef>
              <c:f>'[Balance y perspectivas macroeconómico 2022-2023.xlsx]Sheet1'!$C$14:$G$14</c:f>
              <c:numCache>
                <c:formatCode>0.00</c:formatCode>
                <c:ptCount val="5"/>
                <c:pt idx="0">
                  <c:v>3021</c:v>
                </c:pt>
                <c:pt idx="1">
                  <c:v>2559.5999999999995</c:v>
                </c:pt>
                <c:pt idx="2">
                  <c:v>3196.8</c:v>
                </c:pt>
                <c:pt idx="3">
                  <c:v>4098.7999999999993</c:v>
                </c:pt>
                <c:pt idx="4">
                  <c:v>4390.2</c:v>
                </c:pt>
              </c:numCache>
            </c:numRef>
          </c:val>
          <c:smooth val="1"/>
          <c:extLst>
            <c:ext xmlns:c16="http://schemas.microsoft.com/office/drawing/2014/chart" uri="{C3380CC4-5D6E-409C-BE32-E72D297353CC}">
              <c16:uniqueId val="{00000009-391C-4B6D-9387-7F417DB2271B}"/>
            </c:ext>
          </c:extLst>
        </c:ser>
        <c:dLbls>
          <c:showLegendKey val="0"/>
          <c:showVal val="0"/>
          <c:showCatName val="0"/>
          <c:showSerName val="0"/>
          <c:showPercent val="0"/>
          <c:showBubbleSize val="0"/>
        </c:dLbls>
        <c:marker val="1"/>
        <c:smooth val="0"/>
        <c:axId val="1584731807"/>
        <c:axId val="1"/>
      </c:lineChart>
      <c:catAx>
        <c:axId val="158473180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1"/>
        <c:crosses val="autoZero"/>
        <c:auto val="1"/>
        <c:lblAlgn val="ctr"/>
        <c:lblOffset val="100"/>
        <c:noMultiLvlLbl val="0"/>
      </c:catAx>
      <c:valAx>
        <c:axId val="1"/>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1584731807"/>
        <c:crosses val="autoZero"/>
        <c:crossBetween val="between"/>
      </c:valAx>
      <c:spPr>
        <a:noFill/>
        <a:ln w="25400">
          <a:noFill/>
        </a:ln>
      </c:spPr>
    </c:plotArea>
    <c:legend>
      <c:legendPos val="b"/>
      <c:layout>
        <c:manualLayout>
          <c:xMode val="edge"/>
          <c:yMode val="edge"/>
          <c:x val="7.5654293107790496E-2"/>
          <c:y val="0.84550562119371508"/>
          <c:w val="0.90937077637561614"/>
          <c:h val="0.15449445531637307"/>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bg2">
                  <a:lumMod val="25000"/>
                </a:schemeClr>
              </a:solidFill>
              <a:latin typeface="Gotham Book" panose="02000604040000020004" pitchFamily="50"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sz="1200">
          <a:solidFill>
            <a:schemeClr val="bg2">
              <a:lumMod val="25000"/>
            </a:schemeClr>
          </a:solidFill>
          <a:latin typeface="Gotham Book" panose="02000604040000020004" pitchFamily="50" charset="0"/>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Gotham Book" panose="02000604040000020004" pitchFamily="50" charset="0"/>
                <a:ea typeface="+mn-ea"/>
                <a:cs typeface="+mn-cs"/>
              </a:defRPr>
            </a:pPr>
            <a:r>
              <a:rPr lang="es-DO" sz="1400" b="1">
                <a:solidFill>
                  <a:schemeClr val="bg2">
                    <a:lumMod val="25000"/>
                  </a:schemeClr>
                </a:solidFill>
              </a:rPr>
              <a:t>Principales</a:t>
            </a:r>
            <a:r>
              <a:rPr lang="es-DO" sz="1400" b="1" baseline="0">
                <a:solidFill>
                  <a:schemeClr val="bg2">
                    <a:lumMod val="25000"/>
                  </a:schemeClr>
                </a:solidFill>
              </a:rPr>
              <a:t> países de origen de la IED</a:t>
            </a:r>
          </a:p>
          <a:p>
            <a:pPr>
              <a:defRPr sz="1200"/>
            </a:pPr>
            <a:r>
              <a:rPr lang="es-ES" sz="1200" b="0" i="0" u="none" strike="noStrike" kern="1200" spc="0" baseline="0">
                <a:solidFill>
                  <a:schemeClr val="bg2">
                    <a:lumMod val="25000"/>
                  </a:schemeClr>
                </a:solidFill>
                <a:latin typeface="Gotham Book" panose="02000604040000020004" pitchFamily="50" charset="0"/>
              </a:rPr>
              <a:t>(US$ millones, 2023)</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Gotham Book" panose="02000604040000020004" pitchFamily="50" charset="0"/>
              <a:ea typeface="+mn-ea"/>
              <a:cs typeface="+mn-cs"/>
            </a:defRPr>
          </a:pPr>
          <a:endParaRPr lang="en-US"/>
        </a:p>
      </c:txPr>
    </c:title>
    <c:autoTitleDeleted val="0"/>
    <c:plotArea>
      <c:layout>
        <c:manualLayout>
          <c:layoutTarget val="inner"/>
          <c:xMode val="edge"/>
          <c:yMode val="edge"/>
          <c:x val="2.502844141069397E-2"/>
          <c:y val="0.30167443607026223"/>
          <c:w val="0.94994311717861202"/>
          <c:h val="0.57663214371057614"/>
        </c:manualLayout>
      </c:layout>
      <c:barChart>
        <c:barDir val="col"/>
        <c:grouping val="clustered"/>
        <c:varyColors val="0"/>
        <c:ser>
          <c:idx val="0"/>
          <c:order val="0"/>
          <c:spPr>
            <a:solidFill>
              <a:srgbClr val="002060"/>
            </a:solidFill>
            <a:ln>
              <a:noFill/>
            </a:ln>
            <a:effectLst/>
          </c:spPr>
          <c:invertIfNegative val="0"/>
          <c:dLbls>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Gotham Book" panose="02000604040000020004"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y perspectivas macroeconómico 2022-2023.xlsx]IED PAIS'!$R$8:$R$17</c:f>
              <c:strCache>
                <c:ptCount val="10"/>
                <c:pt idx="0">
                  <c:v>Estados Unidos</c:v>
                </c:pt>
                <c:pt idx="1">
                  <c:v>España</c:v>
                </c:pt>
                <c:pt idx="2">
                  <c:v>México</c:v>
                </c:pt>
                <c:pt idx="3">
                  <c:v>Islas Vírgenes BR</c:v>
                </c:pt>
                <c:pt idx="4">
                  <c:v>Canadá</c:v>
                </c:pt>
                <c:pt idx="5">
                  <c:v>Panamá</c:v>
                </c:pt>
                <c:pt idx="6">
                  <c:v>Francia</c:v>
                </c:pt>
                <c:pt idx="7">
                  <c:v>Alemania</c:v>
                </c:pt>
                <c:pt idx="8">
                  <c:v>Italia</c:v>
                </c:pt>
                <c:pt idx="9">
                  <c:v>Venezuela</c:v>
                </c:pt>
              </c:strCache>
            </c:strRef>
          </c:cat>
          <c:val>
            <c:numRef>
              <c:f>'[Balance y perspectivas macroeconómico 2022-2023.xlsx]IED PAIS'!$S$8:$S$17</c:f>
              <c:numCache>
                <c:formatCode>#,##0.0</c:formatCode>
                <c:ptCount val="10"/>
                <c:pt idx="0">
                  <c:v>1328.5</c:v>
                </c:pt>
                <c:pt idx="1">
                  <c:v>668.4</c:v>
                </c:pt>
                <c:pt idx="2">
                  <c:v>348.70000000000005</c:v>
                </c:pt>
                <c:pt idx="3">
                  <c:v>312.3</c:v>
                </c:pt>
                <c:pt idx="4">
                  <c:v>286.7</c:v>
                </c:pt>
                <c:pt idx="5">
                  <c:v>247.2</c:v>
                </c:pt>
                <c:pt idx="6">
                  <c:v>158.5</c:v>
                </c:pt>
                <c:pt idx="7">
                  <c:v>158.1</c:v>
                </c:pt>
                <c:pt idx="8">
                  <c:v>130</c:v>
                </c:pt>
                <c:pt idx="9">
                  <c:v>125.09999999999998</c:v>
                </c:pt>
              </c:numCache>
            </c:numRef>
          </c:val>
          <c:extLst>
            <c:ext xmlns:c16="http://schemas.microsoft.com/office/drawing/2014/chart" uri="{C3380CC4-5D6E-409C-BE32-E72D297353CC}">
              <c16:uniqueId val="{00000000-91E2-4762-B852-38650E4041E0}"/>
            </c:ext>
          </c:extLst>
        </c:ser>
        <c:dLbls>
          <c:dLblPos val="outEnd"/>
          <c:showLegendKey val="0"/>
          <c:showVal val="1"/>
          <c:showCatName val="0"/>
          <c:showSerName val="0"/>
          <c:showPercent val="0"/>
          <c:showBubbleSize val="0"/>
        </c:dLbls>
        <c:gapWidth val="50"/>
        <c:overlap val="-27"/>
        <c:axId val="1530768287"/>
        <c:axId val="1530766367"/>
      </c:barChart>
      <c:catAx>
        <c:axId val="1530768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1530766367"/>
        <c:crosses val="autoZero"/>
        <c:auto val="1"/>
        <c:lblAlgn val="ctr"/>
        <c:lblOffset val="100"/>
        <c:noMultiLvlLbl val="0"/>
      </c:catAx>
      <c:valAx>
        <c:axId val="1530766367"/>
        <c:scaling>
          <c:orientation val="minMax"/>
        </c:scaling>
        <c:delete val="1"/>
        <c:axPos val="l"/>
        <c:numFmt formatCode="#,##0.0" sourceLinked="1"/>
        <c:majorTickMark val="none"/>
        <c:minorTickMark val="none"/>
        <c:tickLblPos val="nextTo"/>
        <c:crossAx val="153076828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Gotham Book" panose="02000604040000020004" pitchFamily="50" charset="0"/>
        </a:defRPr>
      </a:pPr>
      <a:endParaRPr lang="en-U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Book" panose="02000604040000020004" pitchFamily="50" charset="0"/>
                <a:ea typeface="+mn-ea"/>
                <a:cs typeface="+mn-cs"/>
              </a:defRPr>
            </a:pPr>
            <a:r>
              <a:rPr lang="es-DO" sz="1200" b="1"/>
              <a:t>Tipo de cambio de venta</a:t>
            </a:r>
          </a:p>
          <a:p>
            <a:pPr>
              <a:defRPr sz="1400" b="0" i="0" u="none" strike="noStrike" kern="1200" spc="0" baseline="0">
                <a:solidFill>
                  <a:schemeClr val="tx1">
                    <a:lumMod val="65000"/>
                    <a:lumOff val="35000"/>
                  </a:schemeClr>
                </a:solidFill>
                <a:latin typeface="Gotham Book" panose="02000604040000020004" pitchFamily="50" charset="0"/>
                <a:ea typeface="+mn-ea"/>
                <a:cs typeface="+mn-cs"/>
              </a:defRPr>
            </a:pPr>
            <a:r>
              <a:rPr lang="es-DO" sz="1200"/>
              <a:t>(RD$/US$</a:t>
            </a:r>
            <a:r>
              <a:rPr lang="es-DO" sz="1200" baseline="0"/>
              <a:t> promedio mensual y variación interanual en % (eje der.))</a:t>
            </a:r>
            <a:endParaRPr lang="es-DO" sz="1200"/>
          </a:p>
        </c:rich>
      </c:tx>
      <c:overlay val="0"/>
      <c:spPr>
        <a:noFill/>
        <a:ln>
          <a:noFill/>
        </a:ln>
        <a:effectLst/>
      </c:spPr>
    </c:title>
    <c:autoTitleDeleted val="0"/>
    <c:plotArea>
      <c:layout>
        <c:manualLayout>
          <c:layoutTarget val="inner"/>
          <c:xMode val="edge"/>
          <c:yMode val="edge"/>
          <c:x val="4.8522222949329605E-2"/>
          <c:y val="0.10377457220352211"/>
          <c:w val="0.90485871473407531"/>
          <c:h val="0.72735722175203421"/>
        </c:manualLayout>
      </c:layout>
      <c:barChart>
        <c:barDir val="col"/>
        <c:grouping val="clustered"/>
        <c:varyColors val="0"/>
        <c:ser>
          <c:idx val="1"/>
          <c:order val="1"/>
          <c:tx>
            <c:strRef>
              <c:f>'Tipo de Cambio'!$B$1:$D$1</c:f>
              <c:strCache>
                <c:ptCount val="1"/>
                <c:pt idx="0">
                  <c:v>Tipo de cambio de venta</c:v>
                </c:pt>
              </c:strCache>
            </c:strRef>
          </c:tx>
          <c:spPr>
            <a:solidFill>
              <a:srgbClr val="00206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86E-4B86-B98F-60C4871595ED}"/>
                </c:ext>
              </c:extLst>
            </c:dLbl>
            <c:dLbl>
              <c:idx val="8"/>
              <c:layout>
                <c:manualLayout>
                  <c:x val="0"/>
                  <c:y val="6.3116362966797067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86E-4B86-B98F-60C4871595ED}"/>
                </c:ext>
              </c:extLst>
            </c:dLbl>
            <c:dLbl>
              <c:idx val="12"/>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86E-4B86-B98F-60C4871595ED}"/>
                </c:ext>
              </c:extLst>
            </c:dLbl>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BF17-4460-8D63-493476F2694E}"/>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rgbClr val="002060"/>
                    </a:solidFill>
                    <a:latin typeface="Gotham Book" panose="02000604040000020004" pitchFamily="50"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'Tipo de Cambio'!$A$27:$B$54</c:f>
              <c:multiLvlStrCache>
                <c:ptCount val="28"/>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lvl>
                <c:lvl>
                  <c:pt idx="0">
                    <c:v>2022</c:v>
                  </c:pt>
                  <c:pt idx="12">
                    <c:v>2023</c:v>
                  </c:pt>
                  <c:pt idx="24">
                    <c:v>2024</c:v>
                  </c:pt>
                </c:lvl>
              </c:multiLvlStrCache>
            </c:multiLvlStrRef>
          </c:cat>
          <c:val>
            <c:numRef>
              <c:f>'Tipo de Cambio'!$D$27:$D$54</c:f>
              <c:numCache>
                <c:formatCode>#,##0.0000</c:formatCode>
                <c:ptCount val="28"/>
                <c:pt idx="0">
                  <c:v>57.832599999999999</c:v>
                </c:pt>
                <c:pt idx="1">
                  <c:v>56.784100000000002</c:v>
                </c:pt>
                <c:pt idx="2">
                  <c:v>55.119100000000003</c:v>
                </c:pt>
                <c:pt idx="3">
                  <c:v>55.200899999999997</c:v>
                </c:pt>
                <c:pt idx="4">
                  <c:v>55.3232</c:v>
                </c:pt>
                <c:pt idx="5">
                  <c:v>54.996699999999997</c:v>
                </c:pt>
                <c:pt idx="6">
                  <c:v>54.720999999999997</c:v>
                </c:pt>
                <c:pt idx="7">
                  <c:v>53.8767</c:v>
                </c:pt>
                <c:pt idx="8">
                  <c:v>53.524299999999997</c:v>
                </c:pt>
                <c:pt idx="9">
                  <c:v>54.052900000000008</c:v>
                </c:pt>
                <c:pt idx="10">
                  <c:v>54.601500000000001</c:v>
                </c:pt>
                <c:pt idx="11">
                  <c:v>55.65890000000001</c:v>
                </c:pt>
                <c:pt idx="12">
                  <c:v>56.708399999999997</c:v>
                </c:pt>
                <c:pt idx="13">
                  <c:v>56.1479</c:v>
                </c:pt>
                <c:pt idx="14">
                  <c:v>55.103999999999999</c:v>
                </c:pt>
                <c:pt idx="15">
                  <c:v>54.905200000000001</c:v>
                </c:pt>
                <c:pt idx="16">
                  <c:v>54.689799999999998</c:v>
                </c:pt>
                <c:pt idx="17">
                  <c:v>55.119700000000002</c:v>
                </c:pt>
                <c:pt idx="18">
                  <c:v>56.1066</c:v>
                </c:pt>
                <c:pt idx="19">
                  <c:v>56.779899999999998</c:v>
                </c:pt>
                <c:pt idx="20">
                  <c:v>56.912399999999998</c:v>
                </c:pt>
                <c:pt idx="21">
                  <c:v>56.8842</c:v>
                </c:pt>
                <c:pt idx="22">
                  <c:v>56.992699999999999</c:v>
                </c:pt>
                <c:pt idx="23">
                  <c:v>57.540399999999998</c:v>
                </c:pt>
                <c:pt idx="24">
                  <c:v>58.900399999999998</c:v>
                </c:pt>
                <c:pt idx="25">
                  <c:v>58.837800000000001</c:v>
                </c:pt>
                <c:pt idx="26">
                  <c:v>59.174900000000001</c:v>
                </c:pt>
                <c:pt idx="27" formatCode="General">
                  <c:v>59.157499999999999</c:v>
                </c:pt>
              </c:numCache>
            </c:numRef>
          </c:val>
          <c:extLst>
            <c:ext xmlns:c16="http://schemas.microsoft.com/office/drawing/2014/chart" uri="{C3380CC4-5D6E-409C-BE32-E72D297353CC}">
              <c16:uniqueId val="{00000004-486E-4B86-B98F-60C4871595ED}"/>
            </c:ext>
          </c:extLst>
        </c:ser>
        <c:dLbls>
          <c:showLegendKey val="0"/>
          <c:showVal val="0"/>
          <c:showCatName val="0"/>
          <c:showSerName val="0"/>
          <c:showPercent val="0"/>
          <c:showBubbleSize val="0"/>
        </c:dLbls>
        <c:gapWidth val="70"/>
        <c:overlap val="-27"/>
        <c:axId val="1017414239"/>
        <c:axId val="1017418559"/>
        <c:extLst>
          <c:ext xmlns:c15="http://schemas.microsoft.com/office/drawing/2012/chart" uri="{02D57815-91ED-43cb-92C2-25804820EDAC}">
            <c15:filteredBarSeries>
              <c15:ser>
                <c:idx val="0"/>
                <c:order val="0"/>
                <c:tx>
                  <c:strRef>
                    <c:extLst>
                      <c:ext uri="{02D57815-91ED-43cb-92C2-25804820EDAC}">
                        <c15:formulaRef>
                          <c15:sqref>'Tipo de Cambio'!$C$2</c15:sqref>
                        </c15:formulaRef>
                      </c:ext>
                    </c:extLst>
                    <c:strCache>
                      <c:ptCount val="1"/>
                      <c:pt idx="0">
                        <c:v>Compra</c:v>
                      </c:pt>
                    </c:strCache>
                  </c:strRef>
                </c:tx>
                <c:spPr>
                  <a:solidFill>
                    <a:schemeClr val="accent1"/>
                  </a:solidFill>
                  <a:ln>
                    <a:noFill/>
                  </a:ln>
                  <a:effectLst/>
                </c:spPr>
                <c:invertIfNegative val="0"/>
                <c:cat>
                  <c:multiLvlStrRef>
                    <c:extLst>
                      <c:ext uri="{02D57815-91ED-43cb-92C2-25804820EDAC}">
                        <c15:formulaRef>
                          <c15:sqref>'Tipo de Cambio'!$A$27:$B$54</c15:sqref>
                        </c15:formulaRef>
                      </c:ext>
                    </c:extLst>
                    <c:multiLvlStrCache>
                      <c:ptCount val="28"/>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lvl>
                      <c:lvl>
                        <c:pt idx="0">
                          <c:v>2022</c:v>
                        </c:pt>
                        <c:pt idx="12">
                          <c:v>2023</c:v>
                        </c:pt>
                        <c:pt idx="24">
                          <c:v>2024</c:v>
                        </c:pt>
                      </c:lvl>
                    </c:multiLvlStrCache>
                  </c:multiLvlStrRef>
                </c:cat>
                <c:val>
                  <c:numRef>
                    <c:extLst>
                      <c:ext uri="{02D57815-91ED-43cb-92C2-25804820EDAC}">
                        <c15:formulaRef>
                          <c15:sqref>'Tipo de Cambio'!$C$15:$C$53</c15:sqref>
                        </c15:formulaRef>
                      </c:ext>
                    </c:extLst>
                    <c:numCache>
                      <c:formatCode>#,##0.0000</c:formatCode>
                      <c:ptCount val="39"/>
                      <c:pt idx="0">
                        <c:v>58.069000000000003</c:v>
                      </c:pt>
                      <c:pt idx="1">
                        <c:v>57.843299999999999</c:v>
                      </c:pt>
                      <c:pt idx="2">
                        <c:v>57.175199999999997</c:v>
                      </c:pt>
                      <c:pt idx="3">
                        <c:v>56.796799999999998</c:v>
                      </c:pt>
                      <c:pt idx="4">
                        <c:v>56.791899999999998</c:v>
                      </c:pt>
                      <c:pt idx="5">
                        <c:v>56.878599999999999</c:v>
                      </c:pt>
                      <c:pt idx="6">
                        <c:v>56.9621</c:v>
                      </c:pt>
                      <c:pt idx="7">
                        <c:v>56.929942857142862</c:v>
                      </c:pt>
                      <c:pt idx="8">
                        <c:v>56.5349</c:v>
                      </c:pt>
                      <c:pt idx="9">
                        <c:v>56.268799999999999</c:v>
                      </c:pt>
                      <c:pt idx="10">
                        <c:v>56.459099999999999</c:v>
                      </c:pt>
                      <c:pt idx="11">
                        <c:v>56.8245</c:v>
                      </c:pt>
                      <c:pt idx="12">
                        <c:v>57.524000000000001</c:v>
                      </c:pt>
                      <c:pt idx="13">
                        <c:v>56.380299999999998</c:v>
                      </c:pt>
                      <c:pt idx="14">
                        <c:v>54.8247</c:v>
                      </c:pt>
                      <c:pt idx="15">
                        <c:v>54.947499999999998</c:v>
                      </c:pt>
                      <c:pt idx="16">
                        <c:v>55.059199999999997</c:v>
                      </c:pt>
                      <c:pt idx="17">
                        <c:v>54.732999999999997</c:v>
                      </c:pt>
                      <c:pt idx="18">
                        <c:v>54.469900000000003</c:v>
                      </c:pt>
                      <c:pt idx="19">
                        <c:v>53.568399999999997</c:v>
                      </c:pt>
                      <c:pt idx="20">
                        <c:v>53.172499999999999</c:v>
                      </c:pt>
                      <c:pt idx="21">
                        <c:v>53.6738</c:v>
                      </c:pt>
                      <c:pt idx="22">
                        <c:v>54.206000000000003</c:v>
                      </c:pt>
                      <c:pt idx="23">
                        <c:v>55.2363</c:v>
                      </c:pt>
                      <c:pt idx="24">
                        <c:v>56.366399999999999</c:v>
                      </c:pt>
                      <c:pt idx="25">
                        <c:v>55.841799999999999</c:v>
                      </c:pt>
                      <c:pt idx="26">
                        <c:v>54.770899999999997</c:v>
                      </c:pt>
                      <c:pt idx="27">
                        <c:v>54.529899999999998</c:v>
                      </c:pt>
                      <c:pt idx="28">
                        <c:v>54.377499999999998</c:v>
                      </c:pt>
                      <c:pt idx="29">
                        <c:v>54.773800000000001</c:v>
                      </c:pt>
                      <c:pt idx="30">
                        <c:v>55.736899999999999</c:v>
                      </c:pt>
                      <c:pt idx="31">
                        <c:v>56.488199999999999</c:v>
                      </c:pt>
                      <c:pt idx="32">
                        <c:v>56.621699999999997</c:v>
                      </c:pt>
                      <c:pt idx="33">
                        <c:v>56.676699999999997</c:v>
                      </c:pt>
                      <c:pt idx="34">
                        <c:v>56.707999999999998</c:v>
                      </c:pt>
                      <c:pt idx="35">
                        <c:v>57.232700000000001</c:v>
                      </c:pt>
                      <c:pt idx="36">
                        <c:v>58.543799999999997</c:v>
                      </c:pt>
                      <c:pt idx="37">
                        <c:v>58.5124</c:v>
                      </c:pt>
                      <c:pt idx="38">
                        <c:v>58.877299999999998</c:v>
                      </c:pt>
                    </c:numCache>
                  </c:numRef>
                </c:val>
                <c:extLst>
                  <c:ext xmlns:c16="http://schemas.microsoft.com/office/drawing/2014/chart" uri="{C3380CC4-5D6E-409C-BE32-E72D297353CC}">
                    <c16:uniqueId val="{0000000C-486E-4B86-B98F-60C4871595ED}"/>
                  </c:ext>
                </c:extLst>
              </c15:ser>
            </c15:filteredBarSeries>
          </c:ext>
        </c:extLst>
      </c:barChart>
      <c:lineChart>
        <c:grouping val="standard"/>
        <c:varyColors val="0"/>
        <c:ser>
          <c:idx val="2"/>
          <c:order val="2"/>
          <c:tx>
            <c:strRef>
              <c:f>'Tipo de Cambio'!$E$14</c:f>
              <c:strCache>
                <c:ptCount val="1"/>
                <c:pt idx="0">
                  <c:v>Variación porcentual </c:v>
                </c:pt>
              </c:strCache>
            </c:strRef>
          </c:tx>
          <c:spPr>
            <a:ln w="28575" cap="rnd">
              <a:solidFill>
                <a:schemeClr val="accent2"/>
              </a:solidFill>
              <a:round/>
            </a:ln>
            <a:effectLst/>
          </c:spPr>
          <c:marker>
            <c:symbol val="none"/>
          </c:marker>
          <c:dLbls>
            <c:dLbl>
              <c:idx val="2"/>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486E-4B86-B98F-60C4871595ED}"/>
                </c:ext>
              </c:extLst>
            </c:dLbl>
            <c:dLbl>
              <c:idx val="8"/>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486E-4B86-B98F-60C4871595ED}"/>
                </c:ext>
              </c:extLst>
            </c:dLbl>
            <c:dLbl>
              <c:idx val="14"/>
              <c:delete val="1"/>
              <c:extLst>
                <c:ext xmlns:c15="http://schemas.microsoft.com/office/drawing/2012/chart" uri="{CE6537A1-D6FC-4f65-9D91-7224C49458BB}"/>
                <c:ext xmlns:c16="http://schemas.microsoft.com/office/drawing/2014/chart" uri="{C3380CC4-5D6E-409C-BE32-E72D297353CC}">
                  <c16:uniqueId val="{00000007-486E-4B86-B98F-60C4871595ED}"/>
                </c:ext>
              </c:extLst>
            </c:dLbl>
            <c:dLbl>
              <c:idx val="16"/>
              <c:spPr>
                <a:noFill/>
                <a:ln>
                  <a:noFill/>
                </a:ln>
                <a:effectLst/>
              </c:spPr>
              <c:txPr>
                <a:bodyPr rot="-5400000" spcFirstLastPara="1" vertOverflow="ellipsis" vert="horz" wrap="square" lIns="38100" tIns="19050" rIns="38100" bIns="19050" anchor="ctr" anchorCtr="1">
                  <a:spAutoFit/>
                </a:bodyPr>
                <a:lstStyle/>
                <a:p>
                  <a:pPr>
                    <a:defRPr sz="900" b="0" i="0" u="none" strike="noStrike" kern="1200" baseline="0">
                      <a:solidFill>
                        <a:schemeClr val="bg1"/>
                      </a:solidFill>
                      <a:latin typeface="Gotham Book" panose="02000604040000020004" pitchFamily="50" charset="0"/>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486E-4B86-B98F-60C4871595ED}"/>
                </c:ext>
              </c:extLst>
            </c:dLbl>
            <c:dLbl>
              <c:idx val="2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486E-4B86-B98F-60C4871595ED}"/>
                </c:ext>
              </c:extLst>
            </c:dLbl>
            <c:dLbl>
              <c:idx val="25"/>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486E-4B86-B98F-60C4871595ED}"/>
                </c:ext>
              </c:extLst>
            </c:dLbl>
            <c:dLbl>
              <c:idx val="27"/>
              <c:layout>
                <c:manualLayout>
                  <c:x val="-1.7139614304695211E-2"/>
                  <c:y val="3.066846272190180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BF17-4460-8D63-493476F2694E}"/>
                </c:ext>
              </c:extLst>
            </c:dLbl>
            <c:spPr>
              <a:noFill/>
              <a:ln>
                <a:noFill/>
              </a:ln>
              <a:effectLst/>
            </c:spPr>
            <c:txPr>
              <a:bodyPr rot="-5400000" spcFirstLastPara="1" vertOverflow="ellipsis" vert="horz" wrap="square" lIns="38100" tIns="19050" rIns="38100" bIns="19050" anchor="ctr" anchorCtr="1">
                <a:spAutoFit/>
              </a:bodyPr>
              <a:lstStyle/>
              <a:p>
                <a:pPr>
                  <a:defRPr sz="900" b="0" i="0" u="none" strike="noStrike" kern="1200" baseline="0">
                    <a:solidFill>
                      <a:schemeClr val="bg1"/>
                    </a:solidFill>
                    <a:latin typeface="Gotham Book" panose="02000604040000020004" pitchFamily="50" charset="0"/>
                    <a:ea typeface="+mn-ea"/>
                    <a:cs typeface="+mn-cs"/>
                  </a:defRPr>
                </a:pPr>
                <a:endParaRPr lang="en-US"/>
              </a:p>
            </c:txPr>
            <c:dLblPos val="b"/>
            <c:showLegendKey val="0"/>
            <c:showVal val="0"/>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'Tipo de Cambio'!$A$27:$B$54</c:f>
              <c:multiLvlStrCache>
                <c:ptCount val="28"/>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lvl>
                <c:lvl>
                  <c:pt idx="0">
                    <c:v>2022</c:v>
                  </c:pt>
                  <c:pt idx="12">
                    <c:v>2023</c:v>
                  </c:pt>
                  <c:pt idx="24">
                    <c:v>2024</c:v>
                  </c:pt>
                </c:lvl>
              </c:multiLvlStrCache>
            </c:multiLvlStrRef>
          </c:cat>
          <c:val>
            <c:numRef>
              <c:f>'Tipo de Cambio'!$E$27:$E$54</c:f>
              <c:numCache>
                <c:formatCode>0.0</c:formatCode>
                <c:ptCount val="28"/>
                <c:pt idx="0">
                  <c:v>-0.81277387598295281</c:v>
                </c:pt>
                <c:pt idx="1">
                  <c:v>-2.2595048264276163</c:v>
                </c:pt>
                <c:pt idx="2">
                  <c:v>-4.060273133304781</c:v>
                </c:pt>
                <c:pt idx="3">
                  <c:v>-3.3199933446008134</c:v>
                </c:pt>
                <c:pt idx="4">
                  <c:v>-3.0101577483949926</c:v>
                </c:pt>
                <c:pt idx="5">
                  <c:v>-3.7270375206999273</c:v>
                </c:pt>
                <c:pt idx="6">
                  <c:v>-4.3265565882690371</c:v>
                </c:pt>
                <c:pt idx="7">
                  <c:v>-5.7858781578273843</c:v>
                </c:pt>
                <c:pt idx="8">
                  <c:v>-5.6990080868232429</c:v>
                </c:pt>
                <c:pt idx="9">
                  <c:v>-4.3550193668482562</c:v>
                </c:pt>
                <c:pt idx="10">
                  <c:v>-3.7377295421849865</c:v>
                </c:pt>
                <c:pt idx="11">
                  <c:v>-2.6263075117083257</c:v>
                </c:pt>
                <c:pt idx="12">
                  <c:v>-1.9438863201723611</c:v>
                </c:pt>
                <c:pt idx="13">
                  <c:v>-1.1203840511692542</c:v>
                </c:pt>
                <c:pt idx="14">
                  <c:v>-2.7395222345805159E-2</c:v>
                </c:pt>
                <c:pt idx="15">
                  <c:v>-0.53567967188939969</c:v>
                </c:pt>
                <c:pt idx="16">
                  <c:v>-1.1449084651647068</c:v>
                </c:pt>
                <c:pt idx="17">
                  <c:v>0.22364978262332524</c:v>
                </c:pt>
                <c:pt idx="18">
                  <c:v>2.5321174686135262</c:v>
                </c:pt>
                <c:pt idx="19">
                  <c:v>5.3886002669057298</c:v>
                </c:pt>
                <c:pt idx="20">
                  <c:v>6.3300220647444227</c:v>
                </c:pt>
                <c:pt idx="21">
                  <c:v>5.2380168316593423</c:v>
                </c:pt>
                <c:pt idx="22">
                  <c:v>4.3793668672106101</c:v>
                </c:pt>
                <c:pt idx="23">
                  <c:v>3.3804117580476634</c:v>
                </c:pt>
                <c:pt idx="24">
                  <c:v>3.8653885491391149</c:v>
                </c:pt>
                <c:pt idx="25">
                  <c:v>4.7907401701577479</c:v>
                </c:pt>
                <c:pt idx="26">
                  <c:v>7.3876669570267062</c:v>
                </c:pt>
                <c:pt idx="27">
                  <c:v>7.74480377086324</c:v>
                </c:pt>
              </c:numCache>
            </c:numRef>
          </c:val>
          <c:smooth val="0"/>
          <c:extLst>
            <c:ext xmlns:c16="http://schemas.microsoft.com/office/drawing/2014/chart" uri="{C3380CC4-5D6E-409C-BE32-E72D297353CC}">
              <c16:uniqueId val="{0000000B-486E-4B86-B98F-60C4871595ED}"/>
            </c:ext>
          </c:extLst>
        </c:ser>
        <c:dLbls>
          <c:showLegendKey val="0"/>
          <c:showVal val="0"/>
          <c:showCatName val="0"/>
          <c:showSerName val="0"/>
          <c:showPercent val="0"/>
          <c:showBubbleSize val="0"/>
        </c:dLbls>
        <c:marker val="1"/>
        <c:smooth val="0"/>
        <c:axId val="565236319"/>
        <c:axId val="565222879"/>
      </c:lineChart>
      <c:catAx>
        <c:axId val="10174142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Book" panose="02000604040000020004" pitchFamily="50" charset="0"/>
                <a:ea typeface="+mn-ea"/>
                <a:cs typeface="+mn-cs"/>
              </a:defRPr>
            </a:pPr>
            <a:endParaRPr lang="en-US"/>
          </a:p>
        </c:txPr>
        <c:crossAx val="1017418559"/>
        <c:crosses val="autoZero"/>
        <c:auto val="1"/>
        <c:lblAlgn val="ctr"/>
        <c:lblOffset val="100"/>
        <c:noMultiLvlLbl val="0"/>
      </c:catAx>
      <c:valAx>
        <c:axId val="1017418559"/>
        <c:scaling>
          <c:orientation val="minMax"/>
        </c:scaling>
        <c:delete val="0"/>
        <c:axPos val="l"/>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Book" panose="02000604040000020004" pitchFamily="50" charset="0"/>
                <a:ea typeface="+mn-ea"/>
                <a:cs typeface="+mn-cs"/>
              </a:defRPr>
            </a:pPr>
            <a:endParaRPr lang="en-US"/>
          </a:p>
        </c:txPr>
        <c:crossAx val="1017414239"/>
        <c:crosses val="autoZero"/>
        <c:crossBetween val="between"/>
      </c:valAx>
      <c:valAx>
        <c:axId val="565222879"/>
        <c:scaling>
          <c:orientation val="minMax"/>
        </c:scaling>
        <c:delete val="0"/>
        <c:axPos val="r"/>
        <c:numFmt formatCode="0"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Gotham Book" panose="02000604040000020004" pitchFamily="50" charset="0"/>
                <a:ea typeface="+mn-ea"/>
                <a:cs typeface="+mn-cs"/>
              </a:defRPr>
            </a:pPr>
            <a:endParaRPr lang="en-US"/>
          </a:p>
        </c:txPr>
        <c:crossAx val="565236319"/>
        <c:crosses val="max"/>
        <c:crossBetween val="between"/>
      </c:valAx>
      <c:catAx>
        <c:axId val="565236319"/>
        <c:scaling>
          <c:orientation val="minMax"/>
        </c:scaling>
        <c:delete val="1"/>
        <c:axPos val="b"/>
        <c:numFmt formatCode="General" sourceLinked="1"/>
        <c:majorTickMark val="out"/>
        <c:minorTickMark val="none"/>
        <c:tickLblPos val="nextTo"/>
        <c:crossAx val="565222879"/>
        <c:crosses val="autoZero"/>
        <c:auto val="1"/>
        <c:lblAlgn val="ctr"/>
        <c:lblOffset val="100"/>
        <c:noMultiLvlLbl val="0"/>
      </c:catAx>
      <c:spPr>
        <a:solidFill>
          <a:schemeClr val="bg1"/>
        </a:solidFill>
        <a:ln>
          <a:noFill/>
        </a:ln>
        <a:effectLst/>
      </c:spPr>
    </c:plotArea>
    <c:legend>
      <c:legendPos val="b"/>
      <c:overlay val="0"/>
      <c:txPr>
        <a:bodyPr/>
        <a:lstStyle/>
        <a:p>
          <a:pPr>
            <a:defRPr>
              <a:solidFill>
                <a:schemeClr val="bg2">
                  <a:lumMod val="25000"/>
                </a:schemeClr>
              </a:solidFill>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solidFill>
      <a:schemeClr val="bg1"/>
    </a:solidFill>
    <a:ln w="9525" cap="flat" cmpd="sng" algn="ctr">
      <a:noFill/>
      <a:round/>
    </a:ln>
    <a:effectLst/>
  </c:spPr>
  <c:txPr>
    <a:bodyPr/>
    <a:lstStyle/>
    <a:p>
      <a:pPr>
        <a:defRPr>
          <a:latin typeface="Gotham Book" panose="02000604040000020004" pitchFamily="50" charset="0"/>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Gotham Book" panose="02000604040000020004" pitchFamily="50" charset="0"/>
                <a:ea typeface="+mn-ea"/>
                <a:cs typeface="+mn-cs"/>
              </a:defRPr>
            </a:pPr>
            <a:r>
              <a:rPr lang="es-DO" b="1"/>
              <a:t>Balance fiscal del Gobierno Central</a:t>
            </a:r>
          </a:p>
          <a:p>
            <a:pPr>
              <a:defRPr/>
            </a:pPr>
            <a:r>
              <a:rPr lang="es-DO"/>
              <a:t>(%</a:t>
            </a:r>
            <a:r>
              <a:rPr lang="es-DO" baseline="0"/>
              <a:t> del PIB)</a:t>
            </a:r>
            <a:endParaRPr lang="es-DO"/>
          </a:p>
        </c:rich>
      </c:tx>
      <c:layout>
        <c:manualLayout>
          <c:xMode val="edge"/>
          <c:yMode val="edge"/>
          <c:x val="0.32764621621856255"/>
          <c:y val="9.4201308216284717E-4"/>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Gotham Book" panose="02000604040000020004" pitchFamily="50" charset="0"/>
              <a:ea typeface="+mn-ea"/>
              <a:cs typeface="+mn-cs"/>
            </a:defRPr>
          </a:pPr>
          <a:endParaRPr lang="en-US"/>
        </a:p>
      </c:txPr>
    </c:title>
    <c:autoTitleDeleted val="0"/>
    <c:plotArea>
      <c:layout>
        <c:manualLayout>
          <c:layoutTarget val="inner"/>
          <c:xMode val="edge"/>
          <c:yMode val="edge"/>
          <c:x val="3.9075953433053506E-2"/>
          <c:y val="0.12910096433097476"/>
          <c:w val="0.93888888888888888"/>
          <c:h val="0.74460431957314122"/>
        </c:manualLayout>
      </c:layout>
      <c:barChart>
        <c:barDir val="col"/>
        <c:grouping val="clustered"/>
        <c:varyColors val="0"/>
        <c:ser>
          <c:idx val="1"/>
          <c:order val="0"/>
          <c:tx>
            <c:strRef>
              <c:f>Balance!$B$12</c:f>
              <c:strCache>
                <c:ptCount val="1"/>
                <c:pt idx="0">
                  <c:v>Balance financiero</c:v>
                </c:pt>
              </c:strCache>
            </c:strRef>
          </c:tx>
          <c:spPr>
            <a:pattFill prst="dkDnDiag">
              <a:fgClr>
                <a:srgbClr val="0070C0"/>
              </a:fgClr>
              <a:bgClr>
                <a:schemeClr val="bg1"/>
              </a:bgClr>
            </a:pattFill>
            <a:ln>
              <a:noFill/>
            </a:ln>
            <a:effectLst/>
          </c:spPr>
          <c:invertIfNegative val="0"/>
          <c:dPt>
            <c:idx val="0"/>
            <c:invertIfNegative val="0"/>
            <c:bubble3D val="0"/>
            <c:spPr>
              <a:solidFill>
                <a:schemeClr val="accent1"/>
              </a:solidFill>
              <a:ln>
                <a:noFill/>
              </a:ln>
              <a:effectLst/>
            </c:spPr>
            <c:extLst>
              <c:ext xmlns:c16="http://schemas.microsoft.com/office/drawing/2014/chart" uri="{C3380CC4-5D6E-409C-BE32-E72D297353CC}">
                <c16:uniqueId val="{00000006-CAAA-49BF-8AFE-889F80C14DC9}"/>
              </c:ext>
            </c:extLst>
          </c:dPt>
          <c:dPt>
            <c:idx val="1"/>
            <c:invertIfNegative val="0"/>
            <c:bubble3D val="0"/>
            <c:spPr>
              <a:solidFill>
                <a:schemeClr val="accent1"/>
              </a:solidFill>
              <a:ln>
                <a:noFill/>
              </a:ln>
              <a:effectLst/>
            </c:spPr>
            <c:extLst>
              <c:ext xmlns:c16="http://schemas.microsoft.com/office/drawing/2014/chart" uri="{C3380CC4-5D6E-409C-BE32-E72D297353CC}">
                <c16:uniqueId val="{00000005-CAAA-49BF-8AFE-889F80C14DC9}"/>
              </c:ext>
            </c:extLst>
          </c:dPt>
          <c:dPt>
            <c:idx val="2"/>
            <c:invertIfNegative val="0"/>
            <c:bubble3D val="0"/>
            <c:spPr>
              <a:solidFill>
                <a:schemeClr val="accent1"/>
              </a:solidFill>
              <a:ln>
                <a:noFill/>
              </a:ln>
              <a:effectLst/>
            </c:spPr>
            <c:extLst>
              <c:ext xmlns:c16="http://schemas.microsoft.com/office/drawing/2014/chart" uri="{C3380CC4-5D6E-409C-BE32-E72D297353CC}">
                <c16:uniqueId val="{00000004-CAAA-49BF-8AFE-889F80C14DC9}"/>
              </c:ext>
            </c:extLst>
          </c:dPt>
          <c:dPt>
            <c:idx val="3"/>
            <c:invertIfNegative val="0"/>
            <c:bubble3D val="0"/>
            <c:spPr>
              <a:solidFill>
                <a:schemeClr val="accent1"/>
              </a:solidFill>
              <a:ln>
                <a:noFill/>
              </a:ln>
              <a:effectLst/>
            </c:spPr>
            <c:extLst>
              <c:ext xmlns:c16="http://schemas.microsoft.com/office/drawing/2014/chart" uri="{C3380CC4-5D6E-409C-BE32-E72D297353CC}">
                <c16:uniqueId val="{00000003-CAAA-49BF-8AFE-889F80C14DC9}"/>
              </c:ext>
            </c:extLst>
          </c:dPt>
          <c:dPt>
            <c:idx val="4"/>
            <c:invertIfNegative val="0"/>
            <c:bubble3D val="0"/>
            <c:spPr>
              <a:solidFill>
                <a:schemeClr val="accent1"/>
              </a:solidFill>
              <a:ln>
                <a:noFill/>
              </a:ln>
              <a:effectLst/>
            </c:spPr>
            <c:extLst>
              <c:ext xmlns:c16="http://schemas.microsoft.com/office/drawing/2014/chart" uri="{C3380CC4-5D6E-409C-BE32-E72D297353CC}">
                <c16:uniqueId val="{00000002-CAAA-49BF-8AFE-889F80C14DC9}"/>
              </c:ext>
            </c:extLst>
          </c:dPt>
          <c:dLbls>
            <c:spPr>
              <a:noFill/>
              <a:ln>
                <a:noFill/>
              </a:ln>
              <a:effectLst/>
            </c:spPr>
            <c:txPr>
              <a:bodyPr rot="0" spcFirstLastPara="1" vertOverflow="ellipsis" vert="horz" wrap="square" anchor="ctr" anchorCtr="1"/>
              <a:lstStyle/>
              <a:p>
                <a:pPr>
                  <a:defRPr sz="1200" b="0" i="0" u="none" strike="noStrike" kern="1200" baseline="0">
                    <a:solidFill>
                      <a:srgbClr val="0070C0"/>
                    </a:solidFill>
                    <a:latin typeface="Gotham Book" panose="02000604040000020004" pitchFamily="50"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(Balance!$C$4:$G$4,Balance!$I$4)</c:f>
              <c:strCache>
                <c:ptCount val="6"/>
                <c:pt idx="0">
                  <c:v>2019</c:v>
                </c:pt>
                <c:pt idx="1">
                  <c:v>2020</c:v>
                </c:pt>
                <c:pt idx="2">
                  <c:v>2021</c:v>
                </c:pt>
                <c:pt idx="3">
                  <c:v>2022</c:v>
                </c:pt>
                <c:pt idx="4">
                  <c:v>2023</c:v>
                </c:pt>
                <c:pt idx="5">
                  <c:v>Proyección 2024</c:v>
                </c:pt>
              </c:strCache>
              <c:extLst/>
            </c:strRef>
          </c:cat>
          <c:val>
            <c:numRef>
              <c:f>(Balance!$C$13:$G$13,Balance!$I$13)</c:f>
              <c:numCache>
                <c:formatCode>0.0</c:formatCode>
                <c:ptCount val="6"/>
                <c:pt idx="0">
                  <c:v>-1.8116017260555042</c:v>
                </c:pt>
                <c:pt idx="1">
                  <c:v>-7.5346480691139694</c:v>
                </c:pt>
                <c:pt idx="2">
                  <c:v>-2.6509363515135953</c:v>
                </c:pt>
                <c:pt idx="3">
                  <c:v>-3.4517056908335473</c:v>
                </c:pt>
                <c:pt idx="4">
                  <c:v>-3.0412734997096273</c:v>
                </c:pt>
                <c:pt idx="5" formatCode="General">
                  <c:v>-3.1</c:v>
                </c:pt>
              </c:numCache>
              <c:extLst/>
            </c:numRef>
          </c:val>
          <c:extLst>
            <c:ext xmlns:c16="http://schemas.microsoft.com/office/drawing/2014/chart" uri="{C3380CC4-5D6E-409C-BE32-E72D297353CC}">
              <c16:uniqueId val="{00000000-CAAA-49BF-8AFE-889F80C14DC9}"/>
            </c:ext>
          </c:extLst>
        </c:ser>
        <c:dLbls>
          <c:dLblPos val="outEnd"/>
          <c:showLegendKey val="0"/>
          <c:showVal val="1"/>
          <c:showCatName val="0"/>
          <c:showSerName val="0"/>
          <c:showPercent val="0"/>
          <c:showBubbleSize val="0"/>
        </c:dLbls>
        <c:gapWidth val="50"/>
        <c:overlap val="-27"/>
        <c:axId val="1739860223"/>
        <c:axId val="1739865503"/>
        <c:extLst>
          <c:ext xmlns:c15="http://schemas.microsoft.com/office/drawing/2012/chart" uri="{02D57815-91ED-43cb-92C2-25804820EDAC}">
            <c15:filteredBarSeries>
              <c15:ser>
                <c:idx val="0"/>
                <c:order val="1"/>
                <c:tx>
                  <c:strRef>
                    <c:extLst>
                      <c:ext uri="{02D57815-91ED-43cb-92C2-25804820EDAC}">
                        <c15:formulaRef>
                          <c15:sqref>Balance!$B$10</c15:sqref>
                        </c15:formulaRef>
                      </c:ext>
                    </c:extLst>
                    <c:strCache>
                      <c:ptCount val="1"/>
                      <c:pt idx="0">
                        <c:v>Balance financiero primario</c:v>
                      </c:pt>
                    </c:strCache>
                  </c:strRef>
                </c:tx>
                <c:spPr>
                  <a:solidFill>
                    <a:srgbClr val="00206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rgbClr val="002060"/>
                          </a:solidFill>
                          <a:latin typeface="Gotham Book" panose="02000604040000020004" pitchFamily="50" charset="0"/>
                          <a:ea typeface="+mn-ea"/>
                          <a:cs typeface="+mn-cs"/>
                        </a:defRPr>
                      </a:pPr>
                      <a:endParaRPr lang="en-US"/>
                    </a:p>
                  </c:txPr>
                  <c:dLblPos val="outEnd"/>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strRef>
                    <c:extLst>
                      <c:ext uri="{02D57815-91ED-43cb-92C2-25804820EDAC}">
                        <c15:formulaRef>
                          <c15:sqref>(Balance!$C$4:$G$4,Balance!$I$4)</c15:sqref>
                        </c15:formulaRef>
                      </c:ext>
                    </c:extLst>
                    <c:strCache>
                      <c:ptCount val="6"/>
                      <c:pt idx="0">
                        <c:v>2019</c:v>
                      </c:pt>
                      <c:pt idx="1">
                        <c:v>2020</c:v>
                      </c:pt>
                      <c:pt idx="2">
                        <c:v>2021</c:v>
                      </c:pt>
                      <c:pt idx="3">
                        <c:v>2022</c:v>
                      </c:pt>
                      <c:pt idx="4">
                        <c:v>2023</c:v>
                      </c:pt>
                      <c:pt idx="5">
                        <c:v>Proyección 2024</c:v>
                      </c:pt>
                    </c:strCache>
                  </c:strRef>
                </c:cat>
                <c:val>
                  <c:numRef>
                    <c:extLst>
                      <c:ext uri="{02D57815-91ED-43cb-92C2-25804820EDAC}">
                        <c15:formulaRef>
                          <c15:sqref>Balance!$C$11:$G$11</c15:sqref>
                        </c15:formulaRef>
                      </c:ext>
                    </c:extLst>
                    <c:numCache>
                      <c:formatCode>0.0</c:formatCode>
                      <c:ptCount val="5"/>
                      <c:pt idx="0">
                        <c:v>1.1366668319182462</c:v>
                      </c:pt>
                      <c:pt idx="1">
                        <c:v>-3.9038016832753506</c:v>
                      </c:pt>
                      <c:pt idx="2">
                        <c:v>0.24567205116734556</c:v>
                      </c:pt>
                      <c:pt idx="3">
                        <c:v>-0.51012215409738804</c:v>
                      </c:pt>
                      <c:pt idx="4">
                        <c:v>8.6869819581294958E-2</c:v>
                      </c:pt>
                    </c:numCache>
                  </c:numRef>
                </c:val>
                <c:extLst>
                  <c:ext xmlns:c16="http://schemas.microsoft.com/office/drawing/2014/chart" uri="{C3380CC4-5D6E-409C-BE32-E72D297353CC}">
                    <c16:uniqueId val="{00000001-CAAA-49BF-8AFE-889F80C14DC9}"/>
                  </c:ext>
                </c:extLst>
              </c15:ser>
            </c15:filteredBarSeries>
          </c:ext>
        </c:extLst>
      </c:barChart>
      <c:catAx>
        <c:axId val="1739860223"/>
        <c:scaling>
          <c:orientation val="minMax"/>
        </c:scaling>
        <c:delete val="0"/>
        <c:axPos val="b"/>
        <c:numFmt formatCode="General" sourceLinked="1"/>
        <c:majorTickMark val="out"/>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1739865503"/>
        <c:crosses val="autoZero"/>
        <c:auto val="1"/>
        <c:lblAlgn val="ctr"/>
        <c:lblOffset val="100"/>
        <c:noMultiLvlLbl val="0"/>
      </c:catAx>
      <c:valAx>
        <c:axId val="1739865503"/>
        <c:scaling>
          <c:orientation val="minMax"/>
          <c:min val="-9"/>
        </c:scaling>
        <c:delete val="1"/>
        <c:axPos val="l"/>
        <c:numFmt formatCode="0.0" sourceLinked="1"/>
        <c:majorTickMark val="out"/>
        <c:minorTickMark val="none"/>
        <c:tickLblPos val="nextTo"/>
        <c:crossAx val="1739860223"/>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a:latin typeface="Gotham Book" panose="02000604040000020004" pitchFamily="50" charset="0"/>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r>
              <a:rPr lang="es-DO" b="1">
                <a:solidFill>
                  <a:schemeClr val="bg2">
                    <a:lumMod val="25000"/>
                  </a:schemeClr>
                </a:solidFill>
                <a:latin typeface="Gotham Book" panose="02000604040000020004" pitchFamily="50" charset="0"/>
              </a:rPr>
              <a:t>EMBI</a:t>
            </a:r>
          </a:p>
          <a:p>
            <a:pPr>
              <a:defRPr b="1"/>
            </a:pPr>
            <a:r>
              <a:rPr lang="es-DO" sz="1200" b="0">
                <a:solidFill>
                  <a:schemeClr val="bg2">
                    <a:lumMod val="25000"/>
                  </a:schemeClr>
                </a:solidFill>
                <a:latin typeface="Gotham Book" panose="02000604040000020004" pitchFamily="50" charset="0"/>
              </a:rPr>
              <a:t>(promedio mensual, en %)</a:t>
            </a:r>
          </a:p>
        </c:rich>
      </c:tx>
      <c:layout>
        <c:manualLayout>
          <c:xMode val="edge"/>
          <c:yMode val="edge"/>
          <c:x val="0.38732118498685919"/>
          <c:y val="2.3934991773208368E-2"/>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6.236293504170224E-2"/>
          <c:y val="0.20560411534315504"/>
          <c:w val="0.90931669193018694"/>
          <c:h val="0.60366923822003526"/>
        </c:manualLayout>
      </c:layout>
      <c:barChart>
        <c:barDir val="col"/>
        <c:grouping val="clustered"/>
        <c:varyColors val="0"/>
        <c:ser>
          <c:idx val="2"/>
          <c:order val="2"/>
          <c:tx>
            <c:strRef>
              <c:f>'EMBI mensual'!$G$2</c:f>
              <c:strCache>
                <c:ptCount val="1"/>
                <c:pt idx="0">
                  <c:v>República Dominicana</c:v>
                </c:pt>
              </c:strCache>
            </c:strRef>
          </c:tx>
          <c:spPr>
            <a:solidFill>
              <a:srgbClr val="0094A5"/>
            </a:solid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D31-D14D-B31D-88491C590955}"/>
                </c:ext>
              </c:extLst>
            </c:dLbl>
            <c:dLbl>
              <c:idx val="1"/>
              <c:delete val="1"/>
              <c:extLst>
                <c:ext xmlns:c15="http://schemas.microsoft.com/office/drawing/2012/chart" uri="{CE6537A1-D6FC-4f65-9D91-7224C49458BB}"/>
                <c:ext xmlns:c16="http://schemas.microsoft.com/office/drawing/2014/chart" uri="{C3380CC4-5D6E-409C-BE32-E72D297353CC}">
                  <c16:uniqueId val="{00000001-CD31-D14D-B31D-88491C590955}"/>
                </c:ext>
              </c:extLst>
            </c:dLbl>
            <c:dLbl>
              <c:idx val="2"/>
              <c:delete val="1"/>
              <c:extLst>
                <c:ext xmlns:c15="http://schemas.microsoft.com/office/drawing/2012/chart" uri="{CE6537A1-D6FC-4f65-9D91-7224C49458BB}"/>
                <c:ext xmlns:c16="http://schemas.microsoft.com/office/drawing/2014/chart" uri="{C3380CC4-5D6E-409C-BE32-E72D297353CC}">
                  <c16:uniqueId val="{00000002-CD31-D14D-B31D-88491C590955}"/>
                </c:ext>
              </c:extLst>
            </c:dLbl>
            <c:dLbl>
              <c:idx val="3"/>
              <c:layout>
                <c:manualLayout>
                  <c:x val="0"/>
                  <c:y val="0.33446812993374159"/>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CD31-D14D-B31D-88491C590955}"/>
                </c:ext>
              </c:extLst>
            </c:dLbl>
            <c:dLbl>
              <c:idx val="4"/>
              <c:delete val="1"/>
              <c:extLst>
                <c:ext xmlns:c15="http://schemas.microsoft.com/office/drawing/2012/chart" uri="{CE6537A1-D6FC-4f65-9D91-7224C49458BB}"/>
                <c:ext xmlns:c16="http://schemas.microsoft.com/office/drawing/2014/chart" uri="{C3380CC4-5D6E-409C-BE32-E72D297353CC}">
                  <c16:uniqueId val="{00000004-CD31-D14D-B31D-88491C590955}"/>
                </c:ext>
              </c:extLst>
            </c:dLbl>
            <c:dLbl>
              <c:idx val="5"/>
              <c:delete val="1"/>
              <c:extLst>
                <c:ext xmlns:c15="http://schemas.microsoft.com/office/drawing/2012/chart" uri="{CE6537A1-D6FC-4f65-9D91-7224C49458BB}"/>
                <c:ext xmlns:c16="http://schemas.microsoft.com/office/drawing/2014/chart" uri="{C3380CC4-5D6E-409C-BE32-E72D297353CC}">
                  <c16:uniqueId val="{00000005-CD31-D14D-B31D-88491C590955}"/>
                </c:ext>
              </c:extLst>
            </c:dLbl>
            <c:dLbl>
              <c:idx val="6"/>
              <c:delete val="1"/>
              <c:extLst>
                <c:ext xmlns:c15="http://schemas.microsoft.com/office/drawing/2012/chart" uri="{CE6537A1-D6FC-4f65-9D91-7224C49458BB}"/>
                <c:ext xmlns:c16="http://schemas.microsoft.com/office/drawing/2014/chart" uri="{C3380CC4-5D6E-409C-BE32-E72D297353CC}">
                  <c16:uniqueId val="{00000006-CD31-D14D-B31D-88491C590955}"/>
                </c:ext>
              </c:extLst>
            </c:dLbl>
            <c:dLbl>
              <c:idx val="7"/>
              <c:delete val="1"/>
              <c:extLst>
                <c:ext xmlns:c15="http://schemas.microsoft.com/office/drawing/2012/chart" uri="{CE6537A1-D6FC-4f65-9D91-7224C49458BB}"/>
                <c:ext xmlns:c16="http://schemas.microsoft.com/office/drawing/2014/chart" uri="{C3380CC4-5D6E-409C-BE32-E72D297353CC}">
                  <c16:uniqueId val="{00000007-CD31-D14D-B31D-88491C590955}"/>
                </c:ext>
              </c:extLst>
            </c:dLbl>
            <c:dLbl>
              <c:idx val="8"/>
              <c:delete val="1"/>
              <c:extLst>
                <c:ext xmlns:c15="http://schemas.microsoft.com/office/drawing/2012/chart" uri="{CE6537A1-D6FC-4f65-9D91-7224C49458BB}"/>
                <c:ext xmlns:c16="http://schemas.microsoft.com/office/drawing/2014/chart" uri="{C3380CC4-5D6E-409C-BE32-E72D297353CC}">
                  <c16:uniqueId val="{00000008-CD31-D14D-B31D-88491C590955}"/>
                </c:ext>
              </c:extLst>
            </c:dLbl>
            <c:dLbl>
              <c:idx val="9"/>
              <c:delete val="1"/>
              <c:extLst>
                <c:ext xmlns:c15="http://schemas.microsoft.com/office/drawing/2012/chart" uri="{CE6537A1-D6FC-4f65-9D91-7224C49458BB}"/>
                <c:ext xmlns:c16="http://schemas.microsoft.com/office/drawing/2014/chart" uri="{C3380CC4-5D6E-409C-BE32-E72D297353CC}">
                  <c16:uniqueId val="{00000009-CD31-D14D-B31D-88491C590955}"/>
                </c:ext>
              </c:extLst>
            </c:dLbl>
            <c:dLbl>
              <c:idx val="10"/>
              <c:delete val="1"/>
              <c:extLst>
                <c:ext xmlns:c15="http://schemas.microsoft.com/office/drawing/2012/chart" uri="{CE6537A1-D6FC-4f65-9D91-7224C49458BB}"/>
                <c:ext xmlns:c16="http://schemas.microsoft.com/office/drawing/2014/chart" uri="{C3380CC4-5D6E-409C-BE32-E72D297353CC}">
                  <c16:uniqueId val="{0000000A-CD31-D14D-B31D-88491C590955}"/>
                </c:ext>
              </c:extLst>
            </c:dLbl>
            <c:dLbl>
              <c:idx val="11"/>
              <c:delete val="1"/>
              <c:extLst>
                <c:ext xmlns:c15="http://schemas.microsoft.com/office/drawing/2012/chart" uri="{CE6537A1-D6FC-4f65-9D91-7224C49458BB}"/>
                <c:ext xmlns:c16="http://schemas.microsoft.com/office/drawing/2014/chart" uri="{C3380CC4-5D6E-409C-BE32-E72D297353CC}">
                  <c16:uniqueId val="{0000000B-CD31-D14D-B31D-88491C590955}"/>
                </c:ext>
              </c:extLst>
            </c:dLbl>
            <c:dLbl>
              <c:idx val="12"/>
              <c:delete val="1"/>
              <c:extLst>
                <c:ext xmlns:c15="http://schemas.microsoft.com/office/drawing/2012/chart" uri="{CE6537A1-D6FC-4f65-9D91-7224C49458BB}"/>
                <c:ext xmlns:c16="http://schemas.microsoft.com/office/drawing/2014/chart" uri="{C3380CC4-5D6E-409C-BE32-E72D297353CC}">
                  <c16:uniqueId val="{0000000C-CD31-D14D-B31D-88491C590955}"/>
                </c:ext>
              </c:extLst>
            </c:dLbl>
            <c:dLbl>
              <c:idx val="13"/>
              <c:delete val="1"/>
              <c:extLst>
                <c:ext xmlns:c15="http://schemas.microsoft.com/office/drawing/2012/chart" uri="{CE6537A1-D6FC-4f65-9D91-7224C49458BB}"/>
                <c:ext xmlns:c16="http://schemas.microsoft.com/office/drawing/2014/chart" uri="{C3380CC4-5D6E-409C-BE32-E72D297353CC}">
                  <c16:uniqueId val="{0000000D-CD31-D14D-B31D-88491C590955}"/>
                </c:ext>
              </c:extLst>
            </c:dLbl>
            <c:dLbl>
              <c:idx val="14"/>
              <c:delete val="1"/>
              <c:extLst>
                <c:ext xmlns:c15="http://schemas.microsoft.com/office/drawing/2012/chart" uri="{CE6537A1-D6FC-4f65-9D91-7224C49458BB}"/>
                <c:ext xmlns:c16="http://schemas.microsoft.com/office/drawing/2014/chart" uri="{C3380CC4-5D6E-409C-BE32-E72D297353CC}">
                  <c16:uniqueId val="{0000000E-CD31-D14D-B31D-88491C590955}"/>
                </c:ext>
              </c:extLst>
            </c:dLbl>
            <c:dLbl>
              <c:idx val="15"/>
              <c:layout>
                <c:manualLayout>
                  <c:x val="1.4160206119082205E-3"/>
                  <c:y val="0.2655319504817491"/>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F-CD31-D14D-B31D-88491C590955}"/>
                </c:ext>
              </c:extLst>
            </c:dLbl>
            <c:dLbl>
              <c:idx val="16"/>
              <c:delete val="1"/>
              <c:extLst>
                <c:ext xmlns:c15="http://schemas.microsoft.com/office/drawing/2012/chart" uri="{CE6537A1-D6FC-4f65-9D91-7224C49458BB}"/>
                <c:ext xmlns:c16="http://schemas.microsoft.com/office/drawing/2014/chart" uri="{C3380CC4-5D6E-409C-BE32-E72D297353CC}">
                  <c16:uniqueId val="{00000010-CD31-D14D-B31D-88491C590955}"/>
                </c:ext>
              </c:extLst>
            </c:dLbl>
            <c:dLbl>
              <c:idx val="17"/>
              <c:delete val="1"/>
              <c:extLst>
                <c:ext xmlns:c15="http://schemas.microsoft.com/office/drawing/2012/chart" uri="{CE6537A1-D6FC-4f65-9D91-7224C49458BB}"/>
                <c:ext xmlns:c16="http://schemas.microsoft.com/office/drawing/2014/chart" uri="{C3380CC4-5D6E-409C-BE32-E72D297353CC}">
                  <c16:uniqueId val="{00000011-CD31-D14D-B31D-88491C590955}"/>
                </c:ext>
              </c:extLst>
            </c:dLbl>
            <c:dLbl>
              <c:idx val="19"/>
              <c:delete val="1"/>
              <c:extLst>
                <c:ext xmlns:c15="http://schemas.microsoft.com/office/drawing/2012/chart" uri="{CE6537A1-D6FC-4f65-9D91-7224C49458BB}"/>
                <c:ext xmlns:c16="http://schemas.microsoft.com/office/drawing/2014/chart" uri="{C3380CC4-5D6E-409C-BE32-E72D297353CC}">
                  <c16:uniqueId val="{00000012-CD31-D14D-B31D-88491C590955}"/>
                </c:ext>
              </c:extLst>
            </c:dLbl>
            <c:dLbl>
              <c:idx val="20"/>
              <c:delete val="1"/>
              <c:extLst>
                <c:ext xmlns:c15="http://schemas.microsoft.com/office/drawing/2012/chart" uri="{CE6537A1-D6FC-4f65-9D91-7224C49458BB}"/>
                <c:ext xmlns:c16="http://schemas.microsoft.com/office/drawing/2014/chart" uri="{C3380CC4-5D6E-409C-BE32-E72D297353CC}">
                  <c16:uniqueId val="{00000013-CD31-D14D-B31D-88491C590955}"/>
                </c:ext>
              </c:extLst>
            </c:dLbl>
            <c:dLbl>
              <c:idx val="21"/>
              <c:delete val="1"/>
              <c:extLst>
                <c:ext xmlns:c15="http://schemas.microsoft.com/office/drawing/2012/chart" uri="{CE6537A1-D6FC-4f65-9D91-7224C49458BB}"/>
                <c:ext xmlns:c16="http://schemas.microsoft.com/office/drawing/2014/chart" uri="{C3380CC4-5D6E-409C-BE32-E72D297353CC}">
                  <c16:uniqueId val="{00000014-CD31-D14D-B31D-88491C590955}"/>
                </c:ext>
              </c:extLst>
            </c:dLbl>
            <c:dLbl>
              <c:idx val="22"/>
              <c:delete val="1"/>
              <c:extLst>
                <c:ext xmlns:c15="http://schemas.microsoft.com/office/drawing/2012/chart" uri="{CE6537A1-D6FC-4f65-9D91-7224C49458BB}"/>
                <c:ext xmlns:c16="http://schemas.microsoft.com/office/drawing/2014/chart" uri="{C3380CC4-5D6E-409C-BE32-E72D297353CC}">
                  <c16:uniqueId val="{00000015-CD31-D14D-B31D-88491C590955}"/>
                </c:ext>
              </c:extLst>
            </c:dLbl>
            <c:dLbl>
              <c:idx val="23"/>
              <c:delete val="1"/>
              <c:extLst>
                <c:ext xmlns:c15="http://schemas.microsoft.com/office/drawing/2012/chart" uri="{CE6537A1-D6FC-4f65-9D91-7224C49458BB}"/>
                <c:ext xmlns:c16="http://schemas.microsoft.com/office/drawing/2014/chart" uri="{C3380CC4-5D6E-409C-BE32-E72D297353CC}">
                  <c16:uniqueId val="{00000016-CD31-D14D-B31D-88491C590955}"/>
                </c:ext>
              </c:extLst>
            </c:dLbl>
            <c:dLbl>
              <c:idx val="24"/>
              <c:delete val="1"/>
              <c:extLst>
                <c:ext xmlns:c15="http://schemas.microsoft.com/office/drawing/2012/chart" uri="{CE6537A1-D6FC-4f65-9D91-7224C49458BB}"/>
                <c:ext xmlns:c16="http://schemas.microsoft.com/office/drawing/2014/chart" uri="{C3380CC4-5D6E-409C-BE32-E72D297353CC}">
                  <c16:uniqueId val="{00000017-CD31-D14D-B31D-88491C590955}"/>
                </c:ext>
              </c:extLst>
            </c:dLbl>
            <c:dLbl>
              <c:idx val="25"/>
              <c:delete val="1"/>
              <c:extLst>
                <c:ext xmlns:c15="http://schemas.microsoft.com/office/drawing/2012/chart" uri="{CE6537A1-D6FC-4f65-9D91-7224C49458BB}"/>
                <c:ext xmlns:c16="http://schemas.microsoft.com/office/drawing/2014/chart" uri="{C3380CC4-5D6E-409C-BE32-E72D297353CC}">
                  <c16:uniqueId val="{00000018-CD31-D14D-B31D-88491C590955}"/>
                </c:ext>
              </c:extLst>
            </c:dLbl>
            <c:dLbl>
              <c:idx val="26"/>
              <c:delete val="1"/>
              <c:extLst>
                <c:ext xmlns:c15="http://schemas.microsoft.com/office/drawing/2012/chart" uri="{CE6537A1-D6FC-4f65-9D91-7224C49458BB}"/>
                <c:ext xmlns:c16="http://schemas.microsoft.com/office/drawing/2014/chart" uri="{C3380CC4-5D6E-409C-BE32-E72D297353CC}">
                  <c16:uniqueId val="{00000019-CD31-D14D-B31D-88491C590955}"/>
                </c:ext>
              </c:extLst>
            </c:dLbl>
            <c:dLbl>
              <c:idx val="27"/>
              <c:numFmt formatCode="#,##0.00" sourceLinked="0"/>
              <c:spPr>
                <a:noFill/>
                <a:ln>
                  <a:noFill/>
                </a:ln>
                <a:effectLst/>
              </c:spPr>
              <c:txPr>
                <a:bodyPr rot="-5400000" spcFirstLastPara="1" vertOverflow="ellipsis" wrap="square" lIns="38100" tIns="19050" rIns="38100" bIns="19050" anchor="ctr" anchorCtr="0">
                  <a:spAutoFit/>
                </a:bodyPr>
                <a:lstStyle/>
                <a:p>
                  <a:pPr algn="ctr" rtl="0">
                    <a:defRPr lang="en-US" sz="1200" b="1" i="0" u="none" strike="noStrike" kern="1200" baseline="0">
                      <a:solidFill>
                        <a:srgbClr val="0094A5"/>
                      </a:solidFill>
                      <a:latin typeface="Gotham Book" panose="02000604040000020004" pitchFamily="50"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A-CD31-D14D-B31D-88491C590955}"/>
                </c:ext>
              </c:extLst>
            </c:dLbl>
            <c:numFmt formatCode="#,##0.00" sourceLinked="0"/>
            <c:spPr>
              <a:noFill/>
              <a:ln>
                <a:noFill/>
              </a:ln>
              <a:effectLst/>
            </c:spPr>
            <c:txPr>
              <a:bodyPr rot="-5400000" spcFirstLastPara="1" vertOverflow="ellipsis" wrap="square" lIns="38100" tIns="19050" rIns="38100" bIns="19050" anchor="ctr" anchorCtr="1">
                <a:spAutoFit/>
              </a:bodyPr>
              <a:lstStyle/>
              <a:p>
                <a:pPr>
                  <a:defRPr sz="1200" b="1" i="0" u="none" strike="noStrike" kern="1200" baseline="0">
                    <a:solidFill>
                      <a:schemeClr val="bg1"/>
                    </a:solidFill>
                    <a:latin typeface="Gotham Book" panose="02000604040000020004" pitchFamily="50" charset="0"/>
                    <a:ea typeface="+mn-ea"/>
                    <a:cs typeface="+mn-cs"/>
                  </a:defRPr>
                </a:pPr>
                <a:endParaRPr lang="en-US"/>
              </a:p>
            </c:txPr>
            <c:dLblPos val="inBase"/>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'EMBI mensual'!$C$111:$D$174</c:f>
              <c:multiLvlStrCache>
                <c:ptCount val="64"/>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pt idx="28">
                    <c:v>may</c:v>
                  </c:pt>
                  <c:pt idx="29">
                    <c:v>jun</c:v>
                  </c:pt>
                  <c:pt idx="30">
                    <c:v>jul</c:v>
                  </c:pt>
                  <c:pt idx="31">
                    <c:v>ago</c:v>
                  </c:pt>
                  <c:pt idx="32">
                    <c:v>sep</c:v>
                  </c:pt>
                  <c:pt idx="33">
                    <c:v>oct</c:v>
                  </c:pt>
                  <c:pt idx="34">
                    <c:v>nov</c:v>
                  </c:pt>
                  <c:pt idx="35">
                    <c:v>dic</c:v>
                  </c:pt>
                  <c:pt idx="36">
                    <c:v>ene</c:v>
                  </c:pt>
                  <c:pt idx="37">
                    <c:v>feb</c:v>
                  </c:pt>
                  <c:pt idx="38">
                    <c:v>mar</c:v>
                  </c:pt>
                  <c:pt idx="39">
                    <c:v>abr</c:v>
                  </c:pt>
                  <c:pt idx="40">
                    <c:v>may</c:v>
                  </c:pt>
                  <c:pt idx="41">
                    <c:v>jun</c:v>
                  </c:pt>
                  <c:pt idx="42">
                    <c:v>jul</c:v>
                  </c:pt>
                  <c:pt idx="43">
                    <c:v>ago</c:v>
                  </c:pt>
                  <c:pt idx="44">
                    <c:v>sep</c:v>
                  </c:pt>
                  <c:pt idx="45">
                    <c:v>oct</c:v>
                  </c:pt>
                  <c:pt idx="46">
                    <c:v>nov</c:v>
                  </c:pt>
                  <c:pt idx="47">
                    <c:v>dic</c:v>
                  </c:pt>
                  <c:pt idx="48">
                    <c:v>ene</c:v>
                  </c:pt>
                  <c:pt idx="49">
                    <c:v>feb</c:v>
                  </c:pt>
                  <c:pt idx="50">
                    <c:v>mar</c:v>
                  </c:pt>
                  <c:pt idx="51">
                    <c:v>abr</c:v>
                  </c:pt>
                  <c:pt idx="52">
                    <c:v>may</c:v>
                  </c:pt>
                  <c:pt idx="53">
                    <c:v>jun</c:v>
                  </c:pt>
                  <c:pt idx="54">
                    <c:v>jul</c:v>
                  </c:pt>
                  <c:pt idx="55">
                    <c:v>ago</c:v>
                  </c:pt>
                  <c:pt idx="56">
                    <c:v>sep</c:v>
                  </c:pt>
                  <c:pt idx="57">
                    <c:v>oct</c:v>
                  </c:pt>
                  <c:pt idx="58">
                    <c:v>nov</c:v>
                  </c:pt>
                  <c:pt idx="59">
                    <c:v>dic</c:v>
                  </c:pt>
                  <c:pt idx="60">
                    <c:v>ene</c:v>
                  </c:pt>
                  <c:pt idx="61">
                    <c:v>feb</c:v>
                  </c:pt>
                  <c:pt idx="62">
                    <c:v>mar</c:v>
                  </c:pt>
                  <c:pt idx="63">
                    <c:v>abr</c:v>
                  </c:pt>
                </c:lvl>
                <c:lvl>
                  <c:pt idx="0">
                    <c:v>2019</c:v>
                  </c:pt>
                  <c:pt idx="12">
                    <c:v>2020</c:v>
                  </c:pt>
                  <c:pt idx="24">
                    <c:v>2021</c:v>
                  </c:pt>
                  <c:pt idx="36">
                    <c:v>2022</c:v>
                  </c:pt>
                  <c:pt idx="48">
                    <c:v>2023</c:v>
                  </c:pt>
                  <c:pt idx="60">
                    <c:v>2024</c:v>
                  </c:pt>
                </c:lvl>
              </c:multiLvlStrCache>
            </c:multiLvlStrRef>
          </c:cat>
          <c:val>
            <c:numRef>
              <c:f>'EMBI mensual'!$G$147:$G$174</c:f>
              <c:numCache>
                <c:formatCode>0.00</c:formatCode>
                <c:ptCount val="28"/>
                <c:pt idx="0">
                  <c:v>3.6749204999999989</c:v>
                </c:pt>
                <c:pt idx="1">
                  <c:v>3.9394352631578942</c:v>
                </c:pt>
                <c:pt idx="2">
                  <c:v>4.4566086956521751</c:v>
                </c:pt>
                <c:pt idx="3">
                  <c:v>3.9593064999999994</c:v>
                </c:pt>
                <c:pt idx="4">
                  <c:v>4.4028885714285719</c:v>
                </c:pt>
                <c:pt idx="5">
                  <c:v>4.5638990476190484</c:v>
                </c:pt>
                <c:pt idx="6">
                  <c:v>5.0795270000000006</c:v>
                </c:pt>
                <c:pt idx="7">
                  <c:v>4.2683778260869563</c:v>
                </c:pt>
                <c:pt idx="8">
                  <c:v>4.3918419047619057</c:v>
                </c:pt>
                <c:pt idx="9">
                  <c:v>4.5982930000000009</c:v>
                </c:pt>
                <c:pt idx="10">
                  <c:v>3.8675024999999996</c:v>
                </c:pt>
                <c:pt idx="11">
                  <c:v>3.721041904761905</c:v>
                </c:pt>
                <c:pt idx="12">
                  <c:v>3.6571978947368424</c:v>
                </c:pt>
                <c:pt idx="13">
                  <c:v>3.3540621052631581</c:v>
                </c:pt>
                <c:pt idx="14">
                  <c:v>3.6471521739130428</c:v>
                </c:pt>
                <c:pt idx="15">
                  <c:v>3.6256442105263154</c:v>
                </c:pt>
                <c:pt idx="16">
                  <c:v>3.5864236363636364</c:v>
                </c:pt>
                <c:pt idx="17">
                  <c:v>3.3635000000000006</c:v>
                </c:pt>
                <c:pt idx="18">
                  <c:v>3.0795184999999998</c:v>
                </c:pt>
                <c:pt idx="19">
                  <c:v>3.0539785714285714</c:v>
                </c:pt>
                <c:pt idx="20">
                  <c:v>3.0937465</c:v>
                </c:pt>
                <c:pt idx="21">
                  <c:v>3.1945547619047612</c:v>
                </c:pt>
                <c:pt idx="22">
                  <c:v>2.8837319047619054</c:v>
                </c:pt>
                <c:pt idx="23">
                  <c:v>2.5588019999999996</c:v>
                </c:pt>
                <c:pt idx="24">
                  <c:v>2.5458638095238095</c:v>
                </c:pt>
                <c:pt idx="25">
                  <c:v>2.3948631578947364</c:v>
                </c:pt>
                <c:pt idx="26">
                  <c:v>2.3021052631578947</c:v>
                </c:pt>
                <c:pt idx="27">
                  <c:v>2.2578345000000004</c:v>
                </c:pt>
              </c:numCache>
            </c:numRef>
          </c:val>
          <c:extLst>
            <c:ext xmlns:c16="http://schemas.microsoft.com/office/drawing/2014/chart" uri="{C3380CC4-5D6E-409C-BE32-E72D297353CC}">
              <c16:uniqueId val="{0000001B-CD31-D14D-B31D-88491C590955}"/>
            </c:ext>
          </c:extLst>
        </c:ser>
        <c:dLbls>
          <c:showLegendKey val="0"/>
          <c:showVal val="0"/>
          <c:showCatName val="0"/>
          <c:showSerName val="0"/>
          <c:showPercent val="0"/>
          <c:showBubbleSize val="0"/>
        </c:dLbls>
        <c:gapWidth val="11"/>
        <c:axId val="683627008"/>
        <c:axId val="897172672"/>
      </c:barChart>
      <c:lineChart>
        <c:grouping val="standard"/>
        <c:varyColors val="0"/>
        <c:ser>
          <c:idx val="0"/>
          <c:order val="0"/>
          <c:tx>
            <c:strRef>
              <c:f>'EMBI mensual'!$E$2</c:f>
              <c:strCache>
                <c:ptCount val="1"/>
                <c:pt idx="0">
                  <c:v>Global</c:v>
                </c:pt>
              </c:strCache>
            </c:strRef>
          </c:tx>
          <c:spPr>
            <a:ln w="28575" cap="rnd">
              <a:solidFill>
                <a:srgbClr val="C00000"/>
              </a:solidFill>
              <a:round/>
            </a:ln>
            <a:effectLst/>
          </c:spPr>
          <c:marker>
            <c:symbol val="none"/>
          </c:marker>
          <c:dLbls>
            <c:dLbl>
              <c:idx val="3"/>
              <c:layout>
                <c:manualLayout>
                  <c:x val="-2.6904391626256189E-2"/>
                  <c:y val="2.5531918315552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C-CD31-D14D-B31D-88491C590955}"/>
                </c:ext>
              </c:extLst>
            </c:dLbl>
            <c:dLbl>
              <c:idx val="15"/>
              <c:layout>
                <c:manualLayout>
                  <c:x val="-3.3984494685797291E-2"/>
                  <c:y val="-1.7872342820887052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D-CD31-D14D-B31D-88491C590955}"/>
                </c:ext>
              </c:extLst>
            </c:dLbl>
            <c:dLbl>
              <c:idx val="27"/>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E-CD31-D14D-B31D-88491C59095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Gotham Book" panose="02000604040000020004" pitchFamily="50" charset="0"/>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noFill/>
                      <a:round/>
                    </a:ln>
                    <a:effectLst/>
                  </c:spPr>
                </c15:leaderLines>
              </c:ext>
            </c:extLst>
          </c:dLbls>
          <c:cat>
            <c:multiLvlStrRef>
              <c:f>'EMBI mensual'!$C$147:$D$174</c:f>
              <c:multiLvlStrCache>
                <c:ptCount val="28"/>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lvl>
                <c:lvl>
                  <c:pt idx="0">
                    <c:v>2022</c:v>
                  </c:pt>
                  <c:pt idx="12">
                    <c:v>2023</c:v>
                  </c:pt>
                  <c:pt idx="24">
                    <c:v>2024</c:v>
                  </c:pt>
                </c:lvl>
              </c:multiLvlStrCache>
            </c:multiLvlStrRef>
          </c:cat>
          <c:val>
            <c:numRef>
              <c:f>'EMBI mensual'!$E$147:$E$174</c:f>
              <c:numCache>
                <c:formatCode>0.00</c:formatCode>
                <c:ptCount val="28"/>
                <c:pt idx="0">
                  <c:v>3.3939890000000004</c:v>
                </c:pt>
                <c:pt idx="1">
                  <c:v>3.5360378947368418</c:v>
                </c:pt>
                <c:pt idx="2">
                  <c:v>4.0957178260869549</c:v>
                </c:pt>
                <c:pt idx="3">
                  <c:v>3.5600239999999994</c:v>
                </c:pt>
                <c:pt idx="4">
                  <c:v>3.9958995238095247</c:v>
                </c:pt>
                <c:pt idx="5">
                  <c:v>4.1401119047619055</c:v>
                </c:pt>
                <c:pt idx="6">
                  <c:v>4.691497</c:v>
                </c:pt>
                <c:pt idx="7">
                  <c:v>4.1793117391304344</c:v>
                </c:pt>
                <c:pt idx="8">
                  <c:v>4.3089742857142843</c:v>
                </c:pt>
                <c:pt idx="9">
                  <c:v>4.6477724999999985</c:v>
                </c:pt>
                <c:pt idx="10">
                  <c:v>4.1440144999999999</c:v>
                </c:pt>
                <c:pt idx="11">
                  <c:v>3.8222047619047621</c:v>
                </c:pt>
                <c:pt idx="12">
                  <c:v>3.782644736842105</c:v>
                </c:pt>
                <c:pt idx="13">
                  <c:v>3.6697015789473681</c:v>
                </c:pt>
                <c:pt idx="14">
                  <c:v>3.9681369565217386</c:v>
                </c:pt>
                <c:pt idx="15">
                  <c:v>4.0194947368421055</c:v>
                </c:pt>
                <c:pt idx="16">
                  <c:v>4.0376322727272722</c:v>
                </c:pt>
                <c:pt idx="17">
                  <c:v>3.7710000000000008</c:v>
                </c:pt>
                <c:pt idx="18">
                  <c:v>3.5211124999999996</c:v>
                </c:pt>
                <c:pt idx="19">
                  <c:v>3.4788790476190479</c:v>
                </c:pt>
                <c:pt idx="20">
                  <c:v>3.5388275</c:v>
                </c:pt>
                <c:pt idx="21">
                  <c:v>3.7427342857142856</c:v>
                </c:pt>
                <c:pt idx="22">
                  <c:v>3.5583028571428561</c:v>
                </c:pt>
                <c:pt idx="23">
                  <c:v>3.2870709999999996</c:v>
                </c:pt>
                <c:pt idx="24">
                  <c:v>3.351869047619048</c:v>
                </c:pt>
                <c:pt idx="25">
                  <c:v>3.2023336842105259</c:v>
                </c:pt>
                <c:pt idx="26">
                  <c:v>2.9952631578947368</c:v>
                </c:pt>
                <c:pt idx="27">
                  <c:v>2.8317635000000001</c:v>
                </c:pt>
              </c:numCache>
            </c:numRef>
          </c:val>
          <c:smooth val="1"/>
          <c:extLst>
            <c:ext xmlns:c16="http://schemas.microsoft.com/office/drawing/2014/chart" uri="{C3380CC4-5D6E-409C-BE32-E72D297353CC}">
              <c16:uniqueId val="{0000001F-CD31-D14D-B31D-88491C590955}"/>
            </c:ext>
          </c:extLst>
        </c:ser>
        <c:ser>
          <c:idx val="1"/>
          <c:order val="1"/>
          <c:tx>
            <c:strRef>
              <c:f>'EMBI mensual'!$F$2</c:f>
              <c:strCache>
                <c:ptCount val="1"/>
                <c:pt idx="0">
                  <c:v>Latinoamérica</c:v>
                </c:pt>
              </c:strCache>
            </c:strRef>
          </c:tx>
          <c:spPr>
            <a:ln w="28575" cap="rnd">
              <a:solidFill>
                <a:srgbClr val="002060"/>
              </a:solidFill>
              <a:round/>
            </a:ln>
            <a:effectLst>
              <a:outerShdw blurRad="50800" dist="12700" dir="5400000" algn="t" rotWithShape="0">
                <a:prstClr val="black">
                  <a:alpha val="40000"/>
                </a:prstClr>
              </a:outerShdw>
            </a:effectLst>
          </c:spPr>
          <c:marker>
            <c:symbol val="none"/>
          </c:marker>
          <c:dLbls>
            <c:dLbl>
              <c:idx val="0"/>
              <c:delete val="1"/>
              <c:extLst>
                <c:ext xmlns:c15="http://schemas.microsoft.com/office/drawing/2012/chart" uri="{CE6537A1-D6FC-4f65-9D91-7224C49458BB}"/>
                <c:ext xmlns:c16="http://schemas.microsoft.com/office/drawing/2014/chart" uri="{C3380CC4-5D6E-409C-BE32-E72D297353CC}">
                  <c16:uniqueId val="{00000020-CD31-D14D-B31D-88491C590955}"/>
                </c:ext>
              </c:extLst>
            </c:dLbl>
            <c:dLbl>
              <c:idx val="1"/>
              <c:delete val="1"/>
              <c:extLst>
                <c:ext xmlns:c15="http://schemas.microsoft.com/office/drawing/2012/chart" uri="{CE6537A1-D6FC-4f65-9D91-7224C49458BB}"/>
                <c:ext xmlns:c16="http://schemas.microsoft.com/office/drawing/2014/chart" uri="{C3380CC4-5D6E-409C-BE32-E72D297353CC}">
                  <c16:uniqueId val="{00000021-CD31-D14D-B31D-88491C590955}"/>
                </c:ext>
              </c:extLst>
            </c:dLbl>
            <c:dLbl>
              <c:idx val="2"/>
              <c:delete val="1"/>
              <c:extLst>
                <c:ext xmlns:c15="http://schemas.microsoft.com/office/drawing/2012/chart" uri="{CE6537A1-D6FC-4f65-9D91-7224C49458BB}"/>
                <c:ext xmlns:c16="http://schemas.microsoft.com/office/drawing/2014/chart" uri="{C3380CC4-5D6E-409C-BE32-E72D297353CC}">
                  <c16:uniqueId val="{00000022-CD31-D14D-B31D-88491C590955}"/>
                </c:ext>
              </c:extLst>
            </c:dLbl>
            <c:dLbl>
              <c:idx val="3"/>
              <c:layout>
                <c:manualLayout>
                  <c:x val="-2.5488371014347994E-2"/>
                  <c:y val="-4.340426113643975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3-CD31-D14D-B31D-88491C590955}"/>
                </c:ext>
              </c:extLst>
            </c:dLbl>
            <c:dLbl>
              <c:idx val="4"/>
              <c:delete val="1"/>
              <c:extLst>
                <c:ext xmlns:c15="http://schemas.microsoft.com/office/drawing/2012/chart" uri="{CE6537A1-D6FC-4f65-9D91-7224C49458BB}"/>
                <c:ext xmlns:c16="http://schemas.microsoft.com/office/drawing/2014/chart" uri="{C3380CC4-5D6E-409C-BE32-E72D297353CC}">
                  <c16:uniqueId val="{00000024-CD31-D14D-B31D-88491C590955}"/>
                </c:ext>
              </c:extLst>
            </c:dLbl>
            <c:dLbl>
              <c:idx val="5"/>
              <c:delete val="1"/>
              <c:extLst>
                <c:ext xmlns:c15="http://schemas.microsoft.com/office/drawing/2012/chart" uri="{CE6537A1-D6FC-4f65-9D91-7224C49458BB}"/>
                <c:ext xmlns:c16="http://schemas.microsoft.com/office/drawing/2014/chart" uri="{C3380CC4-5D6E-409C-BE32-E72D297353CC}">
                  <c16:uniqueId val="{00000025-CD31-D14D-B31D-88491C590955}"/>
                </c:ext>
              </c:extLst>
            </c:dLbl>
            <c:dLbl>
              <c:idx val="6"/>
              <c:delete val="1"/>
              <c:extLst>
                <c:ext xmlns:c15="http://schemas.microsoft.com/office/drawing/2012/chart" uri="{CE6537A1-D6FC-4f65-9D91-7224C49458BB}"/>
                <c:ext xmlns:c16="http://schemas.microsoft.com/office/drawing/2014/chart" uri="{C3380CC4-5D6E-409C-BE32-E72D297353CC}">
                  <c16:uniqueId val="{00000026-CD31-D14D-B31D-88491C590955}"/>
                </c:ext>
              </c:extLst>
            </c:dLbl>
            <c:dLbl>
              <c:idx val="7"/>
              <c:delete val="1"/>
              <c:extLst>
                <c:ext xmlns:c15="http://schemas.microsoft.com/office/drawing/2012/chart" uri="{CE6537A1-D6FC-4f65-9D91-7224C49458BB}"/>
                <c:ext xmlns:c16="http://schemas.microsoft.com/office/drawing/2014/chart" uri="{C3380CC4-5D6E-409C-BE32-E72D297353CC}">
                  <c16:uniqueId val="{00000027-CD31-D14D-B31D-88491C590955}"/>
                </c:ext>
              </c:extLst>
            </c:dLbl>
            <c:dLbl>
              <c:idx val="8"/>
              <c:delete val="1"/>
              <c:extLst>
                <c:ext xmlns:c15="http://schemas.microsoft.com/office/drawing/2012/chart" uri="{CE6537A1-D6FC-4f65-9D91-7224C49458BB}"/>
                <c:ext xmlns:c16="http://schemas.microsoft.com/office/drawing/2014/chart" uri="{C3380CC4-5D6E-409C-BE32-E72D297353CC}">
                  <c16:uniqueId val="{00000028-CD31-D14D-B31D-88491C590955}"/>
                </c:ext>
              </c:extLst>
            </c:dLbl>
            <c:dLbl>
              <c:idx val="9"/>
              <c:delete val="1"/>
              <c:extLst>
                <c:ext xmlns:c15="http://schemas.microsoft.com/office/drawing/2012/chart" uri="{CE6537A1-D6FC-4f65-9D91-7224C49458BB}"/>
                <c:ext xmlns:c16="http://schemas.microsoft.com/office/drawing/2014/chart" uri="{C3380CC4-5D6E-409C-BE32-E72D297353CC}">
                  <c16:uniqueId val="{00000029-CD31-D14D-B31D-88491C590955}"/>
                </c:ext>
              </c:extLst>
            </c:dLbl>
            <c:dLbl>
              <c:idx val="10"/>
              <c:delete val="1"/>
              <c:extLst>
                <c:ext xmlns:c15="http://schemas.microsoft.com/office/drawing/2012/chart" uri="{CE6537A1-D6FC-4f65-9D91-7224C49458BB}"/>
                <c:ext xmlns:c16="http://schemas.microsoft.com/office/drawing/2014/chart" uri="{C3380CC4-5D6E-409C-BE32-E72D297353CC}">
                  <c16:uniqueId val="{0000002A-CD31-D14D-B31D-88491C590955}"/>
                </c:ext>
              </c:extLst>
            </c:dLbl>
            <c:dLbl>
              <c:idx val="11"/>
              <c:delete val="1"/>
              <c:extLst>
                <c:ext xmlns:c15="http://schemas.microsoft.com/office/drawing/2012/chart" uri="{CE6537A1-D6FC-4f65-9D91-7224C49458BB}"/>
                <c:ext xmlns:c16="http://schemas.microsoft.com/office/drawing/2014/chart" uri="{C3380CC4-5D6E-409C-BE32-E72D297353CC}">
                  <c16:uniqueId val="{0000002B-CD31-D14D-B31D-88491C590955}"/>
                </c:ext>
              </c:extLst>
            </c:dLbl>
            <c:dLbl>
              <c:idx val="12"/>
              <c:delete val="1"/>
              <c:extLst>
                <c:ext xmlns:c15="http://schemas.microsoft.com/office/drawing/2012/chart" uri="{CE6537A1-D6FC-4f65-9D91-7224C49458BB}"/>
                <c:ext xmlns:c16="http://schemas.microsoft.com/office/drawing/2014/chart" uri="{C3380CC4-5D6E-409C-BE32-E72D297353CC}">
                  <c16:uniqueId val="{0000002C-CD31-D14D-B31D-88491C590955}"/>
                </c:ext>
              </c:extLst>
            </c:dLbl>
            <c:dLbl>
              <c:idx val="13"/>
              <c:delete val="1"/>
              <c:extLst>
                <c:ext xmlns:c15="http://schemas.microsoft.com/office/drawing/2012/chart" uri="{CE6537A1-D6FC-4f65-9D91-7224C49458BB}"/>
                <c:ext xmlns:c16="http://schemas.microsoft.com/office/drawing/2014/chart" uri="{C3380CC4-5D6E-409C-BE32-E72D297353CC}">
                  <c16:uniqueId val="{0000002D-CD31-D14D-B31D-88491C590955}"/>
                </c:ext>
              </c:extLst>
            </c:dLbl>
            <c:dLbl>
              <c:idx val="14"/>
              <c:delete val="1"/>
              <c:extLst>
                <c:ext xmlns:c15="http://schemas.microsoft.com/office/drawing/2012/chart" uri="{CE6537A1-D6FC-4f65-9D91-7224C49458BB}"/>
                <c:ext xmlns:c16="http://schemas.microsoft.com/office/drawing/2014/chart" uri="{C3380CC4-5D6E-409C-BE32-E72D297353CC}">
                  <c16:uniqueId val="{0000002E-CD31-D14D-B31D-88491C590955}"/>
                </c:ext>
              </c:extLst>
            </c:dLbl>
            <c:dLbl>
              <c:idx val="15"/>
              <c:layout>
                <c:manualLayout>
                  <c:x val="-3.3984494685797291E-2"/>
                  <c:y val="-2.553191831555284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2F-CD31-D14D-B31D-88491C590955}"/>
                </c:ext>
              </c:extLst>
            </c:dLbl>
            <c:dLbl>
              <c:idx val="16"/>
              <c:delete val="1"/>
              <c:extLst>
                <c:ext xmlns:c15="http://schemas.microsoft.com/office/drawing/2012/chart" uri="{CE6537A1-D6FC-4f65-9D91-7224C49458BB}"/>
                <c:ext xmlns:c16="http://schemas.microsoft.com/office/drawing/2014/chart" uri="{C3380CC4-5D6E-409C-BE32-E72D297353CC}">
                  <c16:uniqueId val="{00000030-CD31-D14D-B31D-88491C590955}"/>
                </c:ext>
              </c:extLst>
            </c:dLbl>
            <c:dLbl>
              <c:idx val="17"/>
              <c:delete val="1"/>
              <c:extLst>
                <c:ext xmlns:c15="http://schemas.microsoft.com/office/drawing/2012/chart" uri="{CE6537A1-D6FC-4f65-9D91-7224C49458BB}"/>
                <c:ext xmlns:c16="http://schemas.microsoft.com/office/drawing/2014/chart" uri="{C3380CC4-5D6E-409C-BE32-E72D297353CC}">
                  <c16:uniqueId val="{00000031-CD31-D14D-B31D-88491C590955}"/>
                </c:ext>
              </c:extLst>
            </c:dLbl>
            <c:dLbl>
              <c:idx val="18"/>
              <c:delete val="1"/>
              <c:extLst>
                <c:ext xmlns:c15="http://schemas.microsoft.com/office/drawing/2012/chart" uri="{CE6537A1-D6FC-4f65-9D91-7224C49458BB}"/>
                <c:ext xmlns:c16="http://schemas.microsoft.com/office/drawing/2014/chart" uri="{C3380CC4-5D6E-409C-BE32-E72D297353CC}">
                  <c16:uniqueId val="{00000032-CD31-D14D-B31D-88491C590955}"/>
                </c:ext>
              </c:extLst>
            </c:dLbl>
            <c:dLbl>
              <c:idx val="19"/>
              <c:delete val="1"/>
              <c:extLst>
                <c:ext xmlns:c15="http://schemas.microsoft.com/office/drawing/2012/chart" uri="{CE6537A1-D6FC-4f65-9D91-7224C49458BB}"/>
                <c:ext xmlns:c16="http://schemas.microsoft.com/office/drawing/2014/chart" uri="{C3380CC4-5D6E-409C-BE32-E72D297353CC}">
                  <c16:uniqueId val="{00000033-CD31-D14D-B31D-88491C590955}"/>
                </c:ext>
              </c:extLst>
            </c:dLbl>
            <c:dLbl>
              <c:idx val="20"/>
              <c:delete val="1"/>
              <c:extLst>
                <c:ext xmlns:c15="http://schemas.microsoft.com/office/drawing/2012/chart" uri="{CE6537A1-D6FC-4f65-9D91-7224C49458BB}"/>
                <c:ext xmlns:c16="http://schemas.microsoft.com/office/drawing/2014/chart" uri="{C3380CC4-5D6E-409C-BE32-E72D297353CC}">
                  <c16:uniqueId val="{00000034-CD31-D14D-B31D-88491C590955}"/>
                </c:ext>
              </c:extLst>
            </c:dLbl>
            <c:dLbl>
              <c:idx val="21"/>
              <c:delete val="1"/>
              <c:extLst>
                <c:ext xmlns:c15="http://schemas.microsoft.com/office/drawing/2012/chart" uri="{CE6537A1-D6FC-4f65-9D91-7224C49458BB}"/>
                <c:ext xmlns:c16="http://schemas.microsoft.com/office/drawing/2014/chart" uri="{C3380CC4-5D6E-409C-BE32-E72D297353CC}">
                  <c16:uniqueId val="{00000035-CD31-D14D-B31D-88491C590955}"/>
                </c:ext>
              </c:extLst>
            </c:dLbl>
            <c:dLbl>
              <c:idx val="22"/>
              <c:delete val="1"/>
              <c:extLst>
                <c:ext xmlns:c15="http://schemas.microsoft.com/office/drawing/2012/chart" uri="{CE6537A1-D6FC-4f65-9D91-7224C49458BB}"/>
                <c:ext xmlns:c16="http://schemas.microsoft.com/office/drawing/2014/chart" uri="{C3380CC4-5D6E-409C-BE32-E72D297353CC}">
                  <c16:uniqueId val="{00000036-CD31-D14D-B31D-88491C590955}"/>
                </c:ext>
              </c:extLst>
            </c:dLbl>
            <c:dLbl>
              <c:idx val="23"/>
              <c:delete val="1"/>
              <c:extLst>
                <c:ext xmlns:c15="http://schemas.microsoft.com/office/drawing/2012/chart" uri="{CE6537A1-D6FC-4f65-9D91-7224C49458BB}"/>
                <c:ext xmlns:c16="http://schemas.microsoft.com/office/drawing/2014/chart" uri="{C3380CC4-5D6E-409C-BE32-E72D297353CC}">
                  <c16:uniqueId val="{00000037-CD31-D14D-B31D-88491C590955}"/>
                </c:ext>
              </c:extLst>
            </c:dLbl>
            <c:dLbl>
              <c:idx val="24"/>
              <c:delete val="1"/>
              <c:extLst>
                <c:ext xmlns:c15="http://schemas.microsoft.com/office/drawing/2012/chart" uri="{CE6537A1-D6FC-4f65-9D91-7224C49458BB}"/>
                <c:ext xmlns:c16="http://schemas.microsoft.com/office/drawing/2014/chart" uri="{C3380CC4-5D6E-409C-BE32-E72D297353CC}">
                  <c16:uniqueId val="{00000038-CD31-D14D-B31D-88491C590955}"/>
                </c:ext>
              </c:extLst>
            </c:dLbl>
            <c:dLbl>
              <c:idx val="25"/>
              <c:delete val="1"/>
              <c:extLst>
                <c:ext xmlns:c15="http://schemas.microsoft.com/office/drawing/2012/chart" uri="{CE6537A1-D6FC-4f65-9D91-7224C49458BB}"/>
                <c:ext xmlns:c16="http://schemas.microsoft.com/office/drawing/2014/chart" uri="{C3380CC4-5D6E-409C-BE32-E72D297353CC}">
                  <c16:uniqueId val="{00000039-CD31-D14D-B31D-88491C590955}"/>
                </c:ext>
              </c:extLst>
            </c:dLbl>
            <c:dLbl>
              <c:idx val="26"/>
              <c:delete val="1"/>
              <c:extLst>
                <c:ext xmlns:c15="http://schemas.microsoft.com/office/drawing/2012/chart" uri="{CE6537A1-D6FC-4f65-9D91-7224C49458BB}"/>
                <c:ext xmlns:c16="http://schemas.microsoft.com/office/drawing/2014/chart" uri="{C3380CC4-5D6E-409C-BE32-E72D297353CC}">
                  <c16:uniqueId val="{0000003A-CD31-D14D-B31D-88491C590955}"/>
                </c:ext>
              </c:extLst>
            </c:dLbl>
            <c:dLbl>
              <c:idx val="27"/>
              <c:layout>
                <c:manualLayout>
                  <c:x val="-4.2480618357246614E-3"/>
                  <c:y val="0"/>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3B-CD31-D14D-B31D-88491C59095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002060"/>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noFill/>
                      <a:round/>
                    </a:ln>
                    <a:effectLst/>
                  </c:spPr>
                </c15:leaderLines>
              </c:ext>
            </c:extLst>
          </c:dLbls>
          <c:cat>
            <c:multiLvlStrRef>
              <c:f>'EMBI mensual'!$C$147:$D$174</c:f>
              <c:multiLvlStrCache>
                <c:ptCount val="28"/>
                <c:lvl>
                  <c:pt idx="0">
                    <c:v>ene</c:v>
                  </c:pt>
                  <c:pt idx="1">
                    <c:v>feb</c:v>
                  </c:pt>
                  <c:pt idx="2">
                    <c:v>mar</c:v>
                  </c:pt>
                  <c:pt idx="3">
                    <c:v>abr</c:v>
                  </c:pt>
                  <c:pt idx="4">
                    <c:v>may</c:v>
                  </c:pt>
                  <c:pt idx="5">
                    <c:v>jun</c:v>
                  </c:pt>
                  <c:pt idx="6">
                    <c:v>jul</c:v>
                  </c:pt>
                  <c:pt idx="7">
                    <c:v>ago</c:v>
                  </c:pt>
                  <c:pt idx="8">
                    <c:v>sep</c:v>
                  </c:pt>
                  <c:pt idx="9">
                    <c:v>oct</c:v>
                  </c:pt>
                  <c:pt idx="10">
                    <c:v>nov</c:v>
                  </c:pt>
                  <c:pt idx="11">
                    <c:v>dic</c:v>
                  </c:pt>
                  <c:pt idx="12">
                    <c:v>ene</c:v>
                  </c:pt>
                  <c:pt idx="13">
                    <c:v>feb</c:v>
                  </c:pt>
                  <c:pt idx="14">
                    <c:v>mar</c:v>
                  </c:pt>
                  <c:pt idx="15">
                    <c:v>abr</c:v>
                  </c:pt>
                  <c:pt idx="16">
                    <c:v>may</c:v>
                  </c:pt>
                  <c:pt idx="17">
                    <c:v>jun</c:v>
                  </c:pt>
                  <c:pt idx="18">
                    <c:v>jul</c:v>
                  </c:pt>
                  <c:pt idx="19">
                    <c:v>ago</c:v>
                  </c:pt>
                  <c:pt idx="20">
                    <c:v>sep</c:v>
                  </c:pt>
                  <c:pt idx="21">
                    <c:v>oct</c:v>
                  </c:pt>
                  <c:pt idx="22">
                    <c:v>nov</c:v>
                  </c:pt>
                  <c:pt idx="23">
                    <c:v>dic</c:v>
                  </c:pt>
                  <c:pt idx="24">
                    <c:v>ene</c:v>
                  </c:pt>
                  <c:pt idx="25">
                    <c:v>feb</c:v>
                  </c:pt>
                  <c:pt idx="26">
                    <c:v>mar</c:v>
                  </c:pt>
                  <c:pt idx="27">
                    <c:v>abr</c:v>
                  </c:pt>
                </c:lvl>
                <c:lvl>
                  <c:pt idx="0">
                    <c:v>2022</c:v>
                  </c:pt>
                  <c:pt idx="12">
                    <c:v>2023</c:v>
                  </c:pt>
                  <c:pt idx="24">
                    <c:v>2024</c:v>
                  </c:pt>
                </c:lvl>
              </c:multiLvlStrCache>
            </c:multiLvlStrRef>
          </c:cat>
          <c:val>
            <c:numRef>
              <c:f>'EMBI mensual'!$F$147:$F$174</c:f>
              <c:numCache>
                <c:formatCode>0.00</c:formatCode>
                <c:ptCount val="28"/>
                <c:pt idx="0">
                  <c:v>3.8920895000000009</c:v>
                </c:pt>
                <c:pt idx="1">
                  <c:v>3.9862936842105259</c:v>
                </c:pt>
                <c:pt idx="2">
                  <c:v>4.1250708695652172</c:v>
                </c:pt>
                <c:pt idx="3">
                  <c:v>3.9300994999999994</c:v>
                </c:pt>
                <c:pt idx="4">
                  <c:v>4.3468528571428573</c:v>
                </c:pt>
                <c:pt idx="5">
                  <c:v>4.5726295238095229</c:v>
                </c:pt>
                <c:pt idx="6">
                  <c:v>5.1639360000000005</c:v>
                </c:pt>
                <c:pt idx="7">
                  <c:v>4.7048756521739135</c:v>
                </c:pt>
                <c:pt idx="8">
                  <c:v>4.8596671428571412</c:v>
                </c:pt>
                <c:pt idx="9">
                  <c:v>5.1164319999999996</c:v>
                </c:pt>
                <c:pt idx="10">
                  <c:v>4.5554755000000009</c:v>
                </c:pt>
                <c:pt idx="11">
                  <c:v>4.2393852380952373</c:v>
                </c:pt>
                <c:pt idx="12">
                  <c:v>4.0897536842105264</c:v>
                </c:pt>
                <c:pt idx="13">
                  <c:v>4.0804005263157883</c:v>
                </c:pt>
                <c:pt idx="14">
                  <c:v>4.4550286956521736</c:v>
                </c:pt>
                <c:pt idx="15">
                  <c:v>4.4949436842105257</c:v>
                </c:pt>
                <c:pt idx="16">
                  <c:v>4.4408795454545453</c:v>
                </c:pt>
                <c:pt idx="17">
                  <c:v>4.1590000000000007</c:v>
                </c:pt>
                <c:pt idx="18">
                  <c:v>3.8873414999999993</c:v>
                </c:pt>
                <c:pt idx="19">
                  <c:v>3.857532380952382</c:v>
                </c:pt>
                <c:pt idx="20">
                  <c:v>3.9102609999999998</c:v>
                </c:pt>
                <c:pt idx="21">
                  <c:v>4.1392414285714283</c:v>
                </c:pt>
                <c:pt idx="22">
                  <c:v>4.0206999999999997</c:v>
                </c:pt>
                <c:pt idx="23">
                  <c:v>3.7316159999999998</c:v>
                </c:pt>
                <c:pt idx="24">
                  <c:v>3.7770642857142862</c:v>
                </c:pt>
                <c:pt idx="25">
                  <c:v>3.6233578947368423</c:v>
                </c:pt>
                <c:pt idx="26">
                  <c:v>3.3721052631578949</c:v>
                </c:pt>
                <c:pt idx="27">
                  <c:v>3.236815</c:v>
                </c:pt>
              </c:numCache>
            </c:numRef>
          </c:val>
          <c:smooth val="1"/>
          <c:extLst>
            <c:ext xmlns:c16="http://schemas.microsoft.com/office/drawing/2014/chart" uri="{C3380CC4-5D6E-409C-BE32-E72D297353CC}">
              <c16:uniqueId val="{0000003C-CD31-D14D-B31D-88491C590955}"/>
            </c:ext>
          </c:extLst>
        </c:ser>
        <c:dLbls>
          <c:showLegendKey val="0"/>
          <c:showVal val="0"/>
          <c:showCatName val="0"/>
          <c:showSerName val="0"/>
          <c:showPercent val="0"/>
          <c:showBubbleSize val="0"/>
        </c:dLbls>
        <c:marker val="1"/>
        <c:smooth val="0"/>
        <c:axId val="683627008"/>
        <c:axId val="897172672"/>
      </c:lineChart>
      <c:catAx>
        <c:axId val="683627008"/>
        <c:scaling>
          <c:orientation val="minMax"/>
        </c:scaling>
        <c:delete val="0"/>
        <c:axPos val="b"/>
        <c:numFmt formatCode="m/d/yyyy" sourceLinked="0"/>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200" b="0" i="0" u="none" strike="noStrike" kern="1200" baseline="0">
                <a:solidFill>
                  <a:schemeClr val="tx1">
                    <a:lumMod val="65000"/>
                    <a:lumOff val="35000"/>
                  </a:schemeClr>
                </a:solidFill>
                <a:latin typeface="Gotham Book" panose="02000604040000020004" pitchFamily="50" charset="0"/>
                <a:ea typeface="+mn-ea"/>
                <a:cs typeface="+mn-cs"/>
              </a:defRPr>
            </a:pPr>
            <a:endParaRPr lang="en-US"/>
          </a:p>
        </c:txPr>
        <c:crossAx val="897172672"/>
        <c:crosses val="autoZero"/>
        <c:auto val="1"/>
        <c:lblAlgn val="ctr"/>
        <c:lblOffset val="100"/>
        <c:noMultiLvlLbl val="0"/>
      </c:catAx>
      <c:valAx>
        <c:axId val="897172672"/>
        <c:scaling>
          <c:orientation val="minMax"/>
          <c:min val="2"/>
        </c:scaling>
        <c:delete val="0"/>
        <c:axPos val="l"/>
        <c:numFmt formatCode="0.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683627008"/>
        <c:crosses val="autoZero"/>
        <c:crossBetween val="between"/>
      </c:valAx>
      <c:spPr>
        <a:noFill/>
        <a:ln w="25400">
          <a:noFill/>
        </a:ln>
        <a:effectLst/>
      </c:spPr>
    </c:plotArea>
    <c:legend>
      <c:legendPos val="b"/>
      <c:layout>
        <c:manualLayout>
          <c:xMode val="edge"/>
          <c:yMode val="edge"/>
          <c:x val="0.71852370610107197"/>
          <c:y val="0.16861489688106374"/>
          <c:w val="0.23394066807934508"/>
          <c:h val="0.16016337703654071"/>
        </c:manualLayout>
      </c:layout>
      <c:overlay val="0"/>
      <c:spPr>
        <a:noFill/>
        <a:ln>
          <a:noFill/>
        </a:ln>
        <a:effectLst/>
      </c:spPr>
      <c:txPr>
        <a:bodyPr rot="0" spcFirstLastPara="1" vertOverflow="ellipsis" vert="horz" wrap="square" anchor="ctr" anchorCtr="1"/>
        <a:lstStyle/>
        <a:p>
          <a:pPr>
            <a:defRPr sz="1200" b="1" i="0" u="none" strike="noStrike" kern="1200" baseline="0">
              <a:solidFill>
                <a:schemeClr val="bg2">
                  <a:lumMod val="25000"/>
                </a:schemeClr>
              </a:solidFill>
              <a:latin typeface="Gotham Book" panose="02000604040000020004" pitchFamily="50" charset="0"/>
              <a:ea typeface="+mn-ea"/>
              <a:cs typeface="+mn-cs"/>
            </a:defRPr>
          </a:pPr>
          <a:endParaRPr lang="en-US"/>
        </a:p>
      </c:txPr>
    </c:legend>
    <c:plotVisOnly val="1"/>
    <c:dispBlanksAs val="gap"/>
    <c:showDLblsOverMax val="0"/>
  </c:chart>
  <c:spPr>
    <a:noFill/>
    <a:ln w="9525" cap="flat" cmpd="sng" algn="ctr">
      <a:noFill/>
      <a:round/>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251956335804756E-2"/>
          <c:y val="0.15763239875389409"/>
          <c:w val="0.96557120076536918"/>
          <c:h val="0.70510903426791283"/>
        </c:manualLayout>
      </c:layout>
      <c:lineChart>
        <c:grouping val="standard"/>
        <c:varyColors val="0"/>
        <c:ser>
          <c:idx val="0"/>
          <c:order val="0"/>
          <c:spPr>
            <a:ln w="28575" cap="rnd">
              <a:solidFill>
                <a:srgbClr val="002060"/>
              </a:solidFill>
              <a:round/>
            </a:ln>
            <a:effectLst/>
          </c:spPr>
          <c:marker>
            <c:symbol val="none"/>
          </c:marker>
          <c:cat>
            <c:numRef>
              <c:f>'Gráfico I.2.4.3'!$A$4:$A$21</c:f>
              <c:numCache>
                <c:formatCode>General</c:formatCode>
                <c:ptCount val="18"/>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numCache>
            </c:numRef>
          </c:cat>
          <c:val>
            <c:numRef>
              <c:f>'Gráfico I.2.4.3'!$B$4:$B$21</c:f>
              <c:numCache>
                <c:formatCode>General</c:formatCode>
                <c:ptCount val="18"/>
                <c:pt idx="0">
                  <c:v>1</c:v>
                </c:pt>
                <c:pt idx="1">
                  <c:v>2</c:v>
                </c:pt>
                <c:pt idx="2">
                  <c:v>1</c:v>
                </c:pt>
                <c:pt idx="3">
                  <c:v>1</c:v>
                </c:pt>
                <c:pt idx="4">
                  <c:v>2</c:v>
                </c:pt>
                <c:pt idx="5">
                  <c:v>2</c:v>
                </c:pt>
                <c:pt idx="6">
                  <c:v>2</c:v>
                </c:pt>
                <c:pt idx="7">
                  <c:v>2</c:v>
                </c:pt>
                <c:pt idx="8">
                  <c:v>3</c:v>
                </c:pt>
                <c:pt idx="9">
                  <c:v>3</c:v>
                </c:pt>
                <c:pt idx="10">
                  <c:v>3</c:v>
                </c:pt>
                <c:pt idx="11">
                  <c:v>3</c:v>
                </c:pt>
                <c:pt idx="12">
                  <c:v>3</c:v>
                </c:pt>
                <c:pt idx="13">
                  <c:v>3</c:v>
                </c:pt>
                <c:pt idx="14">
                  <c:v>3</c:v>
                </c:pt>
                <c:pt idx="15">
                  <c:v>4</c:v>
                </c:pt>
                <c:pt idx="16">
                  <c:v>4</c:v>
                </c:pt>
                <c:pt idx="17">
                  <c:v>4</c:v>
                </c:pt>
              </c:numCache>
            </c:numRef>
          </c:val>
          <c:smooth val="0"/>
          <c:extLst>
            <c:ext xmlns:c16="http://schemas.microsoft.com/office/drawing/2014/chart" uri="{C3380CC4-5D6E-409C-BE32-E72D297353CC}">
              <c16:uniqueId val="{00000000-B594-F440-A2E5-AE1227CE7395}"/>
            </c:ext>
          </c:extLst>
        </c:ser>
        <c:dLbls>
          <c:showLegendKey val="0"/>
          <c:showVal val="0"/>
          <c:showCatName val="0"/>
          <c:showSerName val="0"/>
          <c:showPercent val="0"/>
          <c:showBubbleSize val="0"/>
        </c:dLbls>
        <c:smooth val="0"/>
        <c:axId val="1696698464"/>
        <c:axId val="1696699712"/>
      </c:lineChart>
      <c:catAx>
        <c:axId val="1696698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1100" b="0" i="0" u="none" strike="noStrike" kern="1200" baseline="0">
                <a:solidFill>
                  <a:sysClr val="windowText" lastClr="000000"/>
                </a:solidFill>
                <a:latin typeface="Gotham Book" panose="02000604040000020004" pitchFamily="50" charset="0"/>
                <a:ea typeface="+mn-ea"/>
                <a:cs typeface="+mn-cs"/>
              </a:defRPr>
            </a:pPr>
            <a:endParaRPr lang="en-US"/>
          </a:p>
        </c:txPr>
        <c:crossAx val="1696699712"/>
        <c:crosses val="autoZero"/>
        <c:auto val="1"/>
        <c:lblAlgn val="ctr"/>
        <c:lblOffset val="100"/>
        <c:noMultiLvlLbl val="0"/>
      </c:catAx>
      <c:valAx>
        <c:axId val="1696699712"/>
        <c:scaling>
          <c:orientation val="minMax"/>
        </c:scaling>
        <c:delete val="1"/>
        <c:axPos val="l"/>
        <c:numFmt formatCode="General" sourceLinked="1"/>
        <c:majorTickMark val="none"/>
        <c:minorTickMark val="none"/>
        <c:tickLblPos val="nextTo"/>
        <c:crossAx val="1696698464"/>
        <c:crosses val="autoZero"/>
        <c:crossBetween val="between"/>
        <c:majorUnit val="1"/>
        <c:minorUnit val="1"/>
      </c:valAx>
      <c:spPr>
        <a:noFill/>
        <a:ln>
          <a:noFill/>
        </a:ln>
        <a:effectLst/>
      </c:spPr>
    </c:plotArea>
    <c:plotVisOnly val="1"/>
    <c:dispBlanksAs val="gap"/>
    <c:showDLblsOverMax val="0"/>
  </c:chart>
  <c:spPr>
    <a:noFill/>
    <a:ln w="9525" cap="flat" cmpd="sng" algn="ctr">
      <a:noFill/>
      <a:round/>
    </a:ln>
    <a:effectLst/>
  </c:spPr>
  <c:txPr>
    <a:bodyPr/>
    <a:lstStyle/>
    <a:p>
      <a:pPr>
        <a:defRPr sz="1100">
          <a:solidFill>
            <a:sysClr val="windowText" lastClr="000000"/>
          </a:solidFill>
          <a:latin typeface="Gotham Book" panose="02000604040000020004" pitchFamily="50" charset="0"/>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Book" panose="02000604040000020004" pitchFamily="50" charset="0"/>
                <a:ea typeface="+mn-ea"/>
                <a:cs typeface="+mn-cs"/>
              </a:defRPr>
            </a:pPr>
            <a:r>
              <a:rPr lang="es-DO" sz="1400" b="1">
                <a:solidFill>
                  <a:schemeClr val="bg2">
                    <a:lumMod val="25000"/>
                  </a:schemeClr>
                </a:solidFill>
              </a:rPr>
              <a:t>Comportamiento de la deuda pública del Sector Público no Financiero</a:t>
            </a:r>
          </a:p>
          <a:p>
            <a:pPr>
              <a:defRPr/>
            </a:pPr>
            <a:r>
              <a:rPr lang="es-DO" sz="1100">
                <a:solidFill>
                  <a:schemeClr val="bg2">
                    <a:lumMod val="25000"/>
                  </a:schemeClr>
                </a:solidFill>
              </a:rPr>
              <a:t>(Valores en US$ millones y como % del PIB)</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Gotham Book" panose="02000604040000020004" pitchFamily="50" charset="0"/>
              <a:ea typeface="+mn-ea"/>
              <a:cs typeface="+mn-cs"/>
            </a:defRPr>
          </a:pPr>
          <a:endParaRPr lang="en-US"/>
        </a:p>
      </c:txPr>
    </c:title>
    <c:autoTitleDeleted val="0"/>
    <c:plotArea>
      <c:layout/>
      <c:barChart>
        <c:barDir val="col"/>
        <c:grouping val="stacked"/>
        <c:varyColors val="0"/>
        <c:ser>
          <c:idx val="0"/>
          <c:order val="0"/>
          <c:tx>
            <c:strRef>
              <c:f>'Deuda SPNF'!$B$1</c:f>
              <c:strCache>
                <c:ptCount val="1"/>
                <c:pt idx="0">
                  <c:v>Deuda externa</c:v>
                </c:pt>
              </c:strCache>
            </c:strRef>
          </c:tx>
          <c:spPr>
            <a:solidFill>
              <a:srgbClr val="002060"/>
            </a:solidFill>
            <a:ln>
              <a:noFill/>
            </a:ln>
            <a:effectLst/>
          </c:spPr>
          <c:invertIfNegative val="0"/>
          <c:dLbls>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Gotham Book" panose="02000604040000020004" pitchFamily="50"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'Deuda SPNF'!$A$3:$A$8</c:f>
              <c:strCache>
                <c:ptCount val="6"/>
                <c:pt idx="0">
                  <c:v>2019</c:v>
                </c:pt>
                <c:pt idx="1">
                  <c:v>2020</c:v>
                </c:pt>
                <c:pt idx="2">
                  <c:v>2021</c:v>
                </c:pt>
                <c:pt idx="3">
                  <c:v>2022</c:v>
                </c:pt>
                <c:pt idx="4">
                  <c:v>2023</c:v>
                </c:pt>
                <c:pt idx="5">
                  <c:v>Abr-24</c:v>
                </c:pt>
              </c:strCache>
            </c:strRef>
          </c:cat>
          <c:val>
            <c:numRef>
              <c:f>'Deuda SPNF'!$B$3:$B$8</c:f>
              <c:numCache>
                <c:formatCode>#,##0.0</c:formatCode>
                <c:ptCount val="6"/>
                <c:pt idx="0">
                  <c:v>23383.153879232003</c:v>
                </c:pt>
                <c:pt idx="1">
                  <c:v>30702.534937208002</c:v>
                </c:pt>
                <c:pt idx="2">
                  <c:v>33341.334323030998</c:v>
                </c:pt>
                <c:pt idx="3">
                  <c:v>36357.559267955003</c:v>
                </c:pt>
                <c:pt idx="4">
                  <c:v>38854.090798006997</c:v>
                </c:pt>
                <c:pt idx="5">
                  <c:v>39001.235669996247</c:v>
                </c:pt>
              </c:numCache>
            </c:numRef>
          </c:val>
          <c:extLst>
            <c:ext xmlns:c16="http://schemas.microsoft.com/office/drawing/2014/chart" uri="{C3380CC4-5D6E-409C-BE32-E72D297353CC}">
              <c16:uniqueId val="{00000000-DE1E-094A-B0DC-CDA544CDB188}"/>
            </c:ext>
          </c:extLst>
        </c:ser>
        <c:ser>
          <c:idx val="2"/>
          <c:order val="2"/>
          <c:tx>
            <c:strRef>
              <c:f>'Deuda SPNF'!$D$1</c:f>
              <c:strCache>
                <c:ptCount val="1"/>
                <c:pt idx="0">
                  <c:v>Deuda interna sin Recap.</c:v>
                </c:pt>
              </c:strCache>
            </c:strRef>
          </c:tx>
          <c:spPr>
            <a:solidFill>
              <a:srgbClr val="00B0F0"/>
            </a:solidFill>
            <a:ln>
              <a:noFill/>
            </a:ln>
            <a:effectLst/>
          </c:spPr>
          <c:invertIfNegative val="0"/>
          <c:dLbls>
            <c:dLbl>
              <c:idx val="4"/>
              <c:layout>
                <c:manualLayout>
                  <c:x val="0"/>
                  <c:y val="-4.8848408388079446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DE1E-094A-B0DC-CDA544CDB188}"/>
                </c:ext>
              </c:extLst>
            </c:dLbl>
            <c:dLbl>
              <c:idx val="5"/>
              <c:layout>
                <c:manualLayout>
                  <c:x val="-1.055223307639231E-16"/>
                  <c:y val="-4.5056378167680135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DE1E-094A-B0DC-CDA544CDB18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'Deuda SPNF'!$A$3:$A$8</c:f>
              <c:strCache>
                <c:ptCount val="6"/>
                <c:pt idx="0">
                  <c:v>2019</c:v>
                </c:pt>
                <c:pt idx="1">
                  <c:v>2020</c:v>
                </c:pt>
                <c:pt idx="2">
                  <c:v>2021</c:v>
                </c:pt>
                <c:pt idx="3">
                  <c:v>2022</c:v>
                </c:pt>
                <c:pt idx="4">
                  <c:v>2023</c:v>
                </c:pt>
                <c:pt idx="5">
                  <c:v>Abr-24</c:v>
                </c:pt>
              </c:strCache>
            </c:strRef>
          </c:cat>
          <c:val>
            <c:numRef>
              <c:f>'Deuda SPNF'!$D$3:$D$8</c:f>
              <c:numCache>
                <c:formatCode>#,##0.0</c:formatCode>
                <c:ptCount val="6"/>
                <c:pt idx="0">
                  <c:v>10057.315267228885</c:v>
                </c:pt>
                <c:pt idx="1">
                  <c:v>11642.1322110037</c:v>
                </c:pt>
                <c:pt idx="2">
                  <c:v>12014.46913784256</c:v>
                </c:pt>
                <c:pt idx="3">
                  <c:v>13134.690366779538</c:v>
                </c:pt>
                <c:pt idx="4">
                  <c:v>13688.797138532862</c:v>
                </c:pt>
                <c:pt idx="5">
                  <c:v>14426.87444857542</c:v>
                </c:pt>
              </c:numCache>
            </c:numRef>
          </c:val>
          <c:extLst>
            <c:ext xmlns:c16="http://schemas.microsoft.com/office/drawing/2014/chart" uri="{C3380CC4-5D6E-409C-BE32-E72D297353CC}">
              <c16:uniqueId val="{00000002-DE1E-094A-B0DC-CDA544CDB188}"/>
            </c:ext>
          </c:extLst>
        </c:ser>
        <c:ser>
          <c:idx val="3"/>
          <c:order val="3"/>
          <c:tx>
            <c:strRef>
              <c:f>'Deuda SPNF'!$E$1</c:f>
              <c:strCache>
                <c:ptCount val="1"/>
                <c:pt idx="0">
                  <c:v>Recapitulación BCRD</c:v>
                </c:pt>
              </c:strCache>
            </c:strRef>
          </c:tx>
          <c:spPr>
            <a:solidFill>
              <a:schemeClr val="bg2">
                <a:lumMod val="50000"/>
              </a:schemeClr>
            </a:solidFill>
            <a:ln>
              <a:noFill/>
            </a:ln>
            <a:effectLst/>
          </c:spPr>
          <c:invertIfNegative val="0"/>
          <c:dLbls>
            <c:dLbl>
              <c:idx val="3"/>
              <c:layout>
                <c:manualLayout>
                  <c:x val="6.2111791116579267E-3"/>
                  <c:y val="3.371607095746681E-17"/>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E1E-094A-B0DC-CDA544CDB188}"/>
                </c:ext>
              </c:extLst>
            </c:dLbl>
            <c:numFmt formatCode="#,##0.0" sourceLinked="0"/>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bg1"/>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'Deuda SPNF'!$A$3:$A$8</c:f>
              <c:strCache>
                <c:ptCount val="6"/>
                <c:pt idx="0">
                  <c:v>2019</c:v>
                </c:pt>
                <c:pt idx="1">
                  <c:v>2020</c:v>
                </c:pt>
                <c:pt idx="2">
                  <c:v>2021</c:v>
                </c:pt>
                <c:pt idx="3">
                  <c:v>2022</c:v>
                </c:pt>
                <c:pt idx="4">
                  <c:v>2023</c:v>
                </c:pt>
                <c:pt idx="5">
                  <c:v>Abr-24</c:v>
                </c:pt>
              </c:strCache>
            </c:strRef>
          </c:cat>
          <c:val>
            <c:numRef>
              <c:f>'Deuda SPNF'!$E$3:$E$8</c:f>
              <c:numCache>
                <c:formatCode>#,##0.0</c:formatCode>
                <c:ptCount val="6"/>
                <c:pt idx="0">
                  <c:v>2502.0170647259997</c:v>
                </c:pt>
                <c:pt idx="1">
                  <c:v>2277.6655721610005</c:v>
                </c:pt>
                <c:pt idx="2">
                  <c:v>2316.4017472760002</c:v>
                </c:pt>
                <c:pt idx="3">
                  <c:v>2362.2542135490003</c:v>
                </c:pt>
                <c:pt idx="4">
                  <c:v>2285.9010493320002</c:v>
                </c:pt>
                <c:pt idx="5">
                  <c:v>2269.8834892183791</c:v>
                </c:pt>
              </c:numCache>
            </c:numRef>
          </c:val>
          <c:extLst>
            <c:ext xmlns:c16="http://schemas.microsoft.com/office/drawing/2014/chart" uri="{C3380CC4-5D6E-409C-BE32-E72D297353CC}">
              <c16:uniqueId val="{00000004-DE1E-094A-B0DC-CDA544CDB188}"/>
            </c:ext>
          </c:extLst>
        </c:ser>
        <c:dLbls>
          <c:showLegendKey val="0"/>
          <c:showVal val="0"/>
          <c:showCatName val="0"/>
          <c:showSerName val="0"/>
          <c:showPercent val="0"/>
          <c:showBubbleSize val="0"/>
        </c:dLbls>
        <c:gapWidth val="50"/>
        <c:overlap val="100"/>
        <c:axId val="2096785856"/>
        <c:axId val="2096790848"/>
        <c:extLst>
          <c:ext xmlns:c15="http://schemas.microsoft.com/office/drawing/2012/chart" uri="{02D57815-91ED-43cb-92C2-25804820EDAC}">
            <c15:filteredBarSeries>
              <c15:ser>
                <c:idx val="1"/>
                <c:order val="1"/>
                <c:tx>
                  <c:strRef>
                    <c:extLst>
                      <c:ext uri="{02D57815-91ED-43cb-92C2-25804820EDAC}">
                        <c15:formulaRef>
                          <c15:sqref>'Deuda SPNF'!$C$1</c15:sqref>
                        </c15:formulaRef>
                      </c:ext>
                    </c:extLst>
                    <c:strCache>
                      <c:ptCount val="1"/>
                      <c:pt idx="0">
                        <c:v>Deuda interna</c:v>
                      </c:pt>
                    </c:strCache>
                  </c:strRef>
                </c:tx>
                <c:spPr>
                  <a:solidFill>
                    <a:schemeClr val="accent2"/>
                  </a:solidFill>
                  <a:ln>
                    <a:noFill/>
                  </a:ln>
                  <a:effectLst/>
                </c:spPr>
                <c:invertIfNegative val="0"/>
                <c:cat>
                  <c:strRef>
                    <c:extLst>
                      <c:ext uri="{02D57815-91ED-43cb-92C2-25804820EDAC}">
                        <c15:formulaRef>
                          <c15:sqref>'Deuda SPNF'!$A$3:$A$8</c15:sqref>
                        </c15:formulaRef>
                      </c:ext>
                    </c:extLst>
                    <c:strCache>
                      <c:ptCount val="6"/>
                      <c:pt idx="0">
                        <c:v>2019</c:v>
                      </c:pt>
                      <c:pt idx="1">
                        <c:v>2020</c:v>
                      </c:pt>
                      <c:pt idx="2">
                        <c:v>2021</c:v>
                      </c:pt>
                      <c:pt idx="3">
                        <c:v>2022</c:v>
                      </c:pt>
                      <c:pt idx="4">
                        <c:v>2023</c:v>
                      </c:pt>
                      <c:pt idx="5">
                        <c:v>Abr-24</c:v>
                      </c:pt>
                    </c:strCache>
                  </c:strRef>
                </c:cat>
                <c:val>
                  <c:numRef>
                    <c:extLst>
                      <c:ext uri="{02D57815-91ED-43cb-92C2-25804820EDAC}">
                        <c15:formulaRef>
                          <c15:sqref>'Deuda SPNF'!$C$3:$C$8</c15:sqref>
                        </c15:formulaRef>
                      </c:ext>
                    </c:extLst>
                    <c:numCache>
                      <c:formatCode>#,##0.0</c:formatCode>
                      <c:ptCount val="6"/>
                      <c:pt idx="0">
                        <c:v>12559.332331954885</c:v>
                      </c:pt>
                      <c:pt idx="1">
                        <c:v>13919.7977831647</c:v>
                      </c:pt>
                      <c:pt idx="2">
                        <c:v>14330.87088511856</c:v>
                      </c:pt>
                      <c:pt idx="3">
                        <c:v>15496.944580328538</c:v>
                      </c:pt>
                      <c:pt idx="4">
                        <c:v>15974.698187864862</c:v>
                      </c:pt>
                      <c:pt idx="5">
                        <c:v>16696.757937793798</c:v>
                      </c:pt>
                    </c:numCache>
                  </c:numRef>
                </c:val>
                <c:extLst>
                  <c:ext xmlns:c16="http://schemas.microsoft.com/office/drawing/2014/chart" uri="{C3380CC4-5D6E-409C-BE32-E72D297353CC}">
                    <c16:uniqueId val="{00000009-DE1E-094A-B0DC-CDA544CDB188}"/>
                  </c:ext>
                </c:extLst>
              </c15:ser>
            </c15:filteredBarSeries>
            <c15:filteredBarSeries>
              <c15:ser>
                <c:idx val="4"/>
                <c:order val="4"/>
                <c:tx>
                  <c:strRef>
                    <c:extLst xmlns:c15="http://schemas.microsoft.com/office/drawing/2012/chart">
                      <c:ext xmlns:c15="http://schemas.microsoft.com/office/drawing/2012/chart" uri="{02D57815-91ED-43cb-92C2-25804820EDAC}">
                        <c15:formulaRef>
                          <c15:sqref>'Deuda SPNF'!$F$1</c15:sqref>
                        </c15:formulaRef>
                      </c:ext>
                    </c:extLst>
                    <c:strCache>
                      <c:ptCount val="1"/>
                      <c:pt idx="0">
                        <c:v>PIB</c:v>
                      </c:pt>
                    </c:strCache>
                  </c:strRef>
                </c:tx>
                <c:spPr>
                  <a:solidFill>
                    <a:schemeClr val="accent5"/>
                  </a:solidFill>
                  <a:ln>
                    <a:noFill/>
                  </a:ln>
                  <a:effectLst/>
                </c:spPr>
                <c:invertIfNegative val="0"/>
                <c:cat>
                  <c:strRef>
                    <c:extLst xmlns:c15="http://schemas.microsoft.com/office/drawing/2012/chart">
                      <c:ext xmlns:c15="http://schemas.microsoft.com/office/drawing/2012/chart" uri="{02D57815-91ED-43cb-92C2-25804820EDAC}">
                        <c15:formulaRef>
                          <c15:sqref>'Deuda SPNF'!$A$3:$A$8</c15:sqref>
                        </c15:formulaRef>
                      </c:ext>
                    </c:extLst>
                    <c:strCache>
                      <c:ptCount val="6"/>
                      <c:pt idx="0">
                        <c:v>2019</c:v>
                      </c:pt>
                      <c:pt idx="1">
                        <c:v>2020</c:v>
                      </c:pt>
                      <c:pt idx="2">
                        <c:v>2021</c:v>
                      </c:pt>
                      <c:pt idx="3">
                        <c:v>2022</c:v>
                      </c:pt>
                      <c:pt idx="4">
                        <c:v>2023</c:v>
                      </c:pt>
                      <c:pt idx="5">
                        <c:v>Abr-24</c:v>
                      </c:pt>
                    </c:strCache>
                  </c:strRef>
                </c:cat>
                <c:val>
                  <c:numRef>
                    <c:extLst xmlns:c15="http://schemas.microsoft.com/office/drawing/2012/chart">
                      <c:ext xmlns:c15="http://schemas.microsoft.com/office/drawing/2012/chart" uri="{02D57815-91ED-43cb-92C2-25804820EDAC}">
                        <c15:formulaRef>
                          <c15:sqref>'Deuda SPNF'!$F$3:$F$8</c15:sqref>
                        </c15:formulaRef>
                      </c:ext>
                    </c:extLst>
                    <c:numCache>
                      <c:formatCode>#,##0.0</c:formatCode>
                      <c:ptCount val="6"/>
                      <c:pt idx="0">
                        <c:v>88906.1</c:v>
                      </c:pt>
                      <c:pt idx="1">
                        <c:v>78828.992652503104</c:v>
                      </c:pt>
                      <c:pt idx="2">
                        <c:v>94523.67911808948</c:v>
                      </c:pt>
                      <c:pt idx="3">
                        <c:v>114004.58678219476</c:v>
                      </c:pt>
                      <c:pt idx="4">
                        <c:v>121691.69536998701</c:v>
                      </c:pt>
                      <c:pt idx="5">
                        <c:v>123572.95257093139</c:v>
                      </c:pt>
                    </c:numCache>
                  </c:numRef>
                </c:val>
                <c:extLst xmlns:c15="http://schemas.microsoft.com/office/drawing/2012/chart">
                  <c:ext xmlns:c16="http://schemas.microsoft.com/office/drawing/2014/chart" uri="{C3380CC4-5D6E-409C-BE32-E72D297353CC}">
                    <c16:uniqueId val="{0000000A-DE1E-094A-B0DC-CDA544CDB188}"/>
                  </c:ext>
                </c:extLst>
              </c15:ser>
            </c15:filteredBarSeries>
            <c15:filteredBarSeries>
              <c15:ser>
                <c:idx val="5"/>
                <c:order val="5"/>
                <c:tx>
                  <c:strRef>
                    <c:extLst xmlns:c15="http://schemas.microsoft.com/office/drawing/2012/chart">
                      <c:ext xmlns:c15="http://schemas.microsoft.com/office/drawing/2012/chart" uri="{02D57815-91ED-43cb-92C2-25804820EDAC}">
                        <c15:formulaRef>
                          <c15:sqref>'Deuda SPNF'!$G$1</c15:sqref>
                        </c15:formulaRef>
                      </c:ext>
                    </c:extLst>
                    <c:strCache>
                      <c:ptCount val="1"/>
                      <c:pt idx="0">
                        <c:v>Deuda total</c:v>
                      </c:pt>
                    </c:strCache>
                  </c:strRef>
                </c:tx>
                <c:spPr>
                  <a:solidFill>
                    <a:schemeClr val="accent6"/>
                  </a:solidFill>
                  <a:ln>
                    <a:noFill/>
                  </a:ln>
                  <a:effectLst/>
                </c:spPr>
                <c:invertIfNegative val="0"/>
                <c:cat>
                  <c:strRef>
                    <c:extLst xmlns:c15="http://schemas.microsoft.com/office/drawing/2012/chart">
                      <c:ext xmlns:c15="http://schemas.microsoft.com/office/drawing/2012/chart" uri="{02D57815-91ED-43cb-92C2-25804820EDAC}">
                        <c15:formulaRef>
                          <c15:sqref>'Deuda SPNF'!$A$3:$A$8</c15:sqref>
                        </c15:formulaRef>
                      </c:ext>
                    </c:extLst>
                    <c:strCache>
                      <c:ptCount val="6"/>
                      <c:pt idx="0">
                        <c:v>2019</c:v>
                      </c:pt>
                      <c:pt idx="1">
                        <c:v>2020</c:v>
                      </c:pt>
                      <c:pt idx="2">
                        <c:v>2021</c:v>
                      </c:pt>
                      <c:pt idx="3">
                        <c:v>2022</c:v>
                      </c:pt>
                      <c:pt idx="4">
                        <c:v>2023</c:v>
                      </c:pt>
                      <c:pt idx="5">
                        <c:v>Abr-24</c:v>
                      </c:pt>
                    </c:strCache>
                  </c:strRef>
                </c:cat>
                <c:val>
                  <c:numRef>
                    <c:extLst xmlns:c15="http://schemas.microsoft.com/office/drawing/2012/chart">
                      <c:ext xmlns:c15="http://schemas.microsoft.com/office/drawing/2012/chart" uri="{02D57815-91ED-43cb-92C2-25804820EDAC}">
                        <c15:formulaRef>
                          <c15:sqref>'Deuda SPNF'!$G$3:$G$8</c15:sqref>
                        </c15:formulaRef>
                      </c:ext>
                    </c:extLst>
                    <c:numCache>
                      <c:formatCode>#,##0.0</c:formatCode>
                      <c:ptCount val="6"/>
                      <c:pt idx="0">
                        <c:v>35942.486211186886</c:v>
                      </c:pt>
                      <c:pt idx="1">
                        <c:v>44622.332720372702</c:v>
                      </c:pt>
                      <c:pt idx="2">
                        <c:v>47672.205208149557</c:v>
                      </c:pt>
                      <c:pt idx="3">
                        <c:v>51854.503848283537</c:v>
                      </c:pt>
                      <c:pt idx="4">
                        <c:v>54828.788985871855</c:v>
                      </c:pt>
                      <c:pt idx="5">
                        <c:v>55697.993607790049</c:v>
                      </c:pt>
                    </c:numCache>
                  </c:numRef>
                </c:val>
                <c:extLst xmlns:c15="http://schemas.microsoft.com/office/drawing/2012/chart">
                  <c:ext xmlns:c16="http://schemas.microsoft.com/office/drawing/2014/chart" uri="{C3380CC4-5D6E-409C-BE32-E72D297353CC}">
                    <c16:uniqueId val="{0000000B-DE1E-094A-B0DC-CDA544CDB188}"/>
                  </c:ext>
                </c:extLst>
              </c15:ser>
            </c15:filteredBarSeries>
          </c:ext>
        </c:extLst>
      </c:barChart>
      <c:lineChart>
        <c:grouping val="standard"/>
        <c:varyColors val="0"/>
        <c:ser>
          <c:idx val="6"/>
          <c:order val="6"/>
          <c:tx>
            <c:strRef>
              <c:f>'Deuda SPNF'!$H$1</c:f>
              <c:strCache>
                <c:ptCount val="1"/>
                <c:pt idx="0">
                  <c:v>Deuda total/PIB</c:v>
                </c:pt>
              </c:strCache>
            </c:strRef>
          </c:tx>
          <c:spPr>
            <a:ln w="28575" cap="rnd">
              <a:solidFill>
                <a:srgbClr val="C00000"/>
              </a:solidFill>
              <a:round/>
            </a:ln>
            <a:effectLst/>
          </c:spPr>
          <c:marker>
            <c:symbol val="none"/>
          </c:marker>
          <c:dLbls>
            <c:dLbl>
              <c:idx val="1"/>
              <c:layout>
                <c:manualLayout>
                  <c:x val="-3.6707078572763514E-2"/>
                  <c:y val="-3.031833121707087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A19-4D9C-8FB9-796F20C80056}"/>
                </c:ext>
              </c:extLst>
            </c:dLbl>
            <c:dLbl>
              <c:idx val="2"/>
              <c:layout>
                <c:manualLayout>
                  <c:x val="-9.7284932667220769E-2"/>
                  <c:y val="1.081022302087956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A19-4D9C-8FB9-796F20C80056}"/>
                </c:ext>
              </c:extLst>
            </c:dLbl>
            <c:dLbl>
              <c:idx val="3"/>
              <c:layout>
                <c:manualLayout>
                  <c:x val="-2.844184470272158E-2"/>
                  <c:y val="-2.3536154157341251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E1E-094A-B0DC-CDA544CDB188}"/>
                </c:ext>
              </c:extLst>
            </c:dLbl>
            <c:dLbl>
              <c:idx val="4"/>
              <c:layout>
                <c:manualLayout>
                  <c:x val="-3.0854081325345572E-2"/>
                  <c:y val="-1.848026469999972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E1E-094A-B0DC-CDA544CDB188}"/>
                </c:ext>
              </c:extLst>
            </c:dLbl>
            <c:dLbl>
              <c:idx val="5"/>
              <c:layout>
                <c:manualLayout>
                  <c:x val="-3.809022467451801E-2"/>
                  <c:y val="-1.6411617187761608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E1E-094A-B0DC-CDA544CDB188}"/>
                </c:ext>
              </c:extLst>
            </c:dLbl>
            <c:spPr>
              <a:noFill/>
              <a:ln>
                <a:noFill/>
              </a:ln>
              <a:effectLst/>
            </c:spPr>
            <c:txPr>
              <a:bodyPr rot="0" spcFirstLastPara="1" vertOverflow="ellipsis" vert="horz" wrap="square" lIns="38100" tIns="19050" rIns="38100" bIns="19050" anchor="ctr" anchorCtr="1">
                <a:spAutoFit/>
              </a:bodyPr>
              <a:lstStyle/>
              <a:p>
                <a:pPr>
                  <a:defRPr sz="1100" b="0" i="0" u="none" strike="noStrike" kern="1200" baseline="0">
                    <a:solidFill>
                      <a:srgbClr val="C00000"/>
                    </a:solidFill>
                    <a:latin typeface="Gotham Book" panose="02000604040000020004"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'Deuda SPNF'!$A$3:$A$8</c:f>
              <c:strCache>
                <c:ptCount val="6"/>
                <c:pt idx="0">
                  <c:v>2019</c:v>
                </c:pt>
                <c:pt idx="1">
                  <c:v>2020</c:v>
                </c:pt>
                <c:pt idx="2">
                  <c:v>2021</c:v>
                </c:pt>
                <c:pt idx="3">
                  <c:v>2022</c:v>
                </c:pt>
                <c:pt idx="4">
                  <c:v>2023</c:v>
                </c:pt>
                <c:pt idx="5">
                  <c:v>Abr-24</c:v>
                </c:pt>
              </c:strCache>
            </c:strRef>
          </c:cat>
          <c:val>
            <c:numRef>
              <c:f>'Deuda SPNF'!$H$3:$H$8</c:f>
              <c:numCache>
                <c:formatCode>#,##0.0</c:formatCode>
                <c:ptCount val="6"/>
                <c:pt idx="0">
                  <c:v>40.427469218857745</c:v>
                </c:pt>
                <c:pt idx="1">
                  <c:v>56.60649872449661</c:v>
                </c:pt>
                <c:pt idx="2">
                  <c:v>50.434140580364151</c:v>
                </c:pt>
                <c:pt idx="3">
                  <c:v>45.48457681562526</c:v>
                </c:pt>
                <c:pt idx="4">
                  <c:v>45.055489463904991</c:v>
                </c:pt>
                <c:pt idx="5">
                  <c:v>45.07296495632341</c:v>
                </c:pt>
              </c:numCache>
            </c:numRef>
          </c:val>
          <c:smooth val="1"/>
          <c:extLst>
            <c:ext xmlns:c16="http://schemas.microsoft.com/office/drawing/2014/chart" uri="{C3380CC4-5D6E-409C-BE32-E72D297353CC}">
              <c16:uniqueId val="{00000008-DE1E-094A-B0DC-CDA544CDB188}"/>
            </c:ext>
          </c:extLst>
        </c:ser>
        <c:dLbls>
          <c:showLegendKey val="0"/>
          <c:showVal val="0"/>
          <c:showCatName val="0"/>
          <c:showSerName val="0"/>
          <c:showPercent val="0"/>
          <c:showBubbleSize val="0"/>
        </c:dLbls>
        <c:marker val="1"/>
        <c:smooth val="0"/>
        <c:axId val="1263249680"/>
        <c:axId val="1263258416"/>
      </c:lineChart>
      <c:catAx>
        <c:axId val="2096785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2096790848"/>
        <c:crosses val="autoZero"/>
        <c:auto val="1"/>
        <c:lblAlgn val="ctr"/>
        <c:lblOffset val="100"/>
        <c:noMultiLvlLbl val="0"/>
      </c:catAx>
      <c:valAx>
        <c:axId val="2096790848"/>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2096785856"/>
        <c:crosses val="autoZero"/>
        <c:crossBetween val="between"/>
      </c:valAx>
      <c:valAx>
        <c:axId val="1263258416"/>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1263249680"/>
        <c:crosses val="max"/>
        <c:crossBetween val="between"/>
      </c:valAx>
      <c:catAx>
        <c:axId val="1263249680"/>
        <c:scaling>
          <c:orientation val="minMax"/>
        </c:scaling>
        <c:delete val="1"/>
        <c:axPos val="b"/>
        <c:numFmt formatCode="General" sourceLinked="1"/>
        <c:majorTickMark val="out"/>
        <c:minorTickMark val="none"/>
        <c:tickLblPos val="nextTo"/>
        <c:crossAx val="1263258416"/>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Gotham Book" panose="02000604040000020004" pitchFamily="50" charset="0"/>
              <a:ea typeface="+mn-ea"/>
              <a:cs typeface="+mn-cs"/>
            </a:defRPr>
          </a:pPr>
          <a:endParaRPr lang="en-US"/>
        </a:p>
      </c:txPr>
    </c:legend>
    <c:plotVisOnly val="1"/>
    <c:dispBlanksAs val="gap"/>
    <c:showDLblsOverMax val="0"/>
  </c:chart>
  <c:spPr>
    <a:noFill/>
    <a:ln>
      <a:noFill/>
    </a:ln>
    <a:effectLst/>
  </c:spPr>
  <c:txPr>
    <a:bodyPr/>
    <a:lstStyle/>
    <a:p>
      <a:pPr>
        <a:defRPr baseline="0">
          <a:latin typeface="Gotham Book" panose="02000604040000020004" pitchFamily="50"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s-DO" sz="1400" b="1" i="0" u="none" strike="noStrike" kern="1200" spc="0" baseline="0" noProof="0">
                <a:solidFill>
                  <a:schemeClr val="bg2">
                    <a:lumMod val="25000"/>
                  </a:schemeClr>
                </a:solidFill>
                <a:latin typeface="Gotham Book" panose="02000604040000020004" pitchFamily="50" charset="0"/>
              </a:rPr>
              <a:t>Crecimiento del PIB real en países seleccionados de América Latina</a:t>
            </a:r>
          </a:p>
          <a:p>
            <a:pPr>
              <a:defRPr/>
            </a:pPr>
            <a:r>
              <a:rPr lang="es-DO" sz="1200" b="0" i="0" u="none" strike="noStrike" kern="1200" spc="0" baseline="0" noProof="0">
                <a:solidFill>
                  <a:schemeClr val="bg2">
                    <a:lumMod val="25000"/>
                  </a:schemeClr>
                </a:solidFill>
                <a:latin typeface="Gotham Book" panose="02000604040000020004" pitchFamily="50" charset="0"/>
              </a:rPr>
              <a:t>(2024, en porcentaje (%))</a:t>
            </a:r>
          </a:p>
        </c:rich>
      </c:tx>
      <c:layout>
        <c:manualLayout>
          <c:xMode val="edge"/>
          <c:yMode val="edge"/>
          <c:x val="0.24136713136122567"/>
          <c:y val="5.5325773910506887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2.0449980809861119E-2"/>
          <c:y val="0.11619516659588938"/>
          <c:w val="0.96355731485492524"/>
          <c:h val="0.76782199055435063"/>
        </c:manualLayout>
      </c:layout>
      <c:barChart>
        <c:barDir val="col"/>
        <c:grouping val="clustered"/>
        <c:varyColors val="0"/>
        <c:ser>
          <c:idx val="0"/>
          <c:order val="0"/>
          <c:tx>
            <c:strRef>
              <c:f>'PIB ALC'!$C$1</c:f>
              <c:strCache>
                <c:ptCount val="1"/>
                <c:pt idx="0">
                  <c:v>2024*</c:v>
                </c:pt>
              </c:strCache>
            </c:strRef>
          </c:tx>
          <c:spPr>
            <a:solidFill>
              <a:schemeClr val="bg2">
                <a:lumMod val="50000"/>
              </a:schemeClr>
            </a:solidFill>
            <a:ln>
              <a:noFill/>
            </a:ln>
            <a:effectLst/>
          </c:spPr>
          <c:invertIfNegative val="0"/>
          <c:dPt>
            <c:idx val="14"/>
            <c:invertIfNegative val="0"/>
            <c:bubble3D val="0"/>
            <c:spPr>
              <a:solidFill>
                <a:srgbClr val="C00000"/>
              </a:solidFill>
              <a:ln>
                <a:noFill/>
              </a:ln>
              <a:effectLst/>
            </c:spPr>
            <c:extLst>
              <c:ext xmlns:c16="http://schemas.microsoft.com/office/drawing/2014/chart" uri="{C3380CC4-5D6E-409C-BE32-E72D297353CC}">
                <c16:uniqueId val="{00000001-8F95-4FD2-808A-35EA576E8796}"/>
              </c:ext>
            </c:extLst>
          </c:dPt>
          <c:dLbls>
            <c:dLbl>
              <c:idx val="4"/>
              <c:layout>
                <c:manualLayout>
                  <c:x val="-4.3379149383841831E-17"/>
                  <c:y val="-2.5791212575100267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8F95-4FD2-808A-35EA576E8796}"/>
                </c:ext>
              </c:extLst>
            </c:dLbl>
            <c:dLbl>
              <c:idx val="5"/>
              <c:layout>
                <c:manualLayout>
                  <c:x val="-4.3379149383841831E-17"/>
                  <c:y val="-8.5970708583667545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F95-4FD2-808A-35EA576E8796}"/>
                </c:ext>
              </c:extLst>
            </c:dLbl>
            <c:dLbl>
              <c:idx val="14"/>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C00000"/>
                      </a:solidFill>
                      <a:latin typeface="Gotham Book" panose="02000604040000020004" pitchFamily="50"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8F95-4FD2-808A-35EA576E8796}"/>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2">
                        <a:lumMod val="50000"/>
                      </a:schemeClr>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('PIB ALC'!$A$2,'PIB ALC'!$A$4:$A$8,'PIB ALC'!$A$10,'PIB ALC'!$A$12:$A$19)</c:f>
              <c:strCache>
                <c:ptCount val="15"/>
                <c:pt idx="0">
                  <c:v>Argentina</c:v>
                </c:pt>
                <c:pt idx="1">
                  <c:v>Colombia</c:v>
                </c:pt>
                <c:pt idx="2">
                  <c:v>Bolivia</c:v>
                </c:pt>
                <c:pt idx="3">
                  <c:v>Chile</c:v>
                </c:pt>
                <c:pt idx="4">
                  <c:v>Brasil</c:v>
                </c:pt>
                <c:pt idx="5">
                  <c:v>México</c:v>
                </c:pt>
                <c:pt idx="6">
                  <c:v>Perú</c:v>
                </c:pt>
                <c:pt idx="7">
                  <c:v>Guatemala</c:v>
                </c:pt>
                <c:pt idx="8">
                  <c:v>Nicaragua</c:v>
                </c:pt>
                <c:pt idx="9">
                  <c:v>Honduras</c:v>
                </c:pt>
                <c:pt idx="10">
                  <c:v>Uruguay</c:v>
                </c:pt>
                <c:pt idx="11">
                  <c:v>Paraguay</c:v>
                </c:pt>
                <c:pt idx="12">
                  <c:v>Costa Rica</c:v>
                </c:pt>
                <c:pt idx="13">
                  <c:v>Venezuela</c:v>
                </c:pt>
                <c:pt idx="14">
                  <c:v>República 
Dominicana</c:v>
                </c:pt>
              </c:strCache>
              <c:extLst/>
            </c:strRef>
          </c:cat>
          <c:val>
            <c:numRef>
              <c:f>('PIB ALC'!$C$2,'PIB ALC'!$C$4:$C$8,'PIB ALC'!$C$10,'PIB ALC'!$C$12:$C$19)</c:f>
              <c:numCache>
                <c:formatCode>0.00</c:formatCode>
                <c:ptCount val="15"/>
                <c:pt idx="0">
                  <c:v>-2.7639999999999998</c:v>
                </c:pt>
                <c:pt idx="1">
                  <c:v>1.1399999999999999</c:v>
                </c:pt>
                <c:pt idx="2">
                  <c:v>1.6</c:v>
                </c:pt>
                <c:pt idx="3">
                  <c:v>1.9830000000000001</c:v>
                </c:pt>
                <c:pt idx="4">
                  <c:v>2.1539999999999999</c:v>
                </c:pt>
                <c:pt idx="5">
                  <c:v>2.367</c:v>
                </c:pt>
                <c:pt idx="6">
                  <c:v>2.5379999999999998</c:v>
                </c:pt>
                <c:pt idx="7">
                  <c:v>3.5</c:v>
                </c:pt>
                <c:pt idx="8">
                  <c:v>3.5</c:v>
                </c:pt>
                <c:pt idx="9">
                  <c:v>3.6</c:v>
                </c:pt>
                <c:pt idx="10">
                  <c:v>3.7</c:v>
                </c:pt>
                <c:pt idx="11">
                  <c:v>3.8</c:v>
                </c:pt>
                <c:pt idx="12">
                  <c:v>3.9990000000000001</c:v>
                </c:pt>
                <c:pt idx="13">
                  <c:v>4</c:v>
                </c:pt>
                <c:pt idx="14">
                  <c:v>5</c:v>
                </c:pt>
              </c:numCache>
              <c:extLst/>
            </c:numRef>
          </c:val>
          <c:extLst>
            <c:ext xmlns:c16="http://schemas.microsoft.com/office/drawing/2014/chart" uri="{C3380CC4-5D6E-409C-BE32-E72D297353CC}">
              <c16:uniqueId val="{00000002-8F95-4FD2-808A-35EA576E8796}"/>
            </c:ext>
          </c:extLst>
        </c:ser>
        <c:dLbls>
          <c:showLegendKey val="0"/>
          <c:showVal val="0"/>
          <c:showCatName val="0"/>
          <c:showSerName val="0"/>
          <c:showPercent val="0"/>
          <c:showBubbleSize val="0"/>
        </c:dLbls>
        <c:gapWidth val="50"/>
        <c:overlap val="-27"/>
        <c:axId val="176702576"/>
        <c:axId val="176702992"/>
      </c:barChart>
      <c:lineChart>
        <c:grouping val="standard"/>
        <c:varyColors val="0"/>
        <c:ser>
          <c:idx val="1"/>
          <c:order val="1"/>
          <c:tx>
            <c:strRef>
              <c:f>'PIB ALC'!$D$1</c:f>
              <c:strCache>
                <c:ptCount val="1"/>
                <c:pt idx="0">
                  <c:v>Promedio</c:v>
                </c:pt>
              </c:strCache>
            </c:strRef>
          </c:tx>
          <c:spPr>
            <a:ln w="28575" cap="rnd">
              <a:solidFill>
                <a:srgbClr val="002060"/>
              </a:solidFill>
              <a:prstDash val="dash"/>
              <a:round/>
            </a:ln>
            <a:effectLst/>
          </c:spPr>
          <c:marker>
            <c:symbol val="none"/>
          </c:marker>
          <c:cat>
            <c:strRef>
              <c:f>('PIB ALC'!$A$2,'PIB ALC'!$A$4:$A$8,'PIB ALC'!$A$10,'PIB ALC'!$A$12:$A$19)</c:f>
              <c:strCache>
                <c:ptCount val="15"/>
                <c:pt idx="0">
                  <c:v>Argentina</c:v>
                </c:pt>
                <c:pt idx="1">
                  <c:v>Colombia</c:v>
                </c:pt>
                <c:pt idx="2">
                  <c:v>Bolivia</c:v>
                </c:pt>
                <c:pt idx="3">
                  <c:v>Chile</c:v>
                </c:pt>
                <c:pt idx="4">
                  <c:v>Brasil</c:v>
                </c:pt>
                <c:pt idx="5">
                  <c:v>México</c:v>
                </c:pt>
                <c:pt idx="6">
                  <c:v>Perú</c:v>
                </c:pt>
                <c:pt idx="7">
                  <c:v>Guatemala</c:v>
                </c:pt>
                <c:pt idx="8">
                  <c:v>Nicaragua</c:v>
                </c:pt>
                <c:pt idx="9">
                  <c:v>Honduras</c:v>
                </c:pt>
                <c:pt idx="10">
                  <c:v>Uruguay</c:v>
                </c:pt>
                <c:pt idx="11">
                  <c:v>Paraguay</c:v>
                </c:pt>
                <c:pt idx="12">
                  <c:v>Costa Rica</c:v>
                </c:pt>
                <c:pt idx="13">
                  <c:v>Venezuela</c:v>
                </c:pt>
                <c:pt idx="14">
                  <c:v>República 
Dominicana</c:v>
                </c:pt>
              </c:strCache>
              <c:extLst/>
            </c:strRef>
          </c:cat>
          <c:val>
            <c:numRef>
              <c:f>('PIB ALC'!$D$2,'PIB ALC'!$D$4:$D$8,'PIB ALC'!$D$10,'PIB ALC'!$D$12:$D$19)</c:f>
              <c:numCache>
                <c:formatCode>0.00</c:formatCode>
                <c:ptCount val="15"/>
                <c:pt idx="0">
                  <c:v>2.6744666666666665</c:v>
                </c:pt>
                <c:pt idx="1">
                  <c:v>2.6744666666666665</c:v>
                </c:pt>
                <c:pt idx="2">
                  <c:v>2.6744666666666665</c:v>
                </c:pt>
                <c:pt idx="3">
                  <c:v>2.6744666666666665</c:v>
                </c:pt>
                <c:pt idx="4">
                  <c:v>2.6744666666666665</c:v>
                </c:pt>
                <c:pt idx="5">
                  <c:v>2.6744666666666665</c:v>
                </c:pt>
                <c:pt idx="6">
                  <c:v>2.6744666666666665</c:v>
                </c:pt>
                <c:pt idx="7">
                  <c:v>2.6744666666666665</c:v>
                </c:pt>
                <c:pt idx="8">
                  <c:v>2.6744666666666665</c:v>
                </c:pt>
                <c:pt idx="9">
                  <c:v>2.6744666666666665</c:v>
                </c:pt>
                <c:pt idx="10">
                  <c:v>2.6744666666666665</c:v>
                </c:pt>
                <c:pt idx="11">
                  <c:v>2.6744666666666665</c:v>
                </c:pt>
                <c:pt idx="12">
                  <c:v>2.6744666666666665</c:v>
                </c:pt>
                <c:pt idx="13">
                  <c:v>2.6744666666666665</c:v>
                </c:pt>
                <c:pt idx="14">
                  <c:v>2.6744666666666665</c:v>
                </c:pt>
              </c:numCache>
              <c:extLst/>
            </c:numRef>
          </c:val>
          <c:smooth val="0"/>
          <c:extLst>
            <c:ext xmlns:c16="http://schemas.microsoft.com/office/drawing/2014/chart" uri="{C3380CC4-5D6E-409C-BE32-E72D297353CC}">
              <c16:uniqueId val="{00000003-8F95-4FD2-808A-35EA576E8796}"/>
            </c:ext>
          </c:extLst>
        </c:ser>
        <c:dLbls>
          <c:showLegendKey val="0"/>
          <c:showVal val="0"/>
          <c:showCatName val="0"/>
          <c:showSerName val="0"/>
          <c:showPercent val="0"/>
          <c:showBubbleSize val="0"/>
        </c:dLbls>
        <c:marker val="1"/>
        <c:smooth val="0"/>
        <c:axId val="564486191"/>
        <c:axId val="564484271"/>
      </c:lineChart>
      <c:catAx>
        <c:axId val="1767025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176702992"/>
        <c:crosses val="autoZero"/>
        <c:auto val="1"/>
        <c:lblAlgn val="ctr"/>
        <c:lblOffset val="100"/>
        <c:noMultiLvlLbl val="0"/>
      </c:catAx>
      <c:valAx>
        <c:axId val="176702992"/>
        <c:scaling>
          <c:orientation val="minMax"/>
        </c:scaling>
        <c:delete val="1"/>
        <c:axPos val="l"/>
        <c:numFmt formatCode="0.00" sourceLinked="1"/>
        <c:majorTickMark val="none"/>
        <c:minorTickMark val="none"/>
        <c:tickLblPos val="nextTo"/>
        <c:crossAx val="176702576"/>
        <c:crosses val="autoZero"/>
        <c:crossBetween val="between"/>
      </c:valAx>
      <c:valAx>
        <c:axId val="564484271"/>
        <c:scaling>
          <c:orientation val="minMax"/>
        </c:scaling>
        <c:delete val="1"/>
        <c:axPos val="r"/>
        <c:numFmt formatCode="0.00" sourceLinked="1"/>
        <c:majorTickMark val="out"/>
        <c:minorTickMark val="none"/>
        <c:tickLblPos val="nextTo"/>
        <c:crossAx val="564486191"/>
        <c:crosses val="max"/>
        <c:crossBetween val="between"/>
      </c:valAx>
      <c:catAx>
        <c:axId val="564486191"/>
        <c:scaling>
          <c:orientation val="minMax"/>
        </c:scaling>
        <c:delete val="1"/>
        <c:axPos val="b"/>
        <c:numFmt formatCode="General" sourceLinked="1"/>
        <c:majorTickMark val="out"/>
        <c:minorTickMark val="none"/>
        <c:tickLblPos val="nextTo"/>
        <c:crossAx val="564484271"/>
        <c:crosses val="autoZero"/>
        <c:auto val="1"/>
        <c:lblAlgn val="ctr"/>
        <c:lblOffset val="100"/>
        <c:noMultiLvlLbl val="0"/>
      </c:catAx>
      <c:spPr>
        <a:noFill/>
        <a:ln>
          <a:noFill/>
        </a:ln>
        <a:effectLst/>
      </c:spPr>
    </c:plotArea>
    <c:plotVisOnly val="1"/>
    <c:dispBlanksAs val="gap"/>
    <c:showDLblsOverMax val="0"/>
  </c:chart>
  <c:spPr>
    <a:noFill/>
    <a:ln w="9525" cap="flat" cmpd="sng" algn="ctr">
      <a:noFill/>
      <a:round/>
    </a:ln>
    <a:effectLst/>
  </c:spPr>
  <c:txPr>
    <a:bodyPr/>
    <a:lstStyle/>
    <a:p>
      <a:pPr>
        <a:defRPr/>
      </a:pPr>
      <a:endParaRPr lang="en-U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ysClr val="windowText" lastClr="000000"/>
                </a:solidFill>
                <a:latin typeface="Gotham Book" panose="02000604040000020004" pitchFamily="50" charset="0"/>
                <a:ea typeface="+mn-ea"/>
                <a:cs typeface="+mn-cs"/>
              </a:defRPr>
            </a:pPr>
            <a:r>
              <a:rPr lang="es-DO" b="1">
                <a:solidFill>
                  <a:schemeClr val="bg2">
                    <a:lumMod val="25000"/>
                  </a:schemeClr>
                </a:solidFill>
              </a:rPr>
              <a:t>Participación por componente del PIB</a:t>
            </a:r>
          </a:p>
          <a:p>
            <a:pPr>
              <a:defRPr/>
            </a:pPr>
            <a:r>
              <a:rPr lang="es-DO" sz="1200">
                <a:solidFill>
                  <a:schemeClr val="bg2">
                    <a:lumMod val="25000"/>
                  </a:schemeClr>
                </a:solidFill>
              </a:rPr>
              <a:t>(Valores en %) </a:t>
            </a:r>
          </a:p>
        </c:rich>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Gotham Book" panose="02000604040000020004" pitchFamily="50" charset="0"/>
              <a:ea typeface="+mn-ea"/>
              <a:cs typeface="+mn-cs"/>
            </a:defRPr>
          </a:pPr>
          <a:endParaRPr lang="en-US"/>
        </a:p>
      </c:txPr>
    </c:title>
    <c:autoTitleDeleted val="0"/>
    <c:plotArea>
      <c:layout/>
      <c:barChart>
        <c:barDir val="col"/>
        <c:grouping val="stacked"/>
        <c:varyColors val="0"/>
        <c:ser>
          <c:idx val="0"/>
          <c:order val="0"/>
          <c:tx>
            <c:strRef>
              <c:f>'[Balance y perspectivas macroeconómico 2022-2023.xlsx]Componentes PIB'!$C$13</c:f>
              <c:strCache>
                <c:ptCount val="1"/>
                <c:pt idx="0">
                  <c:v>Consumo Final</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y perspectivas macroeconómico 2022-2023.xlsx]Componentes PIB'!$B$15:$B$19</c:f>
              <c:strCache>
                <c:ptCount val="5"/>
                <c:pt idx="0">
                  <c:v>2019</c:v>
                </c:pt>
                <c:pt idx="1">
                  <c:v>2020</c:v>
                </c:pt>
                <c:pt idx="2">
                  <c:v>2021</c:v>
                </c:pt>
                <c:pt idx="3">
                  <c:v>2022</c:v>
                </c:pt>
                <c:pt idx="4">
                  <c:v>2023*</c:v>
                </c:pt>
              </c:strCache>
            </c:strRef>
          </c:cat>
          <c:val>
            <c:numRef>
              <c:f>'[Balance y perspectivas macroeconómico 2022-2023.xlsx]Componentes PIB'!$C$15:$C$19</c:f>
              <c:numCache>
                <c:formatCode>#,##0.0</c:formatCode>
                <c:ptCount val="5"/>
                <c:pt idx="0">
                  <c:v>78.867757331410942</c:v>
                </c:pt>
                <c:pt idx="1">
                  <c:v>82.319225848792968</c:v>
                </c:pt>
                <c:pt idx="2">
                  <c:v>77.87737030482036</c:v>
                </c:pt>
                <c:pt idx="3">
                  <c:v>76.829655640757565</c:v>
                </c:pt>
                <c:pt idx="4">
                  <c:v>76.000699378604537</c:v>
                </c:pt>
              </c:numCache>
            </c:numRef>
          </c:val>
          <c:extLst>
            <c:ext xmlns:c16="http://schemas.microsoft.com/office/drawing/2014/chart" uri="{C3380CC4-5D6E-409C-BE32-E72D297353CC}">
              <c16:uniqueId val="{00000000-D1F1-4334-99D8-226CCC14B575}"/>
            </c:ext>
          </c:extLst>
        </c:ser>
        <c:ser>
          <c:idx val="1"/>
          <c:order val="1"/>
          <c:tx>
            <c:strRef>
              <c:f>'[Balance y perspectivas macroeconómico 2022-2023.xlsx]Componentes PIB'!$D$13</c:f>
              <c:strCache>
                <c:ptCount val="1"/>
                <c:pt idx="0">
                  <c:v>Formación Bruta de Capital</c:v>
                </c:pt>
              </c:strCache>
            </c:strRef>
          </c:tx>
          <c:spPr>
            <a:solidFill>
              <a:srgbClr val="0070C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y perspectivas macroeconómico 2022-2023.xlsx]Componentes PIB'!$B$15:$B$19</c:f>
              <c:strCache>
                <c:ptCount val="5"/>
                <c:pt idx="0">
                  <c:v>2019</c:v>
                </c:pt>
                <c:pt idx="1">
                  <c:v>2020</c:v>
                </c:pt>
                <c:pt idx="2">
                  <c:v>2021</c:v>
                </c:pt>
                <c:pt idx="3">
                  <c:v>2022</c:v>
                </c:pt>
                <c:pt idx="4">
                  <c:v>2023*</c:v>
                </c:pt>
              </c:strCache>
            </c:strRef>
          </c:cat>
          <c:val>
            <c:numRef>
              <c:f>'[Balance y perspectivas macroeconómico 2022-2023.xlsx]Componentes PIB'!$D$15:$D$19</c:f>
              <c:numCache>
                <c:formatCode>#,##0.0</c:formatCode>
                <c:ptCount val="5"/>
                <c:pt idx="0">
                  <c:v>26.004823506560843</c:v>
                </c:pt>
                <c:pt idx="1">
                  <c:v>25.383036386385392</c:v>
                </c:pt>
                <c:pt idx="2">
                  <c:v>31.352092602360305</c:v>
                </c:pt>
                <c:pt idx="3">
                  <c:v>33.276406836019326</c:v>
                </c:pt>
                <c:pt idx="4">
                  <c:v>31.33712054852278</c:v>
                </c:pt>
              </c:numCache>
            </c:numRef>
          </c:val>
          <c:extLst>
            <c:ext xmlns:c16="http://schemas.microsoft.com/office/drawing/2014/chart" uri="{C3380CC4-5D6E-409C-BE32-E72D297353CC}">
              <c16:uniqueId val="{00000001-D1F1-4334-99D8-226CCC14B575}"/>
            </c:ext>
          </c:extLst>
        </c:ser>
        <c:ser>
          <c:idx val="2"/>
          <c:order val="2"/>
          <c:tx>
            <c:strRef>
              <c:f>'[Balance y perspectivas macroeconómico 2022-2023.xlsx]Componentes PIB'!$E$13</c:f>
              <c:strCache>
                <c:ptCount val="1"/>
                <c:pt idx="0">
                  <c:v>Exportaciones</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y perspectivas macroeconómico 2022-2023.xlsx]Componentes PIB'!$B$15:$B$19</c:f>
              <c:strCache>
                <c:ptCount val="5"/>
                <c:pt idx="0">
                  <c:v>2019</c:v>
                </c:pt>
                <c:pt idx="1">
                  <c:v>2020</c:v>
                </c:pt>
                <c:pt idx="2">
                  <c:v>2021</c:v>
                </c:pt>
                <c:pt idx="3">
                  <c:v>2022</c:v>
                </c:pt>
                <c:pt idx="4">
                  <c:v>2023*</c:v>
                </c:pt>
              </c:strCache>
            </c:strRef>
          </c:cat>
          <c:val>
            <c:numRef>
              <c:f>'[Balance y perspectivas macroeconómico 2022-2023.xlsx]Componentes PIB'!$E$15:$E$19</c:f>
              <c:numCache>
                <c:formatCode>#,##0.0</c:formatCode>
                <c:ptCount val="5"/>
                <c:pt idx="0">
                  <c:v>23.06928204091437</c:v>
                </c:pt>
                <c:pt idx="1">
                  <c:v>18.295697159002245</c:v>
                </c:pt>
                <c:pt idx="2">
                  <c:v>21.752702080204699</c:v>
                </c:pt>
                <c:pt idx="3">
                  <c:v>22.062731541698337</c:v>
                </c:pt>
                <c:pt idx="4">
                  <c:v>21.13875613241477</c:v>
                </c:pt>
              </c:numCache>
            </c:numRef>
          </c:val>
          <c:extLst>
            <c:ext xmlns:c16="http://schemas.microsoft.com/office/drawing/2014/chart" uri="{C3380CC4-5D6E-409C-BE32-E72D297353CC}">
              <c16:uniqueId val="{00000002-D1F1-4334-99D8-226CCC14B575}"/>
            </c:ext>
          </c:extLst>
        </c:ser>
        <c:ser>
          <c:idx val="3"/>
          <c:order val="3"/>
          <c:tx>
            <c:strRef>
              <c:f>'[Balance y perspectivas macroeconómico 2022-2023.xlsx]Componentes PIB'!$F$13</c:f>
              <c:strCache>
                <c:ptCount val="1"/>
                <c:pt idx="0">
                  <c:v>Importaciones</c:v>
                </c:pt>
              </c:strCache>
            </c:strRef>
          </c:tx>
          <c:spPr>
            <a:solidFill>
              <a:srgbClr val="00206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1"/>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'[Balance y perspectivas macroeconómico 2022-2023.xlsx]Componentes PIB'!$B$15:$B$19</c:f>
              <c:strCache>
                <c:ptCount val="5"/>
                <c:pt idx="0">
                  <c:v>2019</c:v>
                </c:pt>
                <c:pt idx="1">
                  <c:v>2020</c:v>
                </c:pt>
                <c:pt idx="2">
                  <c:v>2021</c:v>
                </c:pt>
                <c:pt idx="3">
                  <c:v>2022</c:v>
                </c:pt>
                <c:pt idx="4">
                  <c:v>2023*</c:v>
                </c:pt>
              </c:strCache>
            </c:strRef>
          </c:cat>
          <c:val>
            <c:numRef>
              <c:f>'[Balance y perspectivas macroeconómico 2022-2023.xlsx]Componentes PIB'!$F$15:$F$19</c:f>
              <c:numCache>
                <c:formatCode>#,##0.0</c:formatCode>
                <c:ptCount val="5"/>
                <c:pt idx="0">
                  <c:v>-27.941862878886202</c:v>
                </c:pt>
                <c:pt idx="1">
                  <c:v>-25.997959394180601</c:v>
                </c:pt>
                <c:pt idx="2">
                  <c:v>-30.982164987385399</c:v>
                </c:pt>
                <c:pt idx="3">
                  <c:v>-32.168794018475197</c:v>
                </c:pt>
                <c:pt idx="4">
                  <c:v>-28.476576059542101</c:v>
                </c:pt>
              </c:numCache>
            </c:numRef>
          </c:val>
          <c:extLst>
            <c:ext xmlns:c16="http://schemas.microsoft.com/office/drawing/2014/chart" uri="{C3380CC4-5D6E-409C-BE32-E72D297353CC}">
              <c16:uniqueId val="{00000003-D1F1-4334-99D8-226CCC14B575}"/>
            </c:ext>
          </c:extLst>
        </c:ser>
        <c:dLbls>
          <c:showLegendKey val="0"/>
          <c:showVal val="0"/>
          <c:showCatName val="0"/>
          <c:showSerName val="0"/>
          <c:showPercent val="0"/>
          <c:showBubbleSize val="0"/>
        </c:dLbls>
        <c:gapWidth val="75"/>
        <c:overlap val="100"/>
        <c:axId val="239021488"/>
        <c:axId val="239021072"/>
      </c:barChart>
      <c:catAx>
        <c:axId val="23902148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239021072"/>
        <c:crosses val="autoZero"/>
        <c:auto val="1"/>
        <c:lblAlgn val="ctr"/>
        <c:lblOffset val="100"/>
        <c:noMultiLvlLbl val="0"/>
      </c:catAx>
      <c:valAx>
        <c:axId val="239021072"/>
        <c:scaling>
          <c:orientation val="minMax"/>
        </c:scaling>
        <c:delete val="1"/>
        <c:axPos val="l"/>
        <c:numFmt formatCode="#,##0.0" sourceLinked="1"/>
        <c:majorTickMark val="none"/>
        <c:minorTickMark val="none"/>
        <c:tickLblPos val="nextTo"/>
        <c:crossAx val="2390214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bg2">
                  <a:lumMod val="25000"/>
                </a:schemeClr>
              </a:solidFill>
              <a:latin typeface="Gotham Book" panose="02000604040000020004" pitchFamily="50" charset="0"/>
              <a:ea typeface="+mn-ea"/>
              <a:cs typeface="+mn-cs"/>
            </a:defRPr>
          </a:pPr>
          <a:endParaRPr lang="en-US"/>
        </a:p>
      </c:txPr>
    </c:legend>
    <c:plotVisOnly val="1"/>
    <c:dispBlanksAs val="gap"/>
    <c:showDLblsOverMax val="0"/>
  </c:chart>
  <c:spPr>
    <a:noFill/>
    <a:ln>
      <a:noFill/>
    </a:ln>
    <a:effectLst/>
  </c:spPr>
  <c:txPr>
    <a:bodyPr/>
    <a:lstStyle/>
    <a:p>
      <a:pPr>
        <a:defRPr baseline="0">
          <a:solidFill>
            <a:sysClr val="windowText" lastClr="000000"/>
          </a:solidFill>
          <a:latin typeface="Gotham Book" panose="02000604040000020004" pitchFamily="50" charset="0"/>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200" b="0" i="0" u="none" strike="noStrike" kern="1200" spc="0" baseline="0">
                <a:solidFill>
                  <a:schemeClr val="tx1">
                    <a:lumMod val="65000"/>
                    <a:lumOff val="35000"/>
                  </a:schemeClr>
                </a:solidFill>
                <a:latin typeface="Gotham Book" panose="02000604040000020004" pitchFamily="50" charset="0"/>
                <a:ea typeface="+mn-ea"/>
                <a:cs typeface="+mn-cs"/>
              </a:defRPr>
            </a:pPr>
            <a:r>
              <a:rPr lang="es-DO" sz="1400" b="1">
                <a:solidFill>
                  <a:schemeClr val="bg2">
                    <a:lumMod val="25000"/>
                  </a:schemeClr>
                </a:solidFill>
              </a:rPr>
              <a:t>Formación Bruta de Capital</a:t>
            </a:r>
          </a:p>
          <a:p>
            <a:pPr>
              <a:defRPr/>
            </a:pPr>
            <a:r>
              <a:rPr lang="es-DO">
                <a:solidFill>
                  <a:schemeClr val="bg2">
                    <a:lumMod val="25000"/>
                  </a:schemeClr>
                </a:solidFill>
              </a:rPr>
              <a:t>(Valores como % del PIB)</a:t>
            </a:r>
          </a:p>
        </c:rich>
      </c:tx>
      <c:overlay val="0"/>
      <c:spPr>
        <a:noFill/>
        <a:ln>
          <a:noFill/>
        </a:ln>
        <a:effectLst/>
      </c:spPr>
      <c:txPr>
        <a:bodyPr rot="0" spcFirstLastPara="1" vertOverflow="ellipsis" vert="horz" wrap="square" anchor="ctr" anchorCtr="1"/>
        <a:lstStyle/>
        <a:p>
          <a:pPr>
            <a:defRPr sz="1200" b="0" i="0" u="none" strike="noStrike" kern="1200" spc="0" baseline="0">
              <a:solidFill>
                <a:schemeClr val="tx1">
                  <a:lumMod val="65000"/>
                  <a:lumOff val="35000"/>
                </a:schemeClr>
              </a:solidFill>
              <a:latin typeface="Gotham Book" panose="02000604040000020004" pitchFamily="50" charset="0"/>
              <a:ea typeface="+mn-ea"/>
              <a:cs typeface="+mn-cs"/>
            </a:defRPr>
          </a:pPr>
          <a:endParaRPr lang="en-US"/>
        </a:p>
      </c:txPr>
    </c:title>
    <c:autoTitleDeleted val="0"/>
    <c:plotArea>
      <c:layout/>
      <c:barChart>
        <c:barDir val="col"/>
        <c:grouping val="clustered"/>
        <c:varyColors val="0"/>
        <c:ser>
          <c:idx val="0"/>
          <c:order val="0"/>
          <c:spPr>
            <a:solidFill>
              <a:srgbClr val="0070C0"/>
            </a:solidFill>
            <a:ln>
              <a:noFill/>
            </a:ln>
            <a:effectLst/>
          </c:spPr>
          <c:invertIfNegative val="0"/>
          <c:dPt>
            <c:idx val="3"/>
            <c:invertIfNegative val="0"/>
            <c:bubble3D val="0"/>
            <c:spPr>
              <a:pattFill prst="wdUpDiag">
                <a:fgClr>
                  <a:srgbClr val="0070C0"/>
                </a:fgClr>
                <a:bgClr>
                  <a:schemeClr val="bg1"/>
                </a:bgClr>
              </a:pattFill>
              <a:ln>
                <a:noFill/>
              </a:ln>
              <a:effectLst/>
            </c:spPr>
            <c:extLst>
              <c:ext xmlns:c16="http://schemas.microsoft.com/office/drawing/2014/chart" uri="{C3380CC4-5D6E-409C-BE32-E72D297353CC}">
                <c16:uniqueId val="{00000001-2100-4261-8697-773E6D98C500}"/>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'Componentes PIB'!$B$21:$B$24</c:f>
              <c:strCache>
                <c:ptCount val="4"/>
                <c:pt idx="0">
                  <c:v>2011-2019</c:v>
                </c:pt>
                <c:pt idx="1">
                  <c:v>2021</c:v>
                </c:pt>
                <c:pt idx="2">
                  <c:v>2022</c:v>
                </c:pt>
                <c:pt idx="3">
                  <c:v>2023*</c:v>
                </c:pt>
              </c:strCache>
            </c:strRef>
          </c:cat>
          <c:val>
            <c:numRef>
              <c:f>'Componentes PIB'!$C$21:$C$24</c:f>
              <c:numCache>
                <c:formatCode>0.0</c:formatCode>
                <c:ptCount val="4"/>
                <c:pt idx="0">
                  <c:v>23.98281338054294</c:v>
                </c:pt>
                <c:pt idx="1">
                  <c:v>31.352092602360305</c:v>
                </c:pt>
                <c:pt idx="2">
                  <c:v>33.276406836019326</c:v>
                </c:pt>
                <c:pt idx="3">
                  <c:v>31.33712054852278</c:v>
                </c:pt>
              </c:numCache>
            </c:numRef>
          </c:val>
          <c:extLst>
            <c:ext xmlns:c16="http://schemas.microsoft.com/office/drawing/2014/chart" uri="{C3380CC4-5D6E-409C-BE32-E72D297353CC}">
              <c16:uniqueId val="{00000000-2100-4261-8697-773E6D98C500}"/>
            </c:ext>
          </c:extLst>
        </c:ser>
        <c:dLbls>
          <c:showLegendKey val="0"/>
          <c:showVal val="0"/>
          <c:showCatName val="0"/>
          <c:showSerName val="0"/>
          <c:showPercent val="0"/>
          <c:showBubbleSize val="0"/>
        </c:dLbls>
        <c:gapWidth val="75"/>
        <c:overlap val="-27"/>
        <c:axId val="2101944896"/>
        <c:axId val="2101954880"/>
      </c:barChart>
      <c:catAx>
        <c:axId val="2101944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2101954880"/>
        <c:crosses val="autoZero"/>
        <c:auto val="1"/>
        <c:lblAlgn val="ctr"/>
        <c:lblOffset val="100"/>
        <c:noMultiLvlLbl val="0"/>
      </c:catAx>
      <c:valAx>
        <c:axId val="2101954880"/>
        <c:scaling>
          <c:orientation val="minMax"/>
        </c:scaling>
        <c:delete val="1"/>
        <c:axPos val="l"/>
        <c:numFmt formatCode="0.0" sourceLinked="1"/>
        <c:majorTickMark val="none"/>
        <c:minorTickMark val="none"/>
        <c:tickLblPos val="nextTo"/>
        <c:crossAx val="2101944896"/>
        <c:crosses val="autoZero"/>
        <c:crossBetween val="between"/>
      </c:valAx>
      <c:spPr>
        <a:noFill/>
        <a:ln>
          <a:noFill/>
        </a:ln>
        <a:effectLst/>
      </c:spPr>
    </c:plotArea>
    <c:plotVisOnly val="1"/>
    <c:dispBlanksAs val="gap"/>
    <c:showDLblsOverMax val="0"/>
  </c:chart>
  <c:spPr>
    <a:noFill/>
    <a:ln>
      <a:noFill/>
    </a:ln>
    <a:effectLst/>
  </c:spPr>
  <c:txPr>
    <a:bodyPr/>
    <a:lstStyle/>
    <a:p>
      <a:pPr>
        <a:defRPr sz="1000" baseline="0">
          <a:latin typeface="Gotham Book" panose="02000604040000020004" pitchFamily="50" charset="0"/>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Gotham Book" panose="02000604040000020004" pitchFamily="50" charset="0"/>
                <a:ea typeface="+mn-ea"/>
                <a:cs typeface="+mn-cs"/>
              </a:defRPr>
            </a:pPr>
            <a:r>
              <a:rPr lang="es-ES_tradnl" sz="1400" b="1" noProof="0">
                <a:solidFill>
                  <a:schemeClr val="bg2">
                    <a:lumMod val="25000"/>
                  </a:schemeClr>
                </a:solidFill>
              </a:rPr>
              <a:t>Inflación anualizada</a:t>
            </a:r>
          </a:p>
          <a:p>
            <a:pPr>
              <a:defRPr/>
            </a:pPr>
            <a:r>
              <a:rPr lang="es-ES_tradnl" sz="1200" noProof="0">
                <a:solidFill>
                  <a:schemeClr val="bg2">
                    <a:lumMod val="25000"/>
                  </a:schemeClr>
                </a:solidFill>
              </a:rPr>
              <a:t>(variación</a:t>
            </a:r>
            <a:r>
              <a:rPr lang="es-ES_tradnl" sz="1200" baseline="0" noProof="0">
                <a:solidFill>
                  <a:schemeClr val="bg2">
                    <a:lumMod val="25000"/>
                  </a:schemeClr>
                </a:solidFill>
              </a:rPr>
              <a:t> en %)</a:t>
            </a:r>
            <a:endParaRPr lang="es-ES_tradnl" sz="1200" noProof="0">
              <a:solidFill>
                <a:schemeClr val="bg2">
                  <a:lumMod val="25000"/>
                </a:schemeClr>
              </a:solidFill>
            </a:endParaRPr>
          </a:p>
        </c:rich>
      </c:tx>
      <c:layout>
        <c:manualLayout>
          <c:xMode val="edge"/>
          <c:yMode val="edge"/>
          <c:x val="0.38825220988685799"/>
          <c:y val="1.2260785301450188E-3"/>
        </c:manualLayout>
      </c:layout>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Gotham Book" panose="02000604040000020004" pitchFamily="50" charset="0"/>
              <a:ea typeface="+mn-ea"/>
              <a:cs typeface="+mn-cs"/>
            </a:defRPr>
          </a:pPr>
          <a:endParaRPr lang="en-US"/>
        </a:p>
      </c:txPr>
    </c:title>
    <c:autoTitleDeleted val="0"/>
    <c:plotArea>
      <c:layout>
        <c:manualLayout>
          <c:layoutTarget val="inner"/>
          <c:xMode val="edge"/>
          <c:yMode val="edge"/>
          <c:x val="2.7251274570296004E-2"/>
          <c:y val="0.13345082328400759"/>
          <c:w val="0.95357769918420232"/>
          <c:h val="0.77124726319556236"/>
        </c:manualLayout>
      </c:layout>
      <c:barChart>
        <c:barDir val="col"/>
        <c:grouping val="clustered"/>
        <c:varyColors val="0"/>
        <c:ser>
          <c:idx val="0"/>
          <c:order val="0"/>
          <c:tx>
            <c:strRef>
              <c:f>'Inflación anualizada'!$B$1</c:f>
              <c:strCache>
                <c:ptCount val="1"/>
                <c:pt idx="0">
                  <c:v>Inflación anualizada</c:v>
                </c:pt>
              </c:strCache>
            </c:strRef>
          </c:tx>
          <c:spPr>
            <a:solidFill>
              <a:srgbClr val="002060"/>
            </a:solidFill>
            <a:ln>
              <a:noFill/>
            </a:ln>
            <a:effectLst/>
          </c:spPr>
          <c:invertIfNegative val="0"/>
          <c:dPt>
            <c:idx val="3"/>
            <c:invertIfNegative val="0"/>
            <c:bubble3D val="0"/>
            <c:spPr>
              <a:solidFill>
                <a:srgbClr val="002060"/>
              </a:solidFill>
              <a:ln>
                <a:noFill/>
              </a:ln>
              <a:effectLst/>
            </c:spPr>
            <c:extLst>
              <c:ext xmlns:c16="http://schemas.microsoft.com/office/drawing/2014/chart" uri="{C3380CC4-5D6E-409C-BE32-E72D297353CC}">
                <c16:uniqueId val="{00000001-0BFF-224A-8F86-4F67838E1184}"/>
              </c:ext>
            </c:extLst>
          </c:dPt>
          <c:dPt>
            <c:idx val="4"/>
            <c:invertIfNegative val="0"/>
            <c:bubble3D val="0"/>
            <c:spPr>
              <a:solidFill>
                <a:srgbClr val="002060"/>
              </a:solidFill>
              <a:ln>
                <a:noFill/>
              </a:ln>
              <a:effectLst/>
            </c:spPr>
            <c:extLst>
              <c:ext xmlns:c16="http://schemas.microsoft.com/office/drawing/2014/chart" uri="{C3380CC4-5D6E-409C-BE32-E72D297353CC}">
                <c16:uniqueId val="{00000003-0BFF-224A-8F86-4F67838E1184}"/>
              </c:ext>
            </c:extLst>
          </c:dPt>
          <c:dPt>
            <c:idx val="5"/>
            <c:invertIfNegative val="0"/>
            <c:bubble3D val="0"/>
            <c:spPr>
              <a:solidFill>
                <a:srgbClr val="00B0F0"/>
              </a:solidFill>
              <a:ln>
                <a:noFill/>
              </a:ln>
              <a:effectLst/>
            </c:spPr>
            <c:extLst>
              <c:ext xmlns:c16="http://schemas.microsoft.com/office/drawing/2014/chart" uri="{C3380CC4-5D6E-409C-BE32-E72D297353CC}">
                <c16:uniqueId val="{00000005-0BFF-224A-8F86-4F67838E1184}"/>
              </c:ext>
            </c:extLst>
          </c:dPt>
          <c:dPt>
            <c:idx val="6"/>
            <c:invertIfNegative val="0"/>
            <c:bubble3D val="0"/>
            <c:spPr>
              <a:solidFill>
                <a:srgbClr val="00B0F0"/>
              </a:solidFill>
              <a:ln>
                <a:noFill/>
              </a:ln>
              <a:effectLst/>
            </c:spPr>
            <c:extLst>
              <c:ext xmlns:c16="http://schemas.microsoft.com/office/drawing/2014/chart" uri="{C3380CC4-5D6E-409C-BE32-E72D297353CC}">
                <c16:uniqueId val="{00000007-0BFF-224A-8F86-4F67838E1184}"/>
              </c:ext>
            </c:extLst>
          </c:dPt>
          <c:dLbls>
            <c:dLbl>
              <c:idx val="5"/>
              <c:numFmt formatCode="#,##0.0" sourceLinked="0"/>
              <c:spPr>
                <a:noFill/>
                <a:ln>
                  <a:noFill/>
                </a:ln>
                <a:effectLst/>
              </c:spPr>
              <c:txPr>
                <a:bodyPr rot="0" spcFirstLastPara="1" vertOverflow="ellipsis" vert="horz" wrap="square" anchor="ctr" anchorCtr="1"/>
                <a:lstStyle/>
                <a:p>
                  <a:pPr>
                    <a:defRPr sz="1200" b="1" i="0" u="none" strike="noStrike" kern="1200" baseline="0">
                      <a:solidFill>
                        <a:srgbClr val="00B0F0"/>
                      </a:solidFill>
                      <a:latin typeface="Gotham Book" panose="02000604040000020004" pitchFamily="50"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0BFF-224A-8F86-4F67838E1184}"/>
                </c:ext>
              </c:extLst>
            </c:dLbl>
            <c:dLbl>
              <c:idx val="6"/>
              <c:numFmt formatCode="#,##0.0" sourceLinked="0"/>
              <c:spPr>
                <a:noFill/>
                <a:ln>
                  <a:noFill/>
                </a:ln>
                <a:effectLst/>
              </c:spPr>
              <c:txPr>
                <a:bodyPr rot="0" spcFirstLastPara="1" vertOverflow="ellipsis" vert="horz" wrap="square" anchor="ctr" anchorCtr="1"/>
                <a:lstStyle/>
                <a:p>
                  <a:pPr>
                    <a:defRPr sz="1200" b="1" i="0" u="none" strike="noStrike" kern="1200" baseline="0">
                      <a:solidFill>
                        <a:srgbClr val="00B0F0"/>
                      </a:solidFill>
                      <a:latin typeface="Gotham Book" panose="02000604040000020004" pitchFamily="50"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BFF-224A-8F86-4F67838E1184}"/>
                </c:ext>
              </c:extLst>
            </c:dLbl>
            <c:numFmt formatCode="#,##0.0" sourceLinked="0"/>
            <c:spPr>
              <a:noFill/>
              <a:ln>
                <a:noFill/>
              </a:ln>
              <a:effectLst/>
            </c:spPr>
            <c:txPr>
              <a:bodyPr rot="0" spcFirstLastPara="1" vertOverflow="ellipsis" vert="horz" wrap="square" anchor="ctr" anchorCtr="1"/>
              <a:lstStyle/>
              <a:p>
                <a:pPr>
                  <a:defRPr sz="1200" b="1" i="0" u="none" strike="noStrike" kern="1200" baseline="0">
                    <a:solidFill>
                      <a:srgbClr val="002060"/>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'Inflación anualizada'!$A$2:$A$8</c:f>
              <c:strCache>
                <c:ptCount val="7"/>
                <c:pt idx="0">
                  <c:v>2019</c:v>
                </c:pt>
                <c:pt idx="1">
                  <c:v>2020</c:v>
                </c:pt>
                <c:pt idx="2">
                  <c:v>2021</c:v>
                </c:pt>
                <c:pt idx="3">
                  <c:v>2022</c:v>
                </c:pt>
                <c:pt idx="4">
                  <c:v>2023</c:v>
                </c:pt>
                <c:pt idx="5">
                  <c:v>2024*</c:v>
                </c:pt>
                <c:pt idx="6">
                  <c:v>2025-2028*</c:v>
                </c:pt>
              </c:strCache>
            </c:strRef>
          </c:cat>
          <c:val>
            <c:numRef>
              <c:f>'Inflación anualizada'!$B$2:$B$8</c:f>
              <c:numCache>
                <c:formatCode>0.00</c:formatCode>
                <c:ptCount val="7"/>
                <c:pt idx="0" formatCode="#,##0.00">
                  <c:v>1.8106037704295863</c:v>
                </c:pt>
                <c:pt idx="1">
                  <c:v>3.7810318123387532</c:v>
                </c:pt>
                <c:pt idx="2">
                  <c:v>8.242920754477856</c:v>
                </c:pt>
                <c:pt idx="3">
                  <c:v>8.8111752385420452</c:v>
                </c:pt>
                <c:pt idx="4">
                  <c:v>4.7856128102113482</c:v>
                </c:pt>
                <c:pt idx="5">
                  <c:v>3.7</c:v>
                </c:pt>
                <c:pt idx="6">
                  <c:v>4</c:v>
                </c:pt>
              </c:numCache>
            </c:numRef>
          </c:val>
          <c:extLst>
            <c:ext xmlns:c16="http://schemas.microsoft.com/office/drawing/2014/chart" uri="{C3380CC4-5D6E-409C-BE32-E72D297353CC}">
              <c16:uniqueId val="{00000008-0BFF-224A-8F86-4F67838E1184}"/>
            </c:ext>
          </c:extLst>
        </c:ser>
        <c:dLbls>
          <c:showLegendKey val="0"/>
          <c:showVal val="0"/>
          <c:showCatName val="0"/>
          <c:showSerName val="0"/>
          <c:showPercent val="0"/>
          <c:showBubbleSize val="0"/>
        </c:dLbls>
        <c:gapWidth val="50"/>
        <c:overlap val="-27"/>
        <c:axId val="835163983"/>
        <c:axId val="835165231"/>
      </c:barChart>
      <c:catAx>
        <c:axId val="835163983"/>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835165231"/>
        <c:crosses val="autoZero"/>
        <c:auto val="1"/>
        <c:lblAlgn val="ctr"/>
        <c:lblOffset val="100"/>
        <c:noMultiLvlLbl val="0"/>
      </c:catAx>
      <c:valAx>
        <c:axId val="835165231"/>
        <c:scaling>
          <c:orientation val="minMax"/>
        </c:scaling>
        <c:delete val="1"/>
        <c:axPos val="l"/>
        <c:numFmt formatCode="#,##0.00" sourceLinked="1"/>
        <c:majorTickMark val="none"/>
        <c:minorTickMark val="none"/>
        <c:tickLblPos val="nextTo"/>
        <c:crossAx val="835163983"/>
        <c:crosses val="autoZero"/>
        <c:crossBetween val="between"/>
      </c:valAx>
      <c:spPr>
        <a:noFill/>
        <a:ln>
          <a:noFill/>
        </a:ln>
        <a:effectLst/>
      </c:spPr>
    </c:plotArea>
    <c:plotVisOnly val="1"/>
    <c:dispBlanksAs val="gap"/>
    <c:showDLblsOverMax val="0"/>
  </c:chart>
  <c:spPr>
    <a:noFill/>
    <a:ln w="9525" cap="flat" cmpd="sng" algn="ctr">
      <a:noFill/>
      <a:round/>
    </a:ln>
    <a:effectLst/>
  </c:spPr>
  <c:txPr>
    <a:bodyPr/>
    <a:lstStyle/>
    <a:p>
      <a:pPr>
        <a:defRPr sz="1200">
          <a:latin typeface="Gotham Book" panose="02000604040000020004" pitchFamily="50" charset="0"/>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bg2">
                    <a:lumMod val="25000"/>
                  </a:schemeClr>
                </a:solidFill>
                <a:latin typeface="Gotham Book" panose="02000604040000020004" pitchFamily="50" charset="0"/>
                <a:ea typeface="+mn-ea"/>
                <a:cs typeface="+mn-cs"/>
              </a:defRPr>
            </a:pPr>
            <a:r>
              <a:rPr lang="es-DO" b="1"/>
              <a:t>Inflación anual en países seleccionados de AL</a:t>
            </a:r>
          </a:p>
          <a:p>
            <a:pPr>
              <a:defRPr/>
            </a:pPr>
            <a:r>
              <a:rPr lang="es-ES_tradnl"/>
              <a:t>(2024, en porcentaje (%))</a:t>
            </a:r>
          </a:p>
        </c:rich>
      </c:tx>
      <c:layout>
        <c:manualLayout>
          <c:xMode val="edge"/>
          <c:yMode val="edge"/>
          <c:x val="0.2785879229163018"/>
          <c:y val="1.1516375696820074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25000"/>
                </a:schemeClr>
              </a:solidFill>
              <a:latin typeface="Gotham Book" panose="02000604040000020004" pitchFamily="50" charset="0"/>
              <a:ea typeface="+mn-ea"/>
              <a:cs typeface="+mn-cs"/>
            </a:defRPr>
          </a:pPr>
          <a:endParaRPr lang="en-US"/>
        </a:p>
      </c:txPr>
    </c:title>
    <c:autoTitleDeleted val="0"/>
    <c:plotArea>
      <c:layout/>
      <c:barChart>
        <c:barDir val="col"/>
        <c:grouping val="clustered"/>
        <c:varyColors val="0"/>
        <c:ser>
          <c:idx val="0"/>
          <c:order val="0"/>
          <c:tx>
            <c:strRef>
              <c:f>'Inflación ALC'!$C$1</c:f>
              <c:strCache>
                <c:ptCount val="1"/>
                <c:pt idx="0">
                  <c:v>2024</c:v>
                </c:pt>
              </c:strCache>
            </c:strRef>
          </c:tx>
          <c:spPr>
            <a:solidFill>
              <a:srgbClr val="E7E6E6">
                <a:lumMod val="50000"/>
              </a:srgbClr>
            </a:solidFill>
            <a:ln>
              <a:noFill/>
            </a:ln>
            <a:effectLst/>
          </c:spPr>
          <c:invertIfNegative val="0"/>
          <c:dPt>
            <c:idx val="3"/>
            <c:invertIfNegative val="0"/>
            <c:bubble3D val="0"/>
            <c:spPr>
              <a:solidFill>
                <a:srgbClr val="C00000"/>
              </a:solidFill>
              <a:ln>
                <a:noFill/>
              </a:ln>
              <a:effectLst/>
            </c:spPr>
            <c:extLst>
              <c:ext xmlns:c16="http://schemas.microsoft.com/office/drawing/2014/chart" uri="{C3380CC4-5D6E-409C-BE32-E72D297353CC}">
                <c16:uniqueId val="{00000001-A50F-4A28-80CA-4C748D21A1B2}"/>
              </c:ext>
            </c:extLst>
          </c:dPt>
          <c:dLbls>
            <c:dLbl>
              <c:idx val="2"/>
              <c:layout>
                <c:manualLayout>
                  <c:x val="1.691128552668268E-3"/>
                  <c:y val="3.2511317522422568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A50F-4A28-80CA-4C748D21A1B2}"/>
                </c:ext>
              </c:extLst>
            </c:dLbl>
            <c:dLbl>
              <c:idx val="3"/>
              <c:layout>
                <c:manualLayout>
                  <c:x val="0"/>
                  <c:y val="-1.7274563545230111E-2"/>
                </c:manualLayout>
              </c:layout>
              <c:numFmt formatCode="#,##0.0" sourceLinked="0"/>
              <c:spPr>
                <a:noFill/>
                <a:ln>
                  <a:noFill/>
                </a:ln>
                <a:effectLst/>
              </c:spPr>
              <c:txPr>
                <a:bodyPr rot="0" spcFirstLastPara="1" vertOverflow="ellipsis" vert="horz" wrap="square" anchor="ctr" anchorCtr="1"/>
                <a:lstStyle/>
                <a:p>
                  <a:pPr>
                    <a:defRPr sz="1200" b="1" i="0" u="none" strike="noStrike" kern="1200" baseline="0">
                      <a:solidFill>
                        <a:srgbClr val="C00000"/>
                      </a:solidFill>
                      <a:latin typeface="Gotham Book" panose="02000604040000020004" pitchFamily="50"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50F-4A28-80CA-4C748D21A1B2}"/>
                </c:ext>
              </c:extLst>
            </c:dLbl>
            <c:numFmt formatCode="#,##0.0" sourceLinked="0"/>
            <c:spPr>
              <a:noFill/>
              <a:ln>
                <a:noFill/>
              </a:ln>
              <a:effectLst/>
            </c:spPr>
            <c:txPr>
              <a:bodyPr rot="0" spcFirstLastPara="1" vertOverflow="ellipsis" vert="horz" wrap="square" anchor="ctr" anchorCtr="1"/>
              <a:lstStyle/>
              <a:p>
                <a:pPr>
                  <a:defRPr sz="1200" b="1" i="0" u="none" strike="noStrike" kern="1200" baseline="0">
                    <a:solidFill>
                      <a:schemeClr val="bg2">
                        <a:lumMod val="50000"/>
                      </a:schemeClr>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('Inflación ALC'!$A$2,'Inflación ALC'!$A$6:$A$17)</c:f>
              <c:strCache>
                <c:ptCount val="13"/>
                <c:pt idx="0">
                  <c:v>Costa Rica</c:v>
                </c:pt>
                <c:pt idx="1">
                  <c:v>Perú</c:v>
                </c:pt>
                <c:pt idx="2">
                  <c:v>Chile</c:v>
                </c:pt>
                <c:pt idx="3">
                  <c:v>Rep. Dom.</c:v>
                </c:pt>
                <c:pt idx="4">
                  <c:v>Paraguay</c:v>
                </c:pt>
                <c:pt idx="5">
                  <c:v>México</c:v>
                </c:pt>
                <c:pt idx="6">
                  <c:v>Guatemala</c:v>
                </c:pt>
                <c:pt idx="7">
                  <c:v>Brasil</c:v>
                </c:pt>
                <c:pt idx="8">
                  <c:v>Honduras</c:v>
                </c:pt>
                <c:pt idx="9">
                  <c:v>Bolivia</c:v>
                </c:pt>
                <c:pt idx="10">
                  <c:v>Nicaragua</c:v>
                </c:pt>
                <c:pt idx="11">
                  <c:v>Uruguay</c:v>
                </c:pt>
                <c:pt idx="12">
                  <c:v>Colombia</c:v>
                </c:pt>
              </c:strCache>
              <c:extLst/>
            </c:strRef>
          </c:cat>
          <c:val>
            <c:numRef>
              <c:f>('Inflación ALC'!$C$2,'Inflación ALC'!$C$6:$C$17)</c:f>
              <c:numCache>
                <c:formatCode>General</c:formatCode>
                <c:ptCount val="13"/>
                <c:pt idx="0">
                  <c:v>0.28599999999999998</c:v>
                </c:pt>
                <c:pt idx="1">
                  <c:v>2.3279999999999998</c:v>
                </c:pt>
                <c:pt idx="2">
                  <c:v>3.18</c:v>
                </c:pt>
                <c:pt idx="3" formatCode="0.00">
                  <c:v>3.7</c:v>
                </c:pt>
                <c:pt idx="4">
                  <c:v>3.8370000000000002</c:v>
                </c:pt>
                <c:pt idx="5">
                  <c:v>4.0199999999999996</c:v>
                </c:pt>
                <c:pt idx="6">
                  <c:v>4.0250000000000004</c:v>
                </c:pt>
                <c:pt idx="7">
                  <c:v>4.1130000000000004</c:v>
                </c:pt>
                <c:pt idx="8">
                  <c:v>4.3899999999999997</c:v>
                </c:pt>
                <c:pt idx="9" formatCode="0.0">
                  <c:v>4.484</c:v>
                </c:pt>
                <c:pt idx="10">
                  <c:v>5</c:v>
                </c:pt>
                <c:pt idx="11">
                  <c:v>5.7649999999999997</c:v>
                </c:pt>
                <c:pt idx="12">
                  <c:v>6.39</c:v>
                </c:pt>
              </c:numCache>
              <c:extLst/>
            </c:numRef>
          </c:val>
          <c:extLst>
            <c:ext xmlns:c16="http://schemas.microsoft.com/office/drawing/2014/chart" uri="{C3380CC4-5D6E-409C-BE32-E72D297353CC}">
              <c16:uniqueId val="{00000003-A50F-4A28-80CA-4C748D21A1B2}"/>
            </c:ext>
          </c:extLst>
        </c:ser>
        <c:dLbls>
          <c:showLegendKey val="0"/>
          <c:showVal val="0"/>
          <c:showCatName val="0"/>
          <c:showSerName val="0"/>
          <c:showPercent val="0"/>
          <c:showBubbleSize val="0"/>
        </c:dLbls>
        <c:gapWidth val="50"/>
        <c:overlap val="-27"/>
        <c:axId val="2039951039"/>
        <c:axId val="2039950207"/>
      </c:barChart>
      <c:lineChart>
        <c:grouping val="standard"/>
        <c:varyColors val="0"/>
        <c:ser>
          <c:idx val="1"/>
          <c:order val="1"/>
          <c:tx>
            <c:strRef>
              <c:f>'Inflación ALC'!$D$1</c:f>
              <c:strCache>
                <c:ptCount val="1"/>
                <c:pt idx="0">
                  <c:v>Promedio </c:v>
                </c:pt>
              </c:strCache>
            </c:strRef>
          </c:tx>
          <c:spPr>
            <a:ln w="28575" cap="rnd">
              <a:solidFill>
                <a:srgbClr val="002060"/>
              </a:solidFill>
              <a:prstDash val="sysDash"/>
              <a:round/>
            </a:ln>
            <a:effectLst/>
          </c:spPr>
          <c:marker>
            <c:symbol val="none"/>
          </c:marker>
          <c:cat>
            <c:strRef>
              <c:f>('Inflación ALC'!$A$2,'Inflación ALC'!$A$6:$A$17)</c:f>
              <c:strCache>
                <c:ptCount val="13"/>
                <c:pt idx="0">
                  <c:v>Costa Rica</c:v>
                </c:pt>
                <c:pt idx="1">
                  <c:v>Perú</c:v>
                </c:pt>
                <c:pt idx="2">
                  <c:v>Chile</c:v>
                </c:pt>
                <c:pt idx="3">
                  <c:v>Rep. Dom.</c:v>
                </c:pt>
                <c:pt idx="4">
                  <c:v>Paraguay</c:v>
                </c:pt>
                <c:pt idx="5">
                  <c:v>México</c:v>
                </c:pt>
                <c:pt idx="6">
                  <c:v>Guatemala</c:v>
                </c:pt>
                <c:pt idx="7">
                  <c:v>Brasil</c:v>
                </c:pt>
                <c:pt idx="8">
                  <c:v>Honduras</c:v>
                </c:pt>
                <c:pt idx="9">
                  <c:v>Bolivia</c:v>
                </c:pt>
                <c:pt idx="10">
                  <c:v>Nicaragua</c:v>
                </c:pt>
                <c:pt idx="11">
                  <c:v>Uruguay</c:v>
                </c:pt>
                <c:pt idx="12">
                  <c:v>Colombia</c:v>
                </c:pt>
              </c:strCache>
              <c:extLst/>
            </c:strRef>
          </c:cat>
          <c:val>
            <c:numRef>
              <c:f>('Inflación ALC'!$D$2,'Inflación ALC'!$D$6:$D$17)</c:f>
              <c:numCache>
                <c:formatCode>0.0</c:formatCode>
                <c:ptCount val="13"/>
                <c:pt idx="0">
                  <c:v>3.9629230769230768</c:v>
                </c:pt>
                <c:pt idx="1">
                  <c:v>3.9629230769230768</c:v>
                </c:pt>
                <c:pt idx="2">
                  <c:v>3.9629230769230768</c:v>
                </c:pt>
                <c:pt idx="3">
                  <c:v>3.9629230769230768</c:v>
                </c:pt>
                <c:pt idx="4">
                  <c:v>3.9629230769230768</c:v>
                </c:pt>
                <c:pt idx="5">
                  <c:v>3.9629230769230768</c:v>
                </c:pt>
                <c:pt idx="6">
                  <c:v>3.9629230769230768</c:v>
                </c:pt>
                <c:pt idx="7">
                  <c:v>3.9629230769230768</c:v>
                </c:pt>
                <c:pt idx="8">
                  <c:v>3.9629230769230768</c:v>
                </c:pt>
                <c:pt idx="9">
                  <c:v>3.9629230769230768</c:v>
                </c:pt>
                <c:pt idx="10">
                  <c:v>3.9629230769230768</c:v>
                </c:pt>
                <c:pt idx="11">
                  <c:v>3.9629230769230768</c:v>
                </c:pt>
                <c:pt idx="12">
                  <c:v>3.9629230769230768</c:v>
                </c:pt>
              </c:numCache>
              <c:extLst/>
            </c:numRef>
          </c:val>
          <c:smooth val="0"/>
          <c:extLst>
            <c:ext xmlns:c16="http://schemas.microsoft.com/office/drawing/2014/chart" uri="{C3380CC4-5D6E-409C-BE32-E72D297353CC}">
              <c16:uniqueId val="{00000004-A50F-4A28-80CA-4C748D21A1B2}"/>
            </c:ext>
          </c:extLst>
        </c:ser>
        <c:dLbls>
          <c:showLegendKey val="0"/>
          <c:showVal val="0"/>
          <c:showCatName val="0"/>
          <c:showSerName val="0"/>
          <c:showPercent val="0"/>
          <c:showBubbleSize val="0"/>
        </c:dLbls>
        <c:marker val="1"/>
        <c:smooth val="0"/>
        <c:axId val="905344671"/>
        <c:axId val="905328831"/>
      </c:lineChart>
      <c:catAx>
        <c:axId val="2039951039"/>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2039950207"/>
        <c:crosses val="autoZero"/>
        <c:auto val="1"/>
        <c:lblAlgn val="ctr"/>
        <c:lblOffset val="100"/>
        <c:noMultiLvlLbl val="0"/>
      </c:catAx>
      <c:valAx>
        <c:axId val="2039950207"/>
        <c:scaling>
          <c:orientation val="minMax"/>
        </c:scaling>
        <c:delete val="1"/>
        <c:axPos val="l"/>
        <c:numFmt formatCode="General" sourceLinked="1"/>
        <c:majorTickMark val="none"/>
        <c:minorTickMark val="none"/>
        <c:tickLblPos val="nextTo"/>
        <c:crossAx val="2039951039"/>
        <c:crosses val="autoZero"/>
        <c:crossBetween val="between"/>
      </c:valAx>
      <c:valAx>
        <c:axId val="905328831"/>
        <c:scaling>
          <c:orientation val="minMax"/>
        </c:scaling>
        <c:delete val="1"/>
        <c:axPos val="r"/>
        <c:numFmt formatCode="0.0" sourceLinked="1"/>
        <c:majorTickMark val="out"/>
        <c:minorTickMark val="none"/>
        <c:tickLblPos val="nextTo"/>
        <c:crossAx val="905344671"/>
        <c:crosses val="max"/>
        <c:crossBetween val="between"/>
      </c:valAx>
      <c:catAx>
        <c:axId val="905344671"/>
        <c:scaling>
          <c:orientation val="minMax"/>
        </c:scaling>
        <c:delete val="1"/>
        <c:axPos val="b"/>
        <c:numFmt formatCode="General" sourceLinked="1"/>
        <c:majorTickMark val="out"/>
        <c:minorTickMark val="none"/>
        <c:tickLblPos val="nextTo"/>
        <c:crossAx val="905328831"/>
        <c:crosses val="autoZero"/>
        <c:auto val="1"/>
        <c:lblAlgn val="ctr"/>
        <c:lblOffset val="100"/>
        <c:noMultiLvlLbl val="0"/>
      </c:cat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a:solidFill>
            <a:schemeClr val="bg2">
              <a:lumMod val="25000"/>
            </a:schemeClr>
          </a:solidFill>
          <a:latin typeface="Gotham Book" panose="02000604040000020004" pitchFamily="50" charset="0"/>
        </a:defRPr>
      </a:pPr>
      <a:endParaRPr lang="en-U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40" b="0" i="0" u="none" strike="noStrike" kern="1200" spc="0" baseline="0">
                <a:solidFill>
                  <a:schemeClr val="tx1">
                    <a:lumMod val="65000"/>
                    <a:lumOff val="35000"/>
                  </a:schemeClr>
                </a:solidFill>
                <a:latin typeface="Gotham Book" panose="02000604040000020004" pitchFamily="50" charset="0"/>
                <a:ea typeface="+mn-ea"/>
                <a:cs typeface="+mn-cs"/>
              </a:defRPr>
            </a:pPr>
            <a:r>
              <a:rPr lang="es-DO" sz="1400" b="1">
                <a:solidFill>
                  <a:schemeClr val="bg2">
                    <a:lumMod val="25000"/>
                  </a:schemeClr>
                </a:solidFill>
              </a:rPr>
              <a:t>Ocupados formales e informales</a:t>
            </a:r>
          </a:p>
          <a:p>
            <a:pPr>
              <a:defRPr/>
            </a:pPr>
            <a:r>
              <a:rPr lang="es-DO" sz="1200">
                <a:solidFill>
                  <a:schemeClr val="bg2">
                    <a:lumMod val="25000"/>
                  </a:schemeClr>
                </a:solidFill>
              </a:rPr>
              <a:t>(En millones de personas)</a:t>
            </a:r>
          </a:p>
        </c:rich>
      </c:tx>
      <c:overlay val="0"/>
      <c:spPr>
        <a:noFill/>
        <a:ln>
          <a:noFill/>
        </a:ln>
        <a:effectLst/>
      </c:spPr>
      <c:txPr>
        <a:bodyPr rot="0" spcFirstLastPara="1" vertOverflow="ellipsis" vert="horz" wrap="square" anchor="ctr" anchorCtr="1"/>
        <a:lstStyle/>
        <a:p>
          <a:pPr>
            <a:defRPr sz="1440" b="0" i="0" u="none" strike="noStrike" kern="1200" spc="0" baseline="0">
              <a:solidFill>
                <a:schemeClr val="tx1">
                  <a:lumMod val="65000"/>
                  <a:lumOff val="35000"/>
                </a:schemeClr>
              </a:solidFill>
              <a:latin typeface="Gotham Book" panose="02000604040000020004" pitchFamily="50" charset="0"/>
              <a:ea typeface="+mn-ea"/>
              <a:cs typeface="+mn-cs"/>
            </a:defRPr>
          </a:pPr>
          <a:endParaRPr lang="en-US"/>
        </a:p>
      </c:txPr>
    </c:title>
    <c:autoTitleDeleted val="0"/>
    <c:plotArea>
      <c:layout>
        <c:manualLayout>
          <c:layoutTarget val="inner"/>
          <c:xMode val="edge"/>
          <c:yMode val="edge"/>
          <c:x val="2.4315675604171434E-2"/>
          <c:y val="0.26354412024879542"/>
          <c:w val="0.95136864879165717"/>
          <c:h val="0.49167594619377503"/>
        </c:manualLayout>
      </c:layout>
      <c:barChart>
        <c:barDir val="col"/>
        <c:grouping val="stacked"/>
        <c:varyColors val="0"/>
        <c:ser>
          <c:idx val="0"/>
          <c:order val="0"/>
          <c:tx>
            <c:strRef>
              <c:f>'Mercado laboral (2)'!$C$28</c:f>
              <c:strCache>
                <c:ptCount val="1"/>
                <c:pt idx="0">
                  <c:v>Formales</c:v>
                </c:pt>
              </c:strCache>
            </c:strRef>
          </c:tx>
          <c:spPr>
            <a:solidFill>
              <a:srgbClr val="C0000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'Mercado laboral (2)'!$A$41:$B$49</c:f>
              <c:multiLvlStrCache>
                <c:ptCount val="9"/>
                <c:lvl>
                  <c:pt idx="0">
                    <c:v>I</c:v>
                  </c:pt>
                  <c:pt idx="1">
                    <c:v>II </c:v>
                  </c:pt>
                  <c:pt idx="2">
                    <c:v>III</c:v>
                  </c:pt>
                  <c:pt idx="3">
                    <c:v>IV</c:v>
                  </c:pt>
                  <c:pt idx="4">
                    <c:v>I</c:v>
                  </c:pt>
                  <c:pt idx="5">
                    <c:v>II </c:v>
                  </c:pt>
                  <c:pt idx="6">
                    <c:v>III</c:v>
                  </c:pt>
                  <c:pt idx="7">
                    <c:v>IV</c:v>
                  </c:pt>
                  <c:pt idx="8">
                    <c:v>I</c:v>
                  </c:pt>
                </c:lvl>
                <c:lvl>
                  <c:pt idx="0">
                    <c:v>2022</c:v>
                  </c:pt>
                  <c:pt idx="4">
                    <c:v>2023</c:v>
                  </c:pt>
                  <c:pt idx="8">
                    <c:v>2024*</c:v>
                  </c:pt>
                </c:lvl>
              </c:multiLvlStrCache>
            </c:multiLvlStrRef>
          </c:cat>
          <c:val>
            <c:numRef>
              <c:f>'Mercado laboral (2)'!$C$41:$C$49</c:f>
              <c:numCache>
                <c:formatCode>0.00</c:formatCode>
                <c:ptCount val="9"/>
                <c:pt idx="0">
                  <c:v>1.9454333798601804</c:v>
                </c:pt>
                <c:pt idx="1">
                  <c:v>1.98082764549062</c:v>
                </c:pt>
                <c:pt idx="2">
                  <c:v>1.9395436014585601</c:v>
                </c:pt>
                <c:pt idx="3">
                  <c:v>2.0909198835889797</c:v>
                </c:pt>
                <c:pt idx="4">
                  <c:v>2.0641509651190999</c:v>
                </c:pt>
                <c:pt idx="5">
                  <c:v>2.0963656332837299</c:v>
                </c:pt>
                <c:pt idx="6">
                  <c:v>2.1040412735849201</c:v>
                </c:pt>
                <c:pt idx="7">
                  <c:v>2.1417025970016601</c:v>
                </c:pt>
                <c:pt idx="8">
                  <c:v>2.19433994493619</c:v>
                </c:pt>
              </c:numCache>
            </c:numRef>
          </c:val>
          <c:extLst>
            <c:ext xmlns:c16="http://schemas.microsoft.com/office/drawing/2014/chart" uri="{C3380CC4-5D6E-409C-BE32-E72D297353CC}">
              <c16:uniqueId val="{00000000-BCBD-44E7-8E68-ABB75E16538F}"/>
            </c:ext>
          </c:extLst>
        </c:ser>
        <c:ser>
          <c:idx val="1"/>
          <c:order val="1"/>
          <c:tx>
            <c:strRef>
              <c:f>'Mercado laboral (2)'!$D$28</c:f>
              <c:strCache>
                <c:ptCount val="1"/>
                <c:pt idx="0">
                  <c:v>Informales</c:v>
                </c:pt>
              </c:strCache>
            </c:strRef>
          </c:tx>
          <c:spPr>
            <a:solidFill>
              <a:srgbClr val="002060"/>
            </a:solidFill>
            <a:ln>
              <a:noFill/>
            </a:ln>
            <a:effectLst/>
          </c:spPr>
          <c:invertIfNegative val="0"/>
          <c:dLbls>
            <c:numFmt formatCode="#,##0.0" sourceLinked="0"/>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'Mercado laboral (2)'!$A$41:$B$49</c:f>
              <c:multiLvlStrCache>
                <c:ptCount val="9"/>
                <c:lvl>
                  <c:pt idx="0">
                    <c:v>I</c:v>
                  </c:pt>
                  <c:pt idx="1">
                    <c:v>II </c:v>
                  </c:pt>
                  <c:pt idx="2">
                    <c:v>III</c:v>
                  </c:pt>
                  <c:pt idx="3">
                    <c:v>IV</c:v>
                  </c:pt>
                  <c:pt idx="4">
                    <c:v>I</c:v>
                  </c:pt>
                  <c:pt idx="5">
                    <c:v>II </c:v>
                  </c:pt>
                  <c:pt idx="6">
                    <c:v>III</c:v>
                  </c:pt>
                  <c:pt idx="7">
                    <c:v>IV</c:v>
                  </c:pt>
                  <c:pt idx="8">
                    <c:v>I</c:v>
                  </c:pt>
                </c:lvl>
                <c:lvl>
                  <c:pt idx="0">
                    <c:v>2022</c:v>
                  </c:pt>
                  <c:pt idx="4">
                    <c:v>2023</c:v>
                  </c:pt>
                  <c:pt idx="8">
                    <c:v>2024*</c:v>
                  </c:pt>
                </c:lvl>
              </c:multiLvlStrCache>
            </c:multiLvlStrRef>
          </c:cat>
          <c:val>
            <c:numRef>
              <c:f>'Mercado laboral (2)'!$D$41:$D$49</c:f>
              <c:numCache>
                <c:formatCode>0.00</c:formatCode>
                <c:ptCount val="9"/>
                <c:pt idx="0">
                  <c:v>2.69467922591017</c:v>
                </c:pt>
                <c:pt idx="1">
                  <c:v>2.7206814557387098</c:v>
                </c:pt>
                <c:pt idx="2">
                  <c:v>2.69359110090558</c:v>
                </c:pt>
                <c:pt idx="3">
                  <c:v>2.6838382141211401</c:v>
                </c:pt>
                <c:pt idx="4">
                  <c:v>2.7045891372861499</c:v>
                </c:pt>
                <c:pt idx="5">
                  <c:v>2.6670467230179398</c:v>
                </c:pt>
                <c:pt idx="6">
                  <c:v>2.7520997880387599</c:v>
                </c:pt>
                <c:pt idx="7">
                  <c:v>2.8112394838947203</c:v>
                </c:pt>
                <c:pt idx="8">
                  <c:v>2.7468429380682</c:v>
                </c:pt>
              </c:numCache>
            </c:numRef>
          </c:val>
          <c:extLst>
            <c:ext xmlns:c16="http://schemas.microsoft.com/office/drawing/2014/chart" uri="{C3380CC4-5D6E-409C-BE32-E72D297353CC}">
              <c16:uniqueId val="{00000001-BCBD-44E7-8E68-ABB75E16538F}"/>
            </c:ext>
          </c:extLst>
        </c:ser>
        <c:dLbls>
          <c:showLegendKey val="0"/>
          <c:showVal val="0"/>
          <c:showCatName val="0"/>
          <c:showSerName val="0"/>
          <c:showPercent val="0"/>
          <c:showBubbleSize val="0"/>
        </c:dLbls>
        <c:gapWidth val="50"/>
        <c:overlap val="100"/>
        <c:axId val="2026612032"/>
        <c:axId val="2026592896"/>
      </c:barChart>
      <c:lineChart>
        <c:grouping val="stacked"/>
        <c:varyColors val="0"/>
        <c:ser>
          <c:idx val="2"/>
          <c:order val="2"/>
          <c:tx>
            <c:strRef>
              <c:f>'Mercado laboral (2)'!$E$28</c:f>
              <c:strCache>
                <c:ptCount val="1"/>
                <c:pt idx="0">
                  <c:v>Ocupados total</c:v>
                </c:pt>
              </c:strCache>
            </c:strRef>
          </c:tx>
          <c:spPr>
            <a:ln w="28575" cap="rnd">
              <a:noFill/>
              <a:round/>
            </a:ln>
            <a:effectLst/>
          </c:spPr>
          <c:marker>
            <c:symbol val="diamond"/>
            <c:size val="5"/>
            <c:spPr>
              <a:solidFill>
                <a:schemeClr val="accent3"/>
              </a:solidFill>
              <a:ln w="9525">
                <a:solidFill>
                  <a:schemeClr val="tx1">
                    <a:lumMod val="50000"/>
                    <a:lumOff val="50000"/>
                  </a:schemeClr>
                </a:solidFill>
              </a:ln>
              <a:effectLst/>
            </c:spPr>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Gotham Book" panose="02000604040000020004"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'Mercado laboral (2)'!$A$41:$B$49</c:f>
              <c:multiLvlStrCache>
                <c:ptCount val="9"/>
                <c:lvl>
                  <c:pt idx="0">
                    <c:v>I</c:v>
                  </c:pt>
                  <c:pt idx="1">
                    <c:v>II </c:v>
                  </c:pt>
                  <c:pt idx="2">
                    <c:v>III</c:v>
                  </c:pt>
                  <c:pt idx="3">
                    <c:v>IV</c:v>
                  </c:pt>
                  <c:pt idx="4">
                    <c:v>I</c:v>
                  </c:pt>
                  <c:pt idx="5">
                    <c:v>II </c:v>
                  </c:pt>
                  <c:pt idx="6">
                    <c:v>III</c:v>
                  </c:pt>
                  <c:pt idx="7">
                    <c:v>IV</c:v>
                  </c:pt>
                  <c:pt idx="8">
                    <c:v>I</c:v>
                  </c:pt>
                </c:lvl>
                <c:lvl>
                  <c:pt idx="0">
                    <c:v>2022</c:v>
                  </c:pt>
                  <c:pt idx="4">
                    <c:v>2023</c:v>
                  </c:pt>
                  <c:pt idx="8">
                    <c:v>2024*</c:v>
                  </c:pt>
                </c:lvl>
              </c:multiLvlStrCache>
            </c:multiLvlStrRef>
          </c:cat>
          <c:val>
            <c:numRef>
              <c:f>'Mercado laboral (2)'!$E$41:$E$49</c:f>
              <c:numCache>
                <c:formatCode>0.00</c:formatCode>
                <c:ptCount val="9"/>
                <c:pt idx="0">
                  <c:v>4.6401126057703506</c:v>
                </c:pt>
                <c:pt idx="1">
                  <c:v>4.7015091012293295</c:v>
                </c:pt>
                <c:pt idx="2">
                  <c:v>4.6331347023641296</c:v>
                </c:pt>
                <c:pt idx="3">
                  <c:v>4.7747580977101194</c:v>
                </c:pt>
                <c:pt idx="4">
                  <c:v>4.7687401024052498</c:v>
                </c:pt>
                <c:pt idx="5">
                  <c:v>4.7634123563016697</c:v>
                </c:pt>
                <c:pt idx="6">
                  <c:v>4.8561410616236804</c:v>
                </c:pt>
                <c:pt idx="7">
                  <c:v>4.9529420808963804</c:v>
                </c:pt>
                <c:pt idx="8">
                  <c:v>4.94118288300439</c:v>
                </c:pt>
              </c:numCache>
            </c:numRef>
          </c:val>
          <c:smooth val="0"/>
          <c:extLst>
            <c:ext xmlns:c16="http://schemas.microsoft.com/office/drawing/2014/chart" uri="{C3380CC4-5D6E-409C-BE32-E72D297353CC}">
              <c16:uniqueId val="{00000002-BCBD-44E7-8E68-ABB75E16538F}"/>
            </c:ext>
          </c:extLst>
        </c:ser>
        <c:dLbls>
          <c:showLegendKey val="0"/>
          <c:showVal val="0"/>
          <c:showCatName val="0"/>
          <c:showSerName val="0"/>
          <c:showPercent val="0"/>
          <c:showBubbleSize val="0"/>
        </c:dLbls>
        <c:marker val="1"/>
        <c:smooth val="0"/>
        <c:axId val="2026612032"/>
        <c:axId val="2026592896"/>
      </c:lineChart>
      <c:catAx>
        <c:axId val="2026612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2026592896"/>
        <c:crosses val="autoZero"/>
        <c:auto val="1"/>
        <c:lblAlgn val="ctr"/>
        <c:lblOffset val="100"/>
        <c:noMultiLvlLbl val="0"/>
      </c:catAx>
      <c:valAx>
        <c:axId val="2026592896"/>
        <c:scaling>
          <c:orientation val="minMax"/>
        </c:scaling>
        <c:delete val="1"/>
        <c:axPos val="l"/>
        <c:numFmt formatCode="0.00" sourceLinked="1"/>
        <c:majorTickMark val="none"/>
        <c:minorTickMark val="none"/>
        <c:tickLblPos val="nextTo"/>
        <c:crossAx val="2026612032"/>
        <c:crosses val="autoZero"/>
        <c:crossBetween val="between"/>
      </c:valAx>
      <c:spPr>
        <a:noFill/>
        <a:ln>
          <a:noFill/>
        </a:ln>
        <a:effectLst/>
      </c:spPr>
    </c:plotArea>
    <c:legend>
      <c:legendPos val="b"/>
      <c:layout>
        <c:manualLayout>
          <c:xMode val="edge"/>
          <c:yMode val="edge"/>
          <c:x val="0.17020607404532256"/>
          <c:y val="0.90880425034129286"/>
          <c:w val="0.65958785190935487"/>
          <c:h val="6.3141258657498103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legend>
    <c:plotVisOnly val="1"/>
    <c:dispBlanksAs val="gap"/>
    <c:showDLblsOverMax val="0"/>
  </c:chart>
  <c:spPr>
    <a:noFill/>
    <a:ln>
      <a:noFill/>
    </a:ln>
    <a:effectLst/>
  </c:spPr>
  <c:txPr>
    <a:bodyPr/>
    <a:lstStyle/>
    <a:p>
      <a:pPr>
        <a:defRPr sz="1200">
          <a:latin typeface="Gotham Book" panose="02000604040000020004" pitchFamily="50" charset="0"/>
        </a:defRPr>
      </a:pPr>
      <a:endParaRPr lang="en-US"/>
    </a:p>
  </c:txPr>
  <c:externalData r:id="rId4">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lgn="ctr" rtl="0">
              <a:defRPr lang="es-DO" sz="1400" b="1" i="0" u="none" strike="noStrike" kern="1200" spc="0" baseline="0">
                <a:solidFill>
                  <a:schemeClr val="bg2">
                    <a:lumMod val="25000"/>
                  </a:schemeClr>
                </a:solidFill>
                <a:latin typeface="Gotham Book" panose="02000604040000020004" pitchFamily="50" charset="0"/>
                <a:ea typeface="+mn-ea"/>
                <a:cs typeface="+mn-cs"/>
              </a:defRPr>
            </a:pPr>
            <a:r>
              <a:rPr lang="es-DO" sz="1400" b="1" i="0" u="none" strike="noStrike" kern="1200" spc="0" baseline="0">
                <a:solidFill>
                  <a:schemeClr val="bg2">
                    <a:lumMod val="25000"/>
                  </a:schemeClr>
                </a:solidFill>
                <a:latin typeface="Gotham Book" panose="02000604040000020004" pitchFamily="50" charset="0"/>
                <a:ea typeface="+mn-ea"/>
                <a:cs typeface="+mn-cs"/>
              </a:rPr>
              <a:t>Tasa de subutilización</a:t>
            </a:r>
          </a:p>
          <a:p>
            <a:pPr algn="ctr" rtl="0">
              <a:defRPr lang="es-DO" sz="1400" b="1"/>
            </a:pPr>
            <a:r>
              <a:rPr lang="es-DO" sz="1400" b="0" i="0" u="none" strike="noStrike" kern="1200" spc="0" baseline="0">
                <a:solidFill>
                  <a:schemeClr val="bg2">
                    <a:lumMod val="25000"/>
                  </a:schemeClr>
                </a:solidFill>
                <a:latin typeface="Gotham Book" panose="02000604040000020004" pitchFamily="50" charset="0"/>
                <a:ea typeface="+mn-ea"/>
                <a:cs typeface="+mn-cs"/>
              </a:rPr>
              <a:t>(Valores en %) </a:t>
            </a:r>
          </a:p>
        </c:rich>
      </c:tx>
      <c:overlay val="0"/>
      <c:spPr>
        <a:noFill/>
        <a:ln>
          <a:noFill/>
        </a:ln>
        <a:effectLst/>
      </c:spPr>
      <c:txPr>
        <a:bodyPr rot="0" spcFirstLastPara="1" vertOverflow="ellipsis" vert="horz" wrap="square" anchor="ctr" anchorCtr="1"/>
        <a:lstStyle/>
        <a:p>
          <a:pPr algn="ctr" rtl="0">
            <a:defRPr lang="es-DO" sz="1400" b="1" i="0" u="none" strike="noStrike" kern="1200" spc="0" baseline="0">
              <a:solidFill>
                <a:schemeClr val="bg2">
                  <a:lumMod val="25000"/>
                </a:schemeClr>
              </a:solidFill>
              <a:latin typeface="Gotham Book" panose="02000604040000020004" pitchFamily="50" charset="0"/>
              <a:ea typeface="+mn-ea"/>
              <a:cs typeface="+mn-cs"/>
            </a:defRPr>
          </a:pPr>
          <a:endParaRPr lang="en-US"/>
        </a:p>
      </c:txPr>
    </c:title>
    <c:autoTitleDeleted val="0"/>
    <c:plotArea>
      <c:layout>
        <c:manualLayout>
          <c:layoutTarget val="inner"/>
          <c:xMode val="edge"/>
          <c:yMode val="edge"/>
          <c:x val="7.0386637171439823E-2"/>
          <c:y val="0.1112600009529693"/>
          <c:w val="0.91115021076011882"/>
          <c:h val="0.770558097271415"/>
        </c:manualLayout>
      </c:layout>
      <c:barChart>
        <c:barDir val="col"/>
        <c:grouping val="clustered"/>
        <c:varyColors val="0"/>
        <c:ser>
          <c:idx val="1"/>
          <c:order val="1"/>
          <c:tx>
            <c:strRef>
              <c:f>'Mercado laboral (2)'!$N$8</c:f>
              <c:strCache>
                <c:ptCount val="1"/>
                <c:pt idx="0">
                  <c:v>Tasa de desocupación y fuerza de trabajo potencial (SU3)</c:v>
                </c:pt>
              </c:strCache>
            </c:strRef>
          </c:tx>
          <c:spPr>
            <a:solidFill>
              <a:srgbClr val="C00000"/>
            </a:solidFill>
            <a:ln>
              <a:solidFill>
                <a:srgbClr val="C00000"/>
              </a:solid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f>'Mercado laboral (2)'!$K$15:$L$23</c:f>
              <c:multiLvlStrCache>
                <c:ptCount val="9"/>
                <c:lvl>
                  <c:pt idx="0">
                    <c:v>I</c:v>
                  </c:pt>
                  <c:pt idx="1">
                    <c:v>II</c:v>
                  </c:pt>
                  <c:pt idx="2">
                    <c:v>III</c:v>
                  </c:pt>
                  <c:pt idx="3">
                    <c:v>IV</c:v>
                  </c:pt>
                  <c:pt idx="4">
                    <c:v>I</c:v>
                  </c:pt>
                  <c:pt idx="5">
                    <c:v>II</c:v>
                  </c:pt>
                  <c:pt idx="6">
                    <c:v>III</c:v>
                  </c:pt>
                  <c:pt idx="7">
                    <c:v>IV</c:v>
                  </c:pt>
                  <c:pt idx="8">
                    <c:v>I</c:v>
                  </c:pt>
                </c:lvl>
                <c:lvl>
                  <c:pt idx="0">
                    <c:v>2022</c:v>
                  </c:pt>
                  <c:pt idx="4">
                    <c:v>2023</c:v>
                  </c:pt>
                  <c:pt idx="8">
                    <c:v>2024*</c:v>
                  </c:pt>
                </c:lvl>
              </c:multiLvlStrCache>
            </c:multiLvlStrRef>
          </c:cat>
          <c:val>
            <c:numRef>
              <c:f>'Mercado laboral (2)'!$N$15:$N$23</c:f>
              <c:numCache>
                <c:formatCode>0.0</c:formatCode>
                <c:ptCount val="9"/>
                <c:pt idx="0">
                  <c:v>12.637669381627495</c:v>
                </c:pt>
                <c:pt idx="1">
                  <c:v>11.334985729930105</c:v>
                </c:pt>
                <c:pt idx="2">
                  <c:v>11.710559999032091</c:v>
                </c:pt>
                <c:pt idx="3">
                  <c:v>10.995768632854087</c:v>
                </c:pt>
                <c:pt idx="4">
                  <c:v>11.745913650998613</c:v>
                </c:pt>
                <c:pt idx="5">
                  <c:v>11.798823672547622</c:v>
                </c:pt>
                <c:pt idx="6">
                  <c:v>11.774893096875472</c:v>
                </c:pt>
                <c:pt idx="7">
                  <c:v>10.690485553785027</c:v>
                </c:pt>
                <c:pt idx="8">
                  <c:v>10.860434306358954</c:v>
                </c:pt>
              </c:numCache>
            </c:numRef>
          </c:val>
          <c:extLst>
            <c:ext xmlns:c16="http://schemas.microsoft.com/office/drawing/2014/chart" uri="{C3380CC4-5D6E-409C-BE32-E72D297353CC}">
              <c16:uniqueId val="{00000000-3A5D-4483-8339-6AB424B669FD}"/>
            </c:ext>
          </c:extLst>
        </c:ser>
        <c:dLbls>
          <c:showLegendKey val="0"/>
          <c:showVal val="0"/>
          <c:showCatName val="0"/>
          <c:showSerName val="0"/>
          <c:showPercent val="0"/>
          <c:showBubbleSize val="0"/>
        </c:dLbls>
        <c:gapWidth val="75"/>
        <c:axId val="368883456"/>
        <c:axId val="368879296"/>
        <c:extLst>
          <c:ext xmlns:c15="http://schemas.microsoft.com/office/drawing/2012/chart" uri="{02D57815-91ED-43cb-92C2-25804820EDAC}">
            <c15:filteredBarSeries>
              <c15:ser>
                <c:idx val="0"/>
                <c:order val="0"/>
                <c:tx>
                  <c:strRef>
                    <c:extLst>
                      <c:ext uri="{02D57815-91ED-43cb-92C2-25804820EDAC}">
                        <c15:formulaRef>
                          <c15:sqref>'Mercado laboral (2)'!$M$8</c15:sqref>
                        </c15:formulaRef>
                      </c:ext>
                    </c:extLst>
                    <c:strCache>
                      <c:ptCount val="1"/>
                      <c:pt idx="0">
                        <c:v>Tasa de desocupación abierta (SU1)</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showLegendKey val="0"/>
                  <c:showVal val="1"/>
                  <c:showCatName val="0"/>
                  <c:showSerName val="0"/>
                  <c:showPercent val="0"/>
                  <c:showBubbleSize val="0"/>
                  <c:showLeaderLines val="0"/>
                  <c:extLst>
                    <c:ext uri="{CE6537A1-D6FC-4f65-9D91-7224C49458BB}">
                      <c15:showLeaderLines val="1"/>
                      <c15:leaderLines>
                        <c:spPr>
                          <a:ln w="9525" cap="flat" cmpd="sng" algn="ctr">
                            <a:solidFill>
                              <a:schemeClr val="tx1">
                                <a:lumMod val="35000"/>
                                <a:lumOff val="65000"/>
                              </a:schemeClr>
                            </a:solidFill>
                            <a:round/>
                          </a:ln>
                          <a:effectLst/>
                        </c:spPr>
                      </c15:leaderLines>
                    </c:ext>
                  </c:extLst>
                </c:dLbls>
                <c:cat>
                  <c:multiLvlStrRef>
                    <c:extLst>
                      <c:ext uri="{02D57815-91ED-43cb-92C2-25804820EDAC}">
                        <c15:formulaRef>
                          <c15:sqref>'Mercado laboral (2)'!$K$15:$L$23</c15:sqref>
                        </c15:formulaRef>
                      </c:ext>
                    </c:extLst>
                    <c:multiLvlStrCache>
                      <c:ptCount val="9"/>
                      <c:lvl>
                        <c:pt idx="0">
                          <c:v>I</c:v>
                        </c:pt>
                        <c:pt idx="1">
                          <c:v>II</c:v>
                        </c:pt>
                        <c:pt idx="2">
                          <c:v>III</c:v>
                        </c:pt>
                        <c:pt idx="3">
                          <c:v>IV</c:v>
                        </c:pt>
                        <c:pt idx="4">
                          <c:v>I</c:v>
                        </c:pt>
                        <c:pt idx="5">
                          <c:v>II</c:v>
                        </c:pt>
                        <c:pt idx="6">
                          <c:v>III</c:v>
                        </c:pt>
                        <c:pt idx="7">
                          <c:v>IV</c:v>
                        </c:pt>
                        <c:pt idx="8">
                          <c:v>I</c:v>
                        </c:pt>
                      </c:lvl>
                      <c:lvl>
                        <c:pt idx="0">
                          <c:v>2022</c:v>
                        </c:pt>
                        <c:pt idx="4">
                          <c:v>2023</c:v>
                        </c:pt>
                        <c:pt idx="8">
                          <c:v>2024*</c:v>
                        </c:pt>
                      </c:lvl>
                    </c:multiLvlStrCache>
                  </c:multiLvlStrRef>
                </c:cat>
                <c:val>
                  <c:numRef>
                    <c:extLst>
                      <c:ext uri="{02D57815-91ED-43cb-92C2-25804820EDAC}">
                        <c15:formulaRef>
                          <c15:sqref>'Mercado laboral (2)'!$M$15:$M$23</c15:sqref>
                        </c15:formulaRef>
                      </c:ext>
                    </c:extLst>
                    <c:numCache>
                      <c:formatCode>0.0</c:formatCode>
                      <c:ptCount val="9"/>
                      <c:pt idx="0">
                        <c:v>6.4285904661309363</c:v>
                      </c:pt>
                      <c:pt idx="1">
                        <c:v>5.2</c:v>
                      </c:pt>
                      <c:pt idx="2">
                        <c:v>4.8</c:v>
                      </c:pt>
                      <c:pt idx="3" formatCode="General">
                        <c:v>4.8</c:v>
                      </c:pt>
                      <c:pt idx="4">
                        <c:v>5.226851455846897</c:v>
                      </c:pt>
                      <c:pt idx="5">
                        <c:v>5.6490461850281521</c:v>
                      </c:pt>
                      <c:pt idx="6">
                        <c:v>5.3530065784717769</c:v>
                      </c:pt>
                      <c:pt idx="7">
                        <c:v>4.992337370362435</c:v>
                      </c:pt>
                      <c:pt idx="8">
                        <c:v>5.1476796951521271</c:v>
                      </c:pt>
                    </c:numCache>
                  </c:numRef>
                </c:val>
                <c:extLst>
                  <c:ext xmlns:c16="http://schemas.microsoft.com/office/drawing/2014/chart" uri="{C3380CC4-5D6E-409C-BE32-E72D297353CC}">
                    <c16:uniqueId val="{00000001-3A5D-4483-8339-6AB424B669FD}"/>
                  </c:ext>
                </c:extLst>
              </c15:ser>
            </c15:filteredBarSeries>
          </c:ext>
        </c:extLst>
      </c:barChart>
      <c:catAx>
        <c:axId val="368883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368879296"/>
        <c:crosses val="autoZero"/>
        <c:auto val="1"/>
        <c:lblAlgn val="ctr"/>
        <c:lblOffset val="100"/>
        <c:noMultiLvlLbl val="0"/>
      </c:catAx>
      <c:valAx>
        <c:axId val="368879296"/>
        <c:scaling>
          <c:orientation val="minMax"/>
        </c:scaling>
        <c:delete val="0"/>
        <c:axPos val="l"/>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368883456"/>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baseline="0">
          <a:solidFill>
            <a:schemeClr val="bg2">
              <a:lumMod val="25000"/>
            </a:schemeClr>
          </a:solidFill>
          <a:latin typeface="Gotham Book" panose="02000604040000020004" pitchFamily="50" charset="0"/>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bg2">
                    <a:lumMod val="25000"/>
                  </a:schemeClr>
                </a:solidFill>
                <a:latin typeface="Gotham Book" panose="02000604040000020004" pitchFamily="50" charset="0"/>
                <a:ea typeface="+mn-ea"/>
                <a:cs typeface="+mn-cs"/>
              </a:defRPr>
            </a:pPr>
            <a:r>
              <a:rPr lang="es-DO" b="1">
                <a:solidFill>
                  <a:schemeClr val="bg2">
                    <a:lumMod val="25000"/>
                  </a:schemeClr>
                </a:solidFill>
              </a:rPr>
              <a:t>Pobreza monetaria general y extrema </a:t>
            </a:r>
            <a:br>
              <a:rPr lang="es-DO">
                <a:solidFill>
                  <a:schemeClr val="bg2">
                    <a:lumMod val="25000"/>
                  </a:schemeClr>
                </a:solidFill>
              </a:rPr>
            </a:br>
            <a:r>
              <a:rPr lang="es-DO" sz="1200">
                <a:solidFill>
                  <a:schemeClr val="bg2">
                    <a:lumMod val="25000"/>
                  </a:schemeClr>
                </a:solidFill>
              </a:rPr>
              <a:t>(2016-2023, en porcentaje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bg2">
                  <a:lumMod val="25000"/>
                </a:schemeClr>
              </a:solidFill>
              <a:latin typeface="Gotham Book" panose="02000604040000020004" pitchFamily="50" charset="0"/>
              <a:ea typeface="+mn-ea"/>
              <a:cs typeface="+mn-cs"/>
            </a:defRPr>
          </a:pPr>
          <a:endParaRPr lang="en-US"/>
        </a:p>
      </c:txPr>
    </c:title>
    <c:autoTitleDeleted val="0"/>
    <c:plotArea>
      <c:layout/>
      <c:lineChart>
        <c:grouping val="standard"/>
        <c:varyColors val="0"/>
        <c:ser>
          <c:idx val="0"/>
          <c:order val="0"/>
          <c:tx>
            <c:strRef>
              <c:f>'[Balance y perspectivas macroeconómico 2022-2023.xlsx]Pobreza'!$B$3</c:f>
              <c:strCache>
                <c:ptCount val="1"/>
                <c:pt idx="0">
                  <c:v>Pobreza extrema</c:v>
                </c:pt>
              </c:strCache>
            </c:strRef>
          </c:tx>
          <c:spPr>
            <a:ln w="28575" cap="rnd">
              <a:solidFill>
                <a:srgbClr val="002060"/>
              </a:solidFill>
              <a:round/>
            </a:ln>
            <a:effectLst/>
          </c:spPr>
          <c:marker>
            <c:symbol val="none"/>
          </c:marker>
          <c:dLbls>
            <c:numFmt formatCode="#,##0.0" sourceLinked="0"/>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2060"/>
                    </a:solidFill>
                    <a:latin typeface="Gotham Book" panose="02000604040000020004"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'[Balance y perspectivas macroeconómico 2022-2023.xlsx]Pobreza'!$A$4:$A$11</c:f>
              <c:numCache>
                <c:formatCode>General</c:formatCode>
                <c:ptCount val="8"/>
                <c:pt idx="0">
                  <c:v>2016</c:v>
                </c:pt>
                <c:pt idx="1">
                  <c:v>2017</c:v>
                </c:pt>
                <c:pt idx="2">
                  <c:v>2018</c:v>
                </c:pt>
                <c:pt idx="3">
                  <c:v>2019</c:v>
                </c:pt>
                <c:pt idx="4">
                  <c:v>2020</c:v>
                </c:pt>
                <c:pt idx="5">
                  <c:v>2021</c:v>
                </c:pt>
                <c:pt idx="6">
                  <c:v>2022</c:v>
                </c:pt>
                <c:pt idx="7">
                  <c:v>2023</c:v>
                </c:pt>
              </c:numCache>
            </c:numRef>
          </c:cat>
          <c:val>
            <c:numRef>
              <c:f>'[Balance y perspectivas macroeconómico 2022-2023.xlsx]Pobreza'!$B$4:$B$11</c:f>
              <c:numCache>
                <c:formatCode>0.0</c:formatCode>
                <c:ptCount val="8"/>
                <c:pt idx="0">
                  <c:v>5.8632512590809007</c:v>
                </c:pt>
                <c:pt idx="1">
                  <c:v>4.7334894195000397</c:v>
                </c:pt>
                <c:pt idx="2">
                  <c:v>3.4447374191142277</c:v>
                </c:pt>
                <c:pt idx="3">
                  <c:v>2.8728753541589298</c:v>
                </c:pt>
                <c:pt idx="4">
                  <c:v>4.9288089578612064</c:v>
                </c:pt>
                <c:pt idx="5">
                  <c:v>4.1269227343405266</c:v>
                </c:pt>
                <c:pt idx="6">
                  <c:v>3.7672795792991614</c:v>
                </c:pt>
                <c:pt idx="7">
                  <c:v>3.2366428706345061</c:v>
                </c:pt>
              </c:numCache>
            </c:numRef>
          </c:val>
          <c:smooth val="1"/>
          <c:extLst>
            <c:ext xmlns:c16="http://schemas.microsoft.com/office/drawing/2014/chart" uri="{C3380CC4-5D6E-409C-BE32-E72D297353CC}">
              <c16:uniqueId val="{00000000-3C53-41D6-963E-DEFED92D812C}"/>
            </c:ext>
          </c:extLst>
        </c:ser>
        <c:ser>
          <c:idx val="2"/>
          <c:order val="2"/>
          <c:tx>
            <c:strRef>
              <c:f>'[Balance y perspectivas macroeconómico 2022-2023.xlsx]Pobreza'!$D$3</c:f>
              <c:strCache>
                <c:ptCount val="1"/>
                <c:pt idx="0">
                  <c:v>Pobreza general</c:v>
                </c:pt>
              </c:strCache>
            </c:strRef>
          </c:tx>
          <c:spPr>
            <a:ln w="28575" cap="rnd">
              <a:solidFill>
                <a:srgbClr val="C00000"/>
              </a:solidFill>
              <a:round/>
            </a:ln>
            <a:effectLst/>
          </c:spPr>
          <c:marker>
            <c:symbol val="none"/>
          </c:marker>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C00000"/>
                    </a:solidFill>
                    <a:latin typeface="Gotham Book" panose="02000604040000020004" pitchFamily="50" charset="0"/>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'[Balance y perspectivas macroeconómico 2022-2023.xlsx]Pobreza'!$A$4:$A$11</c:f>
              <c:numCache>
                <c:formatCode>General</c:formatCode>
                <c:ptCount val="8"/>
                <c:pt idx="0">
                  <c:v>2016</c:v>
                </c:pt>
                <c:pt idx="1">
                  <c:v>2017</c:v>
                </c:pt>
                <c:pt idx="2">
                  <c:v>2018</c:v>
                </c:pt>
                <c:pt idx="3">
                  <c:v>2019</c:v>
                </c:pt>
                <c:pt idx="4">
                  <c:v>2020</c:v>
                </c:pt>
                <c:pt idx="5">
                  <c:v>2021</c:v>
                </c:pt>
                <c:pt idx="6">
                  <c:v>2022</c:v>
                </c:pt>
                <c:pt idx="7">
                  <c:v>2023</c:v>
                </c:pt>
              </c:numCache>
            </c:numRef>
          </c:cat>
          <c:val>
            <c:numRef>
              <c:f>'[Balance y perspectivas macroeconómico 2022-2023.xlsx]Pobreza'!$D$4:$D$11</c:f>
              <c:numCache>
                <c:formatCode>0.0</c:formatCode>
                <c:ptCount val="8"/>
                <c:pt idx="0">
                  <c:v>34.810530451844571</c:v>
                </c:pt>
                <c:pt idx="1">
                  <c:v>31.21818228018045</c:v>
                </c:pt>
                <c:pt idx="2">
                  <c:v>28.279076063672033</c:v>
                </c:pt>
                <c:pt idx="3">
                  <c:v>25.793868001787441</c:v>
                </c:pt>
                <c:pt idx="4">
                  <c:v>30.417317603627769</c:v>
                </c:pt>
                <c:pt idx="5">
                  <c:v>30.676947485272642</c:v>
                </c:pt>
                <c:pt idx="6">
                  <c:v>27.654703046497591</c:v>
                </c:pt>
                <c:pt idx="7">
                  <c:v>22.998216954866653</c:v>
                </c:pt>
              </c:numCache>
            </c:numRef>
          </c:val>
          <c:smooth val="1"/>
          <c:extLst>
            <c:ext xmlns:c16="http://schemas.microsoft.com/office/drawing/2014/chart" uri="{C3380CC4-5D6E-409C-BE32-E72D297353CC}">
              <c16:uniqueId val="{00000001-3C53-41D6-963E-DEFED92D812C}"/>
            </c:ext>
          </c:extLst>
        </c:ser>
        <c:dLbls>
          <c:showLegendKey val="0"/>
          <c:showVal val="0"/>
          <c:showCatName val="0"/>
          <c:showSerName val="0"/>
          <c:showPercent val="0"/>
          <c:showBubbleSize val="0"/>
        </c:dLbls>
        <c:smooth val="0"/>
        <c:axId val="1657471456"/>
        <c:axId val="1657473856"/>
        <c:extLst>
          <c:ext xmlns:c15="http://schemas.microsoft.com/office/drawing/2012/chart" uri="{02D57815-91ED-43cb-92C2-25804820EDAC}">
            <c15:filteredLineSeries>
              <c15:ser>
                <c:idx val="1"/>
                <c:order val="1"/>
                <c:tx>
                  <c:strRef>
                    <c:extLst>
                      <c:ext uri="{02D57815-91ED-43cb-92C2-25804820EDAC}">
                        <c15:formulaRef>
                          <c15:sqref>'[Balance y perspectivas macroeconómico 2022-2023.xlsx]Pobreza'!$C$3</c15:sqref>
                        </c15:formulaRef>
                      </c:ext>
                    </c:extLst>
                    <c:strCache>
                      <c:ptCount val="1"/>
                      <c:pt idx="0">
                        <c:v>Pobreza moderada</c:v>
                      </c:pt>
                    </c:strCache>
                  </c:strRef>
                </c:tx>
                <c:spPr>
                  <a:ln w="28575" cap="rnd">
                    <a:solidFill>
                      <a:schemeClr val="accent2"/>
                    </a:solidFill>
                    <a:round/>
                  </a:ln>
                  <a:effectLst/>
                </c:spPr>
                <c:marker>
                  <c:symbol val="none"/>
                </c:marker>
                <c:cat>
                  <c:numRef>
                    <c:extLst>
                      <c:ext uri="{02D57815-91ED-43cb-92C2-25804820EDAC}">
                        <c15:formulaRef>
                          <c15:sqref>'[Balance y perspectivas macroeconómico 2022-2023.xlsx]Pobreza'!$A$4:$A$11</c15:sqref>
                        </c15:formulaRef>
                      </c:ext>
                    </c:extLst>
                    <c:numCache>
                      <c:formatCode>General</c:formatCode>
                      <c:ptCount val="8"/>
                      <c:pt idx="0">
                        <c:v>2016</c:v>
                      </c:pt>
                      <c:pt idx="1">
                        <c:v>2017</c:v>
                      </c:pt>
                      <c:pt idx="2">
                        <c:v>2018</c:v>
                      </c:pt>
                      <c:pt idx="3">
                        <c:v>2019</c:v>
                      </c:pt>
                      <c:pt idx="4">
                        <c:v>2020</c:v>
                      </c:pt>
                      <c:pt idx="5">
                        <c:v>2021</c:v>
                      </c:pt>
                      <c:pt idx="6">
                        <c:v>2022</c:v>
                      </c:pt>
                      <c:pt idx="7">
                        <c:v>2023</c:v>
                      </c:pt>
                    </c:numCache>
                  </c:numRef>
                </c:cat>
                <c:val>
                  <c:numRef>
                    <c:extLst>
                      <c:ext uri="{02D57815-91ED-43cb-92C2-25804820EDAC}">
                        <c15:formulaRef>
                          <c15:sqref>'[Balance y perspectivas macroeconómico 2022-2023.xlsx]Pobreza'!$C$4:$C$11</c15:sqref>
                        </c15:formulaRef>
                      </c:ext>
                    </c:extLst>
                    <c:numCache>
                      <c:formatCode>0.0</c:formatCode>
                      <c:ptCount val="8"/>
                      <c:pt idx="0">
                        <c:v>28.947282170522726</c:v>
                      </c:pt>
                      <c:pt idx="1">
                        <c:v>26.484693844036634</c:v>
                      </c:pt>
                      <c:pt idx="2">
                        <c:v>24.834337670400146</c:v>
                      </c:pt>
                      <c:pt idx="3">
                        <c:v>22.920993613083144</c:v>
                      </c:pt>
                      <c:pt idx="4">
                        <c:v>25.488512474314867</c:v>
                      </c:pt>
                      <c:pt idx="5">
                        <c:v>26.550025700116503</c:v>
                      </c:pt>
                      <c:pt idx="6">
                        <c:v>23.90286964278862</c:v>
                      </c:pt>
                      <c:pt idx="7">
                        <c:v>19.761574084232148</c:v>
                      </c:pt>
                    </c:numCache>
                  </c:numRef>
                </c:val>
                <c:smooth val="1"/>
                <c:extLst>
                  <c:ext xmlns:c16="http://schemas.microsoft.com/office/drawing/2014/chart" uri="{C3380CC4-5D6E-409C-BE32-E72D297353CC}">
                    <c16:uniqueId val="{00000002-3C53-41D6-963E-DEFED92D812C}"/>
                  </c:ext>
                </c:extLst>
              </c15:ser>
            </c15:filteredLineSeries>
          </c:ext>
        </c:extLst>
      </c:lineChart>
      <c:catAx>
        <c:axId val="16574714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crossAx val="1657473856"/>
        <c:crosses val="autoZero"/>
        <c:auto val="1"/>
        <c:lblAlgn val="ctr"/>
        <c:lblOffset val="100"/>
        <c:noMultiLvlLbl val="0"/>
      </c:catAx>
      <c:valAx>
        <c:axId val="1657473856"/>
        <c:scaling>
          <c:orientation val="minMax"/>
        </c:scaling>
        <c:delete val="1"/>
        <c:axPos val="l"/>
        <c:numFmt formatCode="0.0" sourceLinked="1"/>
        <c:majorTickMark val="none"/>
        <c:minorTickMark val="none"/>
        <c:tickLblPos val="nextTo"/>
        <c:crossAx val="16574714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bg2">
                  <a:lumMod val="25000"/>
                </a:schemeClr>
              </a:solidFill>
              <a:latin typeface="Gotham Book" panose="02000604040000020004" pitchFamily="50" charset="0"/>
              <a:ea typeface="+mn-ea"/>
              <a:cs typeface="+mn-cs"/>
            </a:defRPr>
          </a:pPr>
          <a:endParaRPr lang="en-US"/>
        </a:p>
      </c:txPr>
    </c:legend>
    <c:plotVisOnly val="1"/>
    <c:dispBlanksAs val="gap"/>
    <c:showDLblsOverMax val="0"/>
  </c:chart>
  <c:spPr>
    <a:noFill/>
    <a:ln>
      <a:noFill/>
    </a:ln>
    <a:effectLst/>
  </c:spPr>
  <c:txPr>
    <a:bodyPr/>
    <a:lstStyle/>
    <a:p>
      <a:pPr>
        <a:defRPr baseline="0">
          <a:solidFill>
            <a:schemeClr val="bg2">
              <a:lumMod val="25000"/>
            </a:schemeClr>
          </a:solidFill>
          <a:latin typeface="Gotham Book" panose="02000604040000020004" pitchFamily="50"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2B44883-36BD-48A6-91B3-93101B65BA06}" type="doc">
      <dgm:prSet loTypeId="urn:microsoft.com/office/officeart/2005/8/layout/process4" loCatId="process" qsTypeId="urn:microsoft.com/office/officeart/2005/8/quickstyle/simple1" qsCatId="simple" csTypeId="urn:microsoft.com/office/officeart/2005/8/colors/accent1_4" csCatId="accent1" phldr="1"/>
      <dgm:spPr/>
    </dgm:pt>
    <dgm:pt modelId="{1489373D-E44A-4F0B-8305-7EC98A707A45}">
      <dgm:prSet phldrT="[Texto]" custT="1"/>
      <dgm:spPr/>
      <dgm:t>
        <a:bodyPr/>
        <a:lstStyle/>
        <a:p>
          <a:r>
            <a:rPr lang="es-DO" sz="1800" b="1">
              <a:latin typeface="Gotham Book" panose="02000604040000020004" pitchFamily="50" charset="0"/>
            </a:rPr>
            <a:t>De vuelta a la normalidad: alto crecimiento y baja inflación </a:t>
          </a:r>
        </a:p>
      </dgm:t>
    </dgm:pt>
    <dgm:pt modelId="{F8F7C660-CF4A-4D73-81E9-5C0C2D116E2C}" type="parTrans" cxnId="{21FDA40F-56A3-41E7-8022-16A91AEE27DE}">
      <dgm:prSet/>
      <dgm:spPr/>
      <dgm:t>
        <a:bodyPr/>
        <a:lstStyle/>
        <a:p>
          <a:endParaRPr lang="es-DO">
            <a:latin typeface="Gotham Book" panose="02000604040000020004" pitchFamily="50" charset="0"/>
          </a:endParaRPr>
        </a:p>
      </dgm:t>
    </dgm:pt>
    <dgm:pt modelId="{50CEC068-D506-448D-93D1-EFA32D360FFE}" type="sibTrans" cxnId="{21FDA40F-56A3-41E7-8022-16A91AEE27DE}">
      <dgm:prSet/>
      <dgm:spPr/>
      <dgm:t>
        <a:bodyPr/>
        <a:lstStyle/>
        <a:p>
          <a:endParaRPr lang="es-DO">
            <a:latin typeface="Gotham Book" panose="02000604040000020004" pitchFamily="50" charset="0"/>
          </a:endParaRPr>
        </a:p>
      </dgm:t>
    </dgm:pt>
    <dgm:pt modelId="{8882A57B-4A7B-4E5D-B63D-4C2F95466787}">
      <dgm:prSet custT="1"/>
      <dgm:spPr/>
      <dgm:t>
        <a:bodyPr/>
        <a:lstStyle/>
        <a:p>
          <a:pPr>
            <a:buFont typeface="Arial" panose="020B0604020202020204" pitchFamily="34" charset="0"/>
            <a:buChar char="•"/>
          </a:pPr>
          <a:r>
            <a:rPr lang="es-ES" sz="1800" b="1">
              <a:latin typeface="Gotham Book" panose="02000604040000020004" pitchFamily="50" charset="0"/>
            </a:rPr>
            <a:t>Política económica y contexto favorables</a:t>
          </a:r>
          <a:endParaRPr lang="es-DO" sz="1800" b="1">
            <a:latin typeface="Gotham Book" panose="02000604040000020004" pitchFamily="50" charset="0"/>
          </a:endParaRPr>
        </a:p>
      </dgm:t>
    </dgm:pt>
    <dgm:pt modelId="{C61ED2AC-77D0-4F57-A025-C53A0B6DFD19}" type="parTrans" cxnId="{E210D63D-D271-4AB1-B03C-BF8BE8561631}">
      <dgm:prSet/>
      <dgm:spPr/>
      <dgm:t>
        <a:bodyPr/>
        <a:lstStyle/>
        <a:p>
          <a:endParaRPr lang="es-DO">
            <a:latin typeface="Gotham Book" panose="02000604040000020004" pitchFamily="50" charset="0"/>
          </a:endParaRPr>
        </a:p>
      </dgm:t>
    </dgm:pt>
    <dgm:pt modelId="{98931ED0-C950-440B-84F8-BFCA91AC98E0}" type="sibTrans" cxnId="{E210D63D-D271-4AB1-B03C-BF8BE8561631}">
      <dgm:prSet/>
      <dgm:spPr/>
      <dgm:t>
        <a:bodyPr/>
        <a:lstStyle/>
        <a:p>
          <a:endParaRPr lang="es-DO">
            <a:latin typeface="Gotham Book" panose="02000604040000020004" pitchFamily="50" charset="0"/>
          </a:endParaRPr>
        </a:p>
      </dgm:t>
    </dgm:pt>
    <dgm:pt modelId="{BCC84301-6E6E-4503-B35C-F7245321E229}">
      <dgm:prSet custT="1"/>
      <dgm:spPr/>
      <dgm:t>
        <a:bodyPr/>
        <a:lstStyle/>
        <a:p>
          <a:pPr>
            <a:buFont typeface="Arial" panose="020B0604020202020204" pitchFamily="34" charset="0"/>
            <a:buChar char="•"/>
          </a:pPr>
          <a:r>
            <a:rPr lang="es-ES" sz="1600" b="1" dirty="0">
              <a:latin typeface="Gotham Book" panose="02000604040000020004" pitchFamily="50" charset="0"/>
            </a:rPr>
            <a:t>Holgura en las cuentas externas que facilita el crecimiento</a:t>
          </a:r>
          <a:endParaRPr lang="es-DO" sz="1600" b="1" dirty="0">
            <a:latin typeface="Gotham Book" panose="02000604040000020004" pitchFamily="50" charset="0"/>
          </a:endParaRPr>
        </a:p>
      </dgm:t>
    </dgm:pt>
    <dgm:pt modelId="{AAF3A184-C21B-41D7-AC90-DE897CA567D2}" type="parTrans" cxnId="{8A8C03F1-2466-430A-ABAC-7C48B9C4EA55}">
      <dgm:prSet/>
      <dgm:spPr/>
      <dgm:t>
        <a:bodyPr/>
        <a:lstStyle/>
        <a:p>
          <a:endParaRPr lang="es-DO">
            <a:latin typeface="Gotham Book" panose="02000604040000020004" pitchFamily="50" charset="0"/>
          </a:endParaRPr>
        </a:p>
      </dgm:t>
    </dgm:pt>
    <dgm:pt modelId="{C61B39D2-F760-47EB-BD8F-0DCD0A7CA8D4}" type="sibTrans" cxnId="{8A8C03F1-2466-430A-ABAC-7C48B9C4EA55}">
      <dgm:prSet/>
      <dgm:spPr/>
      <dgm:t>
        <a:bodyPr/>
        <a:lstStyle/>
        <a:p>
          <a:endParaRPr lang="es-DO">
            <a:latin typeface="Gotham Book" panose="02000604040000020004" pitchFamily="50" charset="0"/>
          </a:endParaRPr>
        </a:p>
      </dgm:t>
    </dgm:pt>
    <dgm:pt modelId="{2648F58D-3E73-4D89-839F-9A99D2844F8C}">
      <dgm:prSet custT="1"/>
      <dgm:spPr/>
      <dgm:t>
        <a:bodyPr/>
        <a:lstStyle/>
        <a:p>
          <a:pPr>
            <a:buFont typeface="Arial" panose="020B0604020202020204" pitchFamily="34" charset="0"/>
            <a:buChar char="•"/>
          </a:pPr>
          <a:r>
            <a:rPr lang="es-ES" sz="1600" b="1" dirty="0">
              <a:latin typeface="Gotham Book" panose="02000604040000020004" pitchFamily="50" charset="0"/>
            </a:rPr>
            <a:t>Cuentas fiscales y deuda p</a:t>
          </a:r>
          <a:r>
            <a:rPr lang="es-ES" sz="1600" b="1" dirty="0">
              <a:latin typeface="Gotham Book" panose="02000604040000020004" pitchFamily="50" charset="0"/>
              <a:cs typeface="Calibri" panose="020F0502020204030204" pitchFamily="34" charset="0"/>
            </a:rPr>
            <a:t>ú</a:t>
          </a:r>
          <a:r>
            <a:rPr lang="es-ES" sz="1600" b="1" dirty="0">
              <a:latin typeface="Gotham Book" panose="02000604040000020004" pitchFamily="50" charset="0"/>
            </a:rPr>
            <a:t>blica bajo control</a:t>
          </a:r>
          <a:endParaRPr lang="es-DO" sz="1600" b="1" dirty="0">
            <a:latin typeface="Gotham Book" panose="02000604040000020004" pitchFamily="50" charset="0"/>
          </a:endParaRPr>
        </a:p>
      </dgm:t>
    </dgm:pt>
    <dgm:pt modelId="{EC42F32F-1A02-4B7D-80F5-18DAD29C8F49}" type="parTrans" cxnId="{1DF11158-3C1E-4F16-A04D-A4433E2AA041}">
      <dgm:prSet/>
      <dgm:spPr/>
      <dgm:t>
        <a:bodyPr/>
        <a:lstStyle/>
        <a:p>
          <a:endParaRPr lang="es-DO">
            <a:latin typeface="Gotham Book" panose="02000604040000020004" pitchFamily="50" charset="0"/>
          </a:endParaRPr>
        </a:p>
      </dgm:t>
    </dgm:pt>
    <dgm:pt modelId="{93DD70BD-7A9A-4943-B157-BF2DCEE77C9E}" type="sibTrans" cxnId="{1DF11158-3C1E-4F16-A04D-A4433E2AA041}">
      <dgm:prSet/>
      <dgm:spPr/>
      <dgm:t>
        <a:bodyPr/>
        <a:lstStyle/>
        <a:p>
          <a:endParaRPr lang="es-DO">
            <a:latin typeface="Gotham Book" panose="02000604040000020004" pitchFamily="50" charset="0"/>
          </a:endParaRPr>
        </a:p>
      </dgm:t>
    </dgm:pt>
    <dgm:pt modelId="{71FC0A76-5608-4C9E-90DC-CC8EE87ABD54}">
      <dgm:prSet custT="1"/>
      <dgm:spPr/>
      <dgm:t>
        <a:bodyPr/>
        <a:lstStyle/>
        <a:p>
          <a:pPr>
            <a:buFont typeface="Arial" panose="020B0604020202020204" pitchFamily="34" charset="0"/>
            <a:buChar char="•"/>
          </a:pPr>
          <a:r>
            <a:rPr lang="es-ES" sz="1600" b="1">
              <a:latin typeface="Gotham Book" panose="02000604040000020004" pitchFamily="50" charset="0"/>
            </a:rPr>
            <a:t>Optimismo económico </a:t>
          </a:r>
          <a:endParaRPr lang="es-DO" sz="1600" b="1">
            <a:latin typeface="Gotham Book" panose="02000604040000020004" pitchFamily="50" charset="0"/>
          </a:endParaRPr>
        </a:p>
      </dgm:t>
    </dgm:pt>
    <dgm:pt modelId="{A6914633-E478-4DE1-967C-352141292D72}" type="parTrans" cxnId="{ED3E9115-2B3F-48F2-9B45-B82546918B2C}">
      <dgm:prSet/>
      <dgm:spPr/>
      <dgm:t>
        <a:bodyPr/>
        <a:lstStyle/>
        <a:p>
          <a:endParaRPr lang="es-DO">
            <a:latin typeface="Gotham Book" panose="02000604040000020004" pitchFamily="50" charset="0"/>
          </a:endParaRPr>
        </a:p>
      </dgm:t>
    </dgm:pt>
    <dgm:pt modelId="{F61B6C2C-B508-446B-A9D9-FEB439FCBB2D}" type="sibTrans" cxnId="{ED3E9115-2B3F-48F2-9B45-B82546918B2C}">
      <dgm:prSet/>
      <dgm:spPr/>
      <dgm:t>
        <a:bodyPr/>
        <a:lstStyle/>
        <a:p>
          <a:endParaRPr lang="es-DO">
            <a:latin typeface="Gotham Book" panose="02000604040000020004" pitchFamily="50" charset="0"/>
          </a:endParaRPr>
        </a:p>
      </dgm:t>
    </dgm:pt>
    <dgm:pt modelId="{9995FDAA-C536-4A60-BA48-27108D2F9479}">
      <dgm:prSet phldrT="[Texto]" custT="1"/>
      <dgm:spPr>
        <a:noFill/>
      </dgm:spPr>
      <dgm:t>
        <a:bodyPr/>
        <a:lstStyle/>
        <a:p>
          <a:r>
            <a:rPr lang="es-DO" sz="1800" b="1">
              <a:solidFill>
                <a:srgbClr val="FF0000"/>
              </a:solidFill>
              <a:latin typeface="Gotham Rounded Book" pitchFamily="50" charset="0"/>
              <a:ea typeface="Verdana" panose="020B0604030504040204" pitchFamily="34" charset="0"/>
              <a:cs typeface="Leelawadee UI" panose="020B0502040204020203" pitchFamily="34" charset="-34"/>
            </a:rPr>
            <a:t>Sin embargo, el desarrollo no está garantizado…</a:t>
          </a:r>
          <a:endParaRPr lang="es-DO" sz="1800">
            <a:solidFill>
              <a:srgbClr val="FF0000"/>
            </a:solidFill>
            <a:latin typeface="Gotham Book" panose="02000604040000020004" pitchFamily="50" charset="0"/>
          </a:endParaRPr>
        </a:p>
      </dgm:t>
    </dgm:pt>
    <dgm:pt modelId="{5085F2DD-8284-4F42-9261-B443E7B6A5D1}" type="parTrans" cxnId="{19282906-CB74-41A2-872D-F0F32346192B}">
      <dgm:prSet/>
      <dgm:spPr/>
      <dgm:t>
        <a:bodyPr/>
        <a:lstStyle/>
        <a:p>
          <a:endParaRPr lang="es-DO"/>
        </a:p>
      </dgm:t>
    </dgm:pt>
    <dgm:pt modelId="{CE7C80D8-0F39-4128-82F7-ADA79439DA52}" type="sibTrans" cxnId="{19282906-CB74-41A2-872D-F0F32346192B}">
      <dgm:prSet/>
      <dgm:spPr/>
      <dgm:t>
        <a:bodyPr/>
        <a:lstStyle/>
        <a:p>
          <a:endParaRPr lang="es-DO"/>
        </a:p>
      </dgm:t>
    </dgm:pt>
    <dgm:pt modelId="{E2F8AC47-3B89-4E9B-A935-78A0BFC06056}">
      <dgm:prSet phldrT="[Texto]" custT="1"/>
      <dgm:spPr>
        <a:solidFill>
          <a:schemeClr val="bg2">
            <a:lumMod val="75000"/>
            <a:alpha val="90000"/>
          </a:schemeClr>
        </a:solidFill>
        <a:ln>
          <a:solidFill>
            <a:schemeClr val="bg2">
              <a:lumMod val="75000"/>
              <a:alpha val="90000"/>
            </a:schemeClr>
          </a:solidFill>
        </a:ln>
      </dgm:spPr>
      <dgm:t>
        <a:bodyPr/>
        <a:lstStyle/>
        <a:p>
          <a:r>
            <a:rPr lang="es-ES" sz="1600" b="1" dirty="0">
              <a:latin typeface="Gotham Book" panose="02000604040000020004" pitchFamily="50" charset="0"/>
            </a:rPr>
            <a:t>A largo plazo, el alto crecimiento no está garantizado </a:t>
          </a:r>
          <a:endParaRPr lang="es-DO" sz="1600" dirty="0">
            <a:solidFill>
              <a:srgbClr val="FF0000"/>
            </a:solidFill>
            <a:latin typeface="Gotham Book" panose="02000604040000020004" pitchFamily="50" charset="0"/>
          </a:endParaRPr>
        </a:p>
      </dgm:t>
    </dgm:pt>
    <dgm:pt modelId="{A6C5EBB8-9A91-40DE-819A-987E0B939F9F}" type="parTrans" cxnId="{C48ACD43-90A2-4B13-8463-0A3500957A22}">
      <dgm:prSet/>
      <dgm:spPr/>
      <dgm:t>
        <a:bodyPr/>
        <a:lstStyle/>
        <a:p>
          <a:endParaRPr lang="es-DO"/>
        </a:p>
      </dgm:t>
    </dgm:pt>
    <dgm:pt modelId="{3A2E5979-23DB-4863-A5FF-D4A2B59EF116}" type="sibTrans" cxnId="{C48ACD43-90A2-4B13-8463-0A3500957A22}">
      <dgm:prSet/>
      <dgm:spPr/>
      <dgm:t>
        <a:bodyPr/>
        <a:lstStyle/>
        <a:p>
          <a:endParaRPr lang="es-DO"/>
        </a:p>
      </dgm:t>
    </dgm:pt>
    <dgm:pt modelId="{C463F5C3-486A-4D3E-B118-592D94C0129A}">
      <dgm:prSet phldrT="[Texto]" custT="1"/>
      <dgm:spPr>
        <a:solidFill>
          <a:schemeClr val="bg2">
            <a:lumMod val="75000"/>
            <a:alpha val="90000"/>
          </a:schemeClr>
        </a:solidFill>
        <a:ln>
          <a:solidFill>
            <a:schemeClr val="bg2">
              <a:lumMod val="75000"/>
              <a:alpha val="90000"/>
            </a:schemeClr>
          </a:solidFill>
        </a:ln>
      </dgm:spPr>
      <dgm:t>
        <a:bodyPr/>
        <a:lstStyle/>
        <a:p>
          <a:pPr>
            <a:buFont typeface="Arial" panose="020B0604020202020204" pitchFamily="34" charset="0"/>
            <a:buChar char="•"/>
          </a:pPr>
          <a:r>
            <a:rPr lang="es-ES" sz="1800" b="1">
              <a:latin typeface="Gotham Book" panose="02000604040000020004" pitchFamily="50" charset="0"/>
            </a:rPr>
            <a:t>Bienestar social tampoco</a:t>
          </a:r>
          <a:endParaRPr lang="es-DO" sz="1800">
            <a:solidFill>
              <a:srgbClr val="FF0000"/>
            </a:solidFill>
            <a:latin typeface="Gotham Book" panose="02000604040000020004" pitchFamily="50" charset="0"/>
          </a:endParaRPr>
        </a:p>
      </dgm:t>
    </dgm:pt>
    <dgm:pt modelId="{159DA39D-43B2-42C7-BE39-6D763FD43525}" type="parTrans" cxnId="{767477CA-A64A-471A-B078-8D4DAE08A9EB}">
      <dgm:prSet/>
      <dgm:spPr/>
      <dgm:t>
        <a:bodyPr/>
        <a:lstStyle/>
        <a:p>
          <a:endParaRPr lang="es-DO"/>
        </a:p>
      </dgm:t>
    </dgm:pt>
    <dgm:pt modelId="{AF7D4AB3-22F7-42E1-8ADC-A8CA4F3E1501}" type="sibTrans" cxnId="{767477CA-A64A-471A-B078-8D4DAE08A9EB}">
      <dgm:prSet/>
      <dgm:spPr/>
      <dgm:t>
        <a:bodyPr/>
        <a:lstStyle/>
        <a:p>
          <a:endParaRPr lang="es-DO"/>
        </a:p>
      </dgm:t>
    </dgm:pt>
    <dgm:pt modelId="{134A3740-F6F7-43F0-8AEA-F4F9CAC1D88E}" type="pres">
      <dgm:prSet presAssocID="{92B44883-36BD-48A6-91B3-93101B65BA06}" presName="Name0" presStyleCnt="0">
        <dgm:presLayoutVars>
          <dgm:dir/>
          <dgm:animLvl val="lvl"/>
          <dgm:resizeHandles val="exact"/>
        </dgm:presLayoutVars>
      </dgm:prSet>
      <dgm:spPr/>
    </dgm:pt>
    <dgm:pt modelId="{32579661-1996-4935-B583-908EBB96CF12}" type="pres">
      <dgm:prSet presAssocID="{9995FDAA-C536-4A60-BA48-27108D2F9479}" presName="boxAndChildren" presStyleCnt="0"/>
      <dgm:spPr/>
    </dgm:pt>
    <dgm:pt modelId="{2A369BC7-0DA6-4F7B-A3F9-9F4EB7B441CE}" type="pres">
      <dgm:prSet presAssocID="{9995FDAA-C536-4A60-BA48-27108D2F9479}" presName="parentTextBox" presStyleLbl="node1" presStyleIdx="0" presStyleCnt="3"/>
      <dgm:spPr/>
    </dgm:pt>
    <dgm:pt modelId="{07989A37-DDEC-4D11-B671-B4D321E5A795}" type="pres">
      <dgm:prSet presAssocID="{9995FDAA-C536-4A60-BA48-27108D2F9479}" presName="entireBox" presStyleLbl="node1" presStyleIdx="0" presStyleCnt="3"/>
      <dgm:spPr/>
    </dgm:pt>
    <dgm:pt modelId="{2261FE53-AE69-4ECB-835C-03977A1D2EA3}" type="pres">
      <dgm:prSet presAssocID="{9995FDAA-C536-4A60-BA48-27108D2F9479}" presName="descendantBox" presStyleCnt="0"/>
      <dgm:spPr/>
    </dgm:pt>
    <dgm:pt modelId="{1A2E0E9F-7444-4F41-970F-AF9D15BE960B}" type="pres">
      <dgm:prSet presAssocID="{E2F8AC47-3B89-4E9B-A935-78A0BFC06056}" presName="childTextBox" presStyleLbl="fgAccFollowNode1" presStyleIdx="0" presStyleCnt="5">
        <dgm:presLayoutVars>
          <dgm:bulletEnabled val="1"/>
        </dgm:presLayoutVars>
      </dgm:prSet>
      <dgm:spPr/>
    </dgm:pt>
    <dgm:pt modelId="{534366D9-3A5F-4165-A0ED-13E9015411AB}" type="pres">
      <dgm:prSet presAssocID="{C463F5C3-486A-4D3E-B118-592D94C0129A}" presName="childTextBox" presStyleLbl="fgAccFollowNode1" presStyleIdx="1" presStyleCnt="5">
        <dgm:presLayoutVars>
          <dgm:bulletEnabled val="1"/>
        </dgm:presLayoutVars>
      </dgm:prSet>
      <dgm:spPr/>
    </dgm:pt>
    <dgm:pt modelId="{EF18313D-00FB-4F49-8A07-FC17235BE369}" type="pres">
      <dgm:prSet presAssocID="{98931ED0-C950-440B-84F8-BFCA91AC98E0}" presName="sp" presStyleCnt="0"/>
      <dgm:spPr/>
    </dgm:pt>
    <dgm:pt modelId="{9AEE09F8-E92B-4867-872B-1F97741D0691}" type="pres">
      <dgm:prSet presAssocID="{8882A57B-4A7B-4E5D-B63D-4C2F95466787}" presName="arrowAndChildren" presStyleCnt="0"/>
      <dgm:spPr/>
    </dgm:pt>
    <dgm:pt modelId="{9A942E30-B708-4E12-8979-387BF14DA5D8}" type="pres">
      <dgm:prSet presAssocID="{8882A57B-4A7B-4E5D-B63D-4C2F95466787}" presName="parentTextArrow" presStyleLbl="node1" presStyleIdx="0" presStyleCnt="3"/>
      <dgm:spPr/>
    </dgm:pt>
    <dgm:pt modelId="{DEF288A0-3ED7-44D2-8F8E-C4D610DA0A72}" type="pres">
      <dgm:prSet presAssocID="{8882A57B-4A7B-4E5D-B63D-4C2F95466787}" presName="arrow" presStyleLbl="node1" presStyleIdx="1" presStyleCnt="3" custScaleY="127814"/>
      <dgm:spPr/>
    </dgm:pt>
    <dgm:pt modelId="{8FC941DC-41C0-4914-9052-7462C6B39870}" type="pres">
      <dgm:prSet presAssocID="{8882A57B-4A7B-4E5D-B63D-4C2F95466787}" presName="descendantArrow" presStyleCnt="0"/>
      <dgm:spPr/>
    </dgm:pt>
    <dgm:pt modelId="{EAE60662-0B08-4F01-9775-6E140E1E19EA}" type="pres">
      <dgm:prSet presAssocID="{BCC84301-6E6E-4503-B35C-F7245321E229}" presName="childTextArrow" presStyleLbl="fgAccFollowNode1" presStyleIdx="2" presStyleCnt="5" custScaleY="151546" custLinFactNeighborY="-13240">
        <dgm:presLayoutVars>
          <dgm:bulletEnabled val="1"/>
        </dgm:presLayoutVars>
      </dgm:prSet>
      <dgm:spPr/>
    </dgm:pt>
    <dgm:pt modelId="{69D8712A-7133-4840-BE91-B1615C95969A}" type="pres">
      <dgm:prSet presAssocID="{2648F58D-3E73-4D89-839F-9A99D2844F8C}" presName="childTextArrow" presStyleLbl="fgAccFollowNode1" presStyleIdx="3" presStyleCnt="5" custScaleY="151571" custLinFactNeighborY="-13240">
        <dgm:presLayoutVars>
          <dgm:bulletEnabled val="1"/>
        </dgm:presLayoutVars>
      </dgm:prSet>
      <dgm:spPr/>
    </dgm:pt>
    <dgm:pt modelId="{46562174-623F-4EF5-9205-C9BBACE91CC8}" type="pres">
      <dgm:prSet presAssocID="{71FC0A76-5608-4C9E-90DC-CC8EE87ABD54}" presName="childTextArrow" presStyleLbl="fgAccFollowNode1" presStyleIdx="4" presStyleCnt="5" custScaleY="151546" custLinFactNeighborY="-13240">
        <dgm:presLayoutVars>
          <dgm:bulletEnabled val="1"/>
        </dgm:presLayoutVars>
      </dgm:prSet>
      <dgm:spPr/>
    </dgm:pt>
    <dgm:pt modelId="{4D257B39-BA63-4F70-8C99-7C1334299787}" type="pres">
      <dgm:prSet presAssocID="{50CEC068-D506-448D-93D1-EFA32D360FFE}" presName="sp" presStyleCnt="0"/>
      <dgm:spPr/>
    </dgm:pt>
    <dgm:pt modelId="{FFF870C3-9748-4F5A-B722-3E6CFEF72DDF}" type="pres">
      <dgm:prSet presAssocID="{1489373D-E44A-4F0B-8305-7EC98A707A45}" presName="arrowAndChildren" presStyleCnt="0"/>
      <dgm:spPr/>
    </dgm:pt>
    <dgm:pt modelId="{39846C55-ED19-4D83-96AD-55D3D5772E3E}" type="pres">
      <dgm:prSet presAssocID="{1489373D-E44A-4F0B-8305-7EC98A707A45}" presName="parentTextArrow" presStyleLbl="node1" presStyleIdx="2" presStyleCnt="3"/>
      <dgm:spPr/>
    </dgm:pt>
  </dgm:ptLst>
  <dgm:cxnLst>
    <dgm:cxn modelId="{8FE1C801-6172-4DF6-8298-7208A8FC3C4F}" type="presOf" srcId="{8882A57B-4A7B-4E5D-B63D-4C2F95466787}" destId="{9A942E30-B708-4E12-8979-387BF14DA5D8}" srcOrd="0" destOrd="0" presId="urn:microsoft.com/office/officeart/2005/8/layout/process4"/>
    <dgm:cxn modelId="{19282906-CB74-41A2-872D-F0F32346192B}" srcId="{92B44883-36BD-48A6-91B3-93101B65BA06}" destId="{9995FDAA-C536-4A60-BA48-27108D2F9479}" srcOrd="2" destOrd="0" parTransId="{5085F2DD-8284-4F42-9261-B443E7B6A5D1}" sibTransId="{CE7C80D8-0F39-4128-82F7-ADA79439DA52}"/>
    <dgm:cxn modelId="{21FDA40F-56A3-41E7-8022-16A91AEE27DE}" srcId="{92B44883-36BD-48A6-91B3-93101B65BA06}" destId="{1489373D-E44A-4F0B-8305-7EC98A707A45}" srcOrd="0" destOrd="0" parTransId="{F8F7C660-CF4A-4D73-81E9-5C0C2D116E2C}" sibTransId="{50CEC068-D506-448D-93D1-EFA32D360FFE}"/>
    <dgm:cxn modelId="{ED3E9115-2B3F-48F2-9B45-B82546918B2C}" srcId="{8882A57B-4A7B-4E5D-B63D-4C2F95466787}" destId="{71FC0A76-5608-4C9E-90DC-CC8EE87ABD54}" srcOrd="2" destOrd="0" parTransId="{A6914633-E478-4DE1-967C-352141292D72}" sibTransId="{F61B6C2C-B508-446B-A9D9-FEB439FCBB2D}"/>
    <dgm:cxn modelId="{8FF25A2D-8C12-4205-9F4E-C5B2D76B927C}" type="presOf" srcId="{E2F8AC47-3B89-4E9B-A935-78A0BFC06056}" destId="{1A2E0E9F-7444-4F41-970F-AF9D15BE960B}" srcOrd="0" destOrd="0" presId="urn:microsoft.com/office/officeart/2005/8/layout/process4"/>
    <dgm:cxn modelId="{E210D63D-D271-4AB1-B03C-BF8BE8561631}" srcId="{92B44883-36BD-48A6-91B3-93101B65BA06}" destId="{8882A57B-4A7B-4E5D-B63D-4C2F95466787}" srcOrd="1" destOrd="0" parTransId="{C61ED2AC-77D0-4F57-A025-C53A0B6DFD19}" sibTransId="{98931ED0-C950-440B-84F8-BFCA91AC98E0}"/>
    <dgm:cxn modelId="{C48ACD43-90A2-4B13-8463-0A3500957A22}" srcId="{9995FDAA-C536-4A60-BA48-27108D2F9479}" destId="{E2F8AC47-3B89-4E9B-A935-78A0BFC06056}" srcOrd="0" destOrd="0" parTransId="{A6C5EBB8-9A91-40DE-819A-987E0B939F9F}" sibTransId="{3A2E5979-23DB-4863-A5FF-D4A2B59EF116}"/>
    <dgm:cxn modelId="{45A1A74B-22A0-4D46-89B8-5F1C06B6B04C}" type="presOf" srcId="{71FC0A76-5608-4C9E-90DC-CC8EE87ABD54}" destId="{46562174-623F-4EF5-9205-C9BBACE91CC8}" srcOrd="0" destOrd="0" presId="urn:microsoft.com/office/officeart/2005/8/layout/process4"/>
    <dgm:cxn modelId="{A399B34B-1563-46BD-8874-F9659DB0EF03}" type="presOf" srcId="{BCC84301-6E6E-4503-B35C-F7245321E229}" destId="{EAE60662-0B08-4F01-9775-6E140E1E19EA}" srcOrd="0" destOrd="0" presId="urn:microsoft.com/office/officeart/2005/8/layout/process4"/>
    <dgm:cxn modelId="{1DF11158-3C1E-4F16-A04D-A4433E2AA041}" srcId="{8882A57B-4A7B-4E5D-B63D-4C2F95466787}" destId="{2648F58D-3E73-4D89-839F-9A99D2844F8C}" srcOrd="1" destOrd="0" parTransId="{EC42F32F-1A02-4B7D-80F5-18DAD29C8F49}" sibTransId="{93DD70BD-7A9A-4943-B157-BF2DCEE77C9E}"/>
    <dgm:cxn modelId="{4B0D458D-AF34-4CAE-906C-77E95D539201}" type="presOf" srcId="{92B44883-36BD-48A6-91B3-93101B65BA06}" destId="{134A3740-F6F7-43F0-8AEA-F4F9CAC1D88E}" srcOrd="0" destOrd="0" presId="urn:microsoft.com/office/officeart/2005/8/layout/process4"/>
    <dgm:cxn modelId="{06B516BC-66C7-4245-920D-FF5F57369A7D}" type="presOf" srcId="{1489373D-E44A-4F0B-8305-7EC98A707A45}" destId="{39846C55-ED19-4D83-96AD-55D3D5772E3E}" srcOrd="0" destOrd="0" presId="urn:microsoft.com/office/officeart/2005/8/layout/process4"/>
    <dgm:cxn modelId="{73D529BF-4A88-4EE9-9BDE-7B3FF16E1974}" type="presOf" srcId="{2648F58D-3E73-4D89-839F-9A99D2844F8C}" destId="{69D8712A-7133-4840-BE91-B1615C95969A}" srcOrd="0" destOrd="0" presId="urn:microsoft.com/office/officeart/2005/8/layout/process4"/>
    <dgm:cxn modelId="{7523D8C8-61A1-43B4-BC3A-5989D734C4DA}" type="presOf" srcId="{9995FDAA-C536-4A60-BA48-27108D2F9479}" destId="{2A369BC7-0DA6-4F7B-A3F9-9F4EB7B441CE}" srcOrd="0" destOrd="0" presId="urn:microsoft.com/office/officeart/2005/8/layout/process4"/>
    <dgm:cxn modelId="{767477CA-A64A-471A-B078-8D4DAE08A9EB}" srcId="{9995FDAA-C536-4A60-BA48-27108D2F9479}" destId="{C463F5C3-486A-4D3E-B118-592D94C0129A}" srcOrd="1" destOrd="0" parTransId="{159DA39D-43B2-42C7-BE39-6D763FD43525}" sibTransId="{AF7D4AB3-22F7-42E1-8ADC-A8CA4F3E1501}"/>
    <dgm:cxn modelId="{5119B8E8-F3BF-4DF4-BC61-D66956C48245}" type="presOf" srcId="{9995FDAA-C536-4A60-BA48-27108D2F9479}" destId="{07989A37-DDEC-4D11-B671-B4D321E5A795}" srcOrd="1" destOrd="0" presId="urn:microsoft.com/office/officeart/2005/8/layout/process4"/>
    <dgm:cxn modelId="{62A98FED-3969-4477-B4E5-FA247A7A5B17}" type="presOf" srcId="{C463F5C3-486A-4D3E-B118-592D94C0129A}" destId="{534366D9-3A5F-4165-A0ED-13E9015411AB}" srcOrd="0" destOrd="0" presId="urn:microsoft.com/office/officeart/2005/8/layout/process4"/>
    <dgm:cxn modelId="{8A8C03F1-2466-430A-ABAC-7C48B9C4EA55}" srcId="{8882A57B-4A7B-4E5D-B63D-4C2F95466787}" destId="{BCC84301-6E6E-4503-B35C-F7245321E229}" srcOrd="0" destOrd="0" parTransId="{AAF3A184-C21B-41D7-AC90-DE897CA567D2}" sibTransId="{C61B39D2-F760-47EB-BD8F-0DCD0A7CA8D4}"/>
    <dgm:cxn modelId="{63F86AF4-6F97-4475-B179-B72EB2865DAC}" type="presOf" srcId="{8882A57B-4A7B-4E5D-B63D-4C2F95466787}" destId="{DEF288A0-3ED7-44D2-8F8E-C4D610DA0A72}" srcOrd="1" destOrd="0" presId="urn:microsoft.com/office/officeart/2005/8/layout/process4"/>
    <dgm:cxn modelId="{B49F2CB6-42E0-498E-A1D4-BDB54C841C64}" type="presParOf" srcId="{134A3740-F6F7-43F0-8AEA-F4F9CAC1D88E}" destId="{32579661-1996-4935-B583-908EBB96CF12}" srcOrd="0" destOrd="0" presId="urn:microsoft.com/office/officeart/2005/8/layout/process4"/>
    <dgm:cxn modelId="{DB96356A-95F3-4D6C-8872-85F9E1FBEE5B}" type="presParOf" srcId="{32579661-1996-4935-B583-908EBB96CF12}" destId="{2A369BC7-0DA6-4F7B-A3F9-9F4EB7B441CE}" srcOrd="0" destOrd="0" presId="urn:microsoft.com/office/officeart/2005/8/layout/process4"/>
    <dgm:cxn modelId="{CE8FA51E-1C48-4A6D-84F2-31C870357575}" type="presParOf" srcId="{32579661-1996-4935-B583-908EBB96CF12}" destId="{07989A37-DDEC-4D11-B671-B4D321E5A795}" srcOrd="1" destOrd="0" presId="urn:microsoft.com/office/officeart/2005/8/layout/process4"/>
    <dgm:cxn modelId="{55993A65-C975-40BB-8BC8-C89D4C2610F4}" type="presParOf" srcId="{32579661-1996-4935-B583-908EBB96CF12}" destId="{2261FE53-AE69-4ECB-835C-03977A1D2EA3}" srcOrd="2" destOrd="0" presId="urn:microsoft.com/office/officeart/2005/8/layout/process4"/>
    <dgm:cxn modelId="{901480FA-F1D0-49FE-A14D-DD73A26FA1DE}" type="presParOf" srcId="{2261FE53-AE69-4ECB-835C-03977A1D2EA3}" destId="{1A2E0E9F-7444-4F41-970F-AF9D15BE960B}" srcOrd="0" destOrd="0" presId="urn:microsoft.com/office/officeart/2005/8/layout/process4"/>
    <dgm:cxn modelId="{BEC93C3A-DB1F-41D2-AC66-FC34CF193369}" type="presParOf" srcId="{2261FE53-AE69-4ECB-835C-03977A1D2EA3}" destId="{534366D9-3A5F-4165-A0ED-13E9015411AB}" srcOrd="1" destOrd="0" presId="urn:microsoft.com/office/officeart/2005/8/layout/process4"/>
    <dgm:cxn modelId="{16DA7BBE-EEAC-4973-A902-829D834E7A8D}" type="presParOf" srcId="{134A3740-F6F7-43F0-8AEA-F4F9CAC1D88E}" destId="{EF18313D-00FB-4F49-8A07-FC17235BE369}" srcOrd="1" destOrd="0" presId="urn:microsoft.com/office/officeart/2005/8/layout/process4"/>
    <dgm:cxn modelId="{92F8A764-F493-4339-BDE1-4BBF2FC8E2B7}" type="presParOf" srcId="{134A3740-F6F7-43F0-8AEA-F4F9CAC1D88E}" destId="{9AEE09F8-E92B-4867-872B-1F97741D0691}" srcOrd="2" destOrd="0" presId="urn:microsoft.com/office/officeart/2005/8/layout/process4"/>
    <dgm:cxn modelId="{00193834-6982-4BC1-A7F4-11DA26CA8DFB}" type="presParOf" srcId="{9AEE09F8-E92B-4867-872B-1F97741D0691}" destId="{9A942E30-B708-4E12-8979-387BF14DA5D8}" srcOrd="0" destOrd="0" presId="urn:microsoft.com/office/officeart/2005/8/layout/process4"/>
    <dgm:cxn modelId="{DFF298E6-9BF0-44D0-8129-8C355E025DB6}" type="presParOf" srcId="{9AEE09F8-E92B-4867-872B-1F97741D0691}" destId="{DEF288A0-3ED7-44D2-8F8E-C4D610DA0A72}" srcOrd="1" destOrd="0" presId="urn:microsoft.com/office/officeart/2005/8/layout/process4"/>
    <dgm:cxn modelId="{615C3EC8-4C48-4538-8C8F-2EF80BA3DBDD}" type="presParOf" srcId="{9AEE09F8-E92B-4867-872B-1F97741D0691}" destId="{8FC941DC-41C0-4914-9052-7462C6B39870}" srcOrd="2" destOrd="0" presId="urn:microsoft.com/office/officeart/2005/8/layout/process4"/>
    <dgm:cxn modelId="{81D75F9F-DA64-4A0D-B419-4C2D1579AB40}" type="presParOf" srcId="{8FC941DC-41C0-4914-9052-7462C6B39870}" destId="{EAE60662-0B08-4F01-9775-6E140E1E19EA}" srcOrd="0" destOrd="0" presId="urn:microsoft.com/office/officeart/2005/8/layout/process4"/>
    <dgm:cxn modelId="{C4B35504-35BC-4805-80D9-FA8AE9B27CC4}" type="presParOf" srcId="{8FC941DC-41C0-4914-9052-7462C6B39870}" destId="{69D8712A-7133-4840-BE91-B1615C95969A}" srcOrd="1" destOrd="0" presId="urn:microsoft.com/office/officeart/2005/8/layout/process4"/>
    <dgm:cxn modelId="{5CDDDA73-0368-4A1C-ACDC-DBC46E9EB3D1}" type="presParOf" srcId="{8FC941DC-41C0-4914-9052-7462C6B39870}" destId="{46562174-623F-4EF5-9205-C9BBACE91CC8}" srcOrd="2" destOrd="0" presId="urn:microsoft.com/office/officeart/2005/8/layout/process4"/>
    <dgm:cxn modelId="{D9A9EE11-4B9B-4EDB-AFE7-4F2AD8C84771}" type="presParOf" srcId="{134A3740-F6F7-43F0-8AEA-F4F9CAC1D88E}" destId="{4D257B39-BA63-4F70-8C99-7C1334299787}" srcOrd="3" destOrd="0" presId="urn:microsoft.com/office/officeart/2005/8/layout/process4"/>
    <dgm:cxn modelId="{825178A6-0406-444B-AA94-C197B43A8C54}" type="presParOf" srcId="{134A3740-F6F7-43F0-8AEA-F4F9CAC1D88E}" destId="{FFF870C3-9748-4F5A-B722-3E6CFEF72DDF}" srcOrd="4" destOrd="0" presId="urn:microsoft.com/office/officeart/2005/8/layout/process4"/>
    <dgm:cxn modelId="{B4A5A820-3688-4890-8735-F073AB77410D}" type="presParOf" srcId="{FFF870C3-9748-4F5A-B722-3E6CFEF72DDF}" destId="{39846C55-ED19-4D83-96AD-55D3D5772E3E}" srcOrd="0" destOrd="0" presId="urn:microsoft.com/office/officeart/2005/8/layout/process4"/>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E824CE1-E180-4BF5-B691-4F98794CC799}"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s-DO"/>
        </a:p>
      </dgm:t>
    </dgm:pt>
    <dgm:pt modelId="{E3705C42-3771-423E-962A-EDFFC081A859}">
      <dgm:prSet phldrT="[Texto]" custT="1"/>
      <dgm:spPr>
        <a:solidFill>
          <a:srgbClr val="002060"/>
        </a:solidFill>
      </dgm:spPr>
      <dgm:t>
        <a:bodyPr/>
        <a:lstStyle/>
        <a:p>
          <a:r>
            <a:rPr lang="es-DO" sz="1600" b="1">
              <a:latin typeface="Gotham Book" panose="02000604040000020004" pitchFamily="50" charset="0"/>
            </a:rPr>
            <a:t>Reforma fiscal</a:t>
          </a:r>
        </a:p>
      </dgm:t>
    </dgm:pt>
    <dgm:pt modelId="{9054354C-C102-4255-BABE-50BABCC109DF}" type="parTrans" cxnId="{0903D05E-64BA-40BC-ACE9-6BFC1EB0907E}">
      <dgm:prSet/>
      <dgm:spPr/>
      <dgm:t>
        <a:bodyPr/>
        <a:lstStyle/>
        <a:p>
          <a:endParaRPr lang="es-DO" sz="1400">
            <a:latin typeface="Gotham Book" panose="02000604040000020004" pitchFamily="50" charset="0"/>
          </a:endParaRPr>
        </a:p>
      </dgm:t>
    </dgm:pt>
    <dgm:pt modelId="{6F33B797-AA43-444B-9A18-1973A42FC9DD}" type="sibTrans" cxnId="{0903D05E-64BA-40BC-ACE9-6BFC1EB0907E}">
      <dgm:prSet/>
      <dgm:spPr/>
      <dgm:t>
        <a:bodyPr/>
        <a:lstStyle/>
        <a:p>
          <a:endParaRPr lang="es-DO" sz="1400">
            <a:latin typeface="Gotham Book" panose="02000604040000020004" pitchFamily="50" charset="0"/>
          </a:endParaRPr>
        </a:p>
      </dgm:t>
    </dgm:pt>
    <dgm:pt modelId="{BB19A61A-4424-425C-92CC-65CBFFCD365E}">
      <dgm:prSet phldrT="[Texto]" custT="1"/>
      <dgm:spPr>
        <a:solidFill>
          <a:srgbClr val="0070C0"/>
        </a:solidFill>
      </dgm:spPr>
      <dgm:t>
        <a:bodyPr/>
        <a:lstStyle/>
        <a:p>
          <a:r>
            <a:rPr lang="es-DO" sz="1600" b="1">
              <a:solidFill>
                <a:schemeClr val="bg1"/>
              </a:solidFill>
              <a:latin typeface="Gotham Book" panose="02000604040000020004" pitchFamily="50" charset="0"/>
            </a:rPr>
            <a:t>Transformaciones en el sector eléctrico </a:t>
          </a:r>
        </a:p>
      </dgm:t>
    </dgm:pt>
    <dgm:pt modelId="{9D884866-8552-4CBE-9109-4E851ED2258F}" type="parTrans" cxnId="{968E2CAF-0631-41B0-9DB6-50C9831C4E6E}">
      <dgm:prSet/>
      <dgm:spPr/>
      <dgm:t>
        <a:bodyPr/>
        <a:lstStyle/>
        <a:p>
          <a:endParaRPr lang="es-DO" sz="1400">
            <a:latin typeface="Gotham Book" panose="02000604040000020004" pitchFamily="50" charset="0"/>
          </a:endParaRPr>
        </a:p>
      </dgm:t>
    </dgm:pt>
    <dgm:pt modelId="{FB85FEB2-3337-456A-8945-224A166475C8}" type="sibTrans" cxnId="{968E2CAF-0631-41B0-9DB6-50C9831C4E6E}">
      <dgm:prSet/>
      <dgm:spPr/>
      <dgm:t>
        <a:bodyPr/>
        <a:lstStyle/>
        <a:p>
          <a:endParaRPr lang="es-DO" sz="1400">
            <a:latin typeface="Gotham Book" panose="02000604040000020004" pitchFamily="50" charset="0"/>
          </a:endParaRPr>
        </a:p>
      </dgm:t>
    </dgm:pt>
    <dgm:pt modelId="{5A263B00-08D4-4599-ACAF-9ECE5668A63A}">
      <dgm:prSet phldrT="[Texto]" custT="1"/>
      <dgm:spPr/>
      <dgm:t>
        <a:bodyPr/>
        <a:lstStyle/>
        <a:p>
          <a:r>
            <a:rPr lang="es-DO" sz="1600" b="1">
              <a:solidFill>
                <a:schemeClr val="bg1"/>
              </a:solidFill>
              <a:latin typeface="Gotham Book" panose="02000604040000020004" pitchFamily="50" charset="0"/>
            </a:rPr>
            <a:t>Reforma de la seguridad social</a:t>
          </a:r>
          <a:endParaRPr lang="es-DO" sz="1600">
            <a:solidFill>
              <a:schemeClr val="bg1"/>
            </a:solidFill>
            <a:latin typeface="Gotham Book" panose="02000604040000020004" pitchFamily="50" charset="0"/>
          </a:endParaRPr>
        </a:p>
      </dgm:t>
    </dgm:pt>
    <dgm:pt modelId="{74AC109A-661D-4260-BA4A-F7A164507FFD}" type="parTrans" cxnId="{2BB452C9-DAE7-4187-B265-FEAF03206955}">
      <dgm:prSet/>
      <dgm:spPr/>
      <dgm:t>
        <a:bodyPr/>
        <a:lstStyle/>
        <a:p>
          <a:endParaRPr lang="es-DO" sz="1400">
            <a:latin typeface="Gotham Book" panose="02000604040000020004" pitchFamily="50" charset="0"/>
          </a:endParaRPr>
        </a:p>
      </dgm:t>
    </dgm:pt>
    <dgm:pt modelId="{0AAC2EEA-D722-47F4-860F-C176C8A3E517}" type="sibTrans" cxnId="{2BB452C9-DAE7-4187-B265-FEAF03206955}">
      <dgm:prSet/>
      <dgm:spPr/>
      <dgm:t>
        <a:bodyPr/>
        <a:lstStyle/>
        <a:p>
          <a:endParaRPr lang="es-DO" sz="1400">
            <a:latin typeface="Gotham Book" panose="02000604040000020004" pitchFamily="50" charset="0"/>
          </a:endParaRPr>
        </a:p>
      </dgm:t>
    </dgm:pt>
    <dgm:pt modelId="{D07182E7-07C5-4C98-972A-843484E853C0}">
      <dgm:prSet phldrT="[Texto]" custT="1"/>
      <dgm:spPr>
        <a:solidFill>
          <a:srgbClr val="00B0F0"/>
        </a:solidFill>
      </dgm:spPr>
      <dgm:t>
        <a:bodyPr/>
        <a:lstStyle/>
        <a:p>
          <a:r>
            <a:rPr lang="es-DO" sz="1600" b="1">
              <a:solidFill>
                <a:schemeClr val="bg1"/>
              </a:solidFill>
              <a:latin typeface="Gotham Book" panose="02000604040000020004" pitchFamily="50" charset="0"/>
            </a:rPr>
            <a:t>Reforma del sector agua</a:t>
          </a:r>
          <a:endParaRPr lang="es-DO" sz="1600">
            <a:solidFill>
              <a:schemeClr val="bg1"/>
            </a:solidFill>
            <a:latin typeface="Gotham Book" panose="02000604040000020004" pitchFamily="50" charset="0"/>
          </a:endParaRPr>
        </a:p>
      </dgm:t>
    </dgm:pt>
    <dgm:pt modelId="{5E8FAF0F-EE2D-40F6-BBDE-0A96A47C5F1F}" type="parTrans" cxnId="{2CA91187-83A2-41BE-8AC6-321A71412D18}">
      <dgm:prSet/>
      <dgm:spPr/>
      <dgm:t>
        <a:bodyPr/>
        <a:lstStyle/>
        <a:p>
          <a:endParaRPr lang="es-DO" sz="1400">
            <a:latin typeface="Gotham Book" panose="02000604040000020004" pitchFamily="50" charset="0"/>
          </a:endParaRPr>
        </a:p>
      </dgm:t>
    </dgm:pt>
    <dgm:pt modelId="{D55D2A90-AE6D-4631-9A05-61BD00E779EA}" type="sibTrans" cxnId="{2CA91187-83A2-41BE-8AC6-321A71412D18}">
      <dgm:prSet/>
      <dgm:spPr/>
      <dgm:t>
        <a:bodyPr/>
        <a:lstStyle/>
        <a:p>
          <a:endParaRPr lang="es-DO" sz="1400">
            <a:latin typeface="Gotham Book" panose="02000604040000020004" pitchFamily="50" charset="0"/>
          </a:endParaRPr>
        </a:p>
      </dgm:t>
    </dgm:pt>
    <dgm:pt modelId="{F9B8A548-61E3-4406-877B-BAF9684547C6}">
      <dgm:prSet phldrT="[Texto]" custT="1"/>
      <dgm:spPr/>
      <dgm:t>
        <a:bodyPr/>
        <a:lstStyle/>
        <a:p>
          <a:pPr>
            <a:buFontTx/>
            <a:buChar char="-"/>
          </a:pPr>
          <a:r>
            <a:rPr lang="es-DO" sz="1300">
              <a:latin typeface="Gotham Book" panose="02000604040000020004" pitchFamily="50" charset="0"/>
            </a:rPr>
            <a:t>Contribuir al uso eficiente del agua</a:t>
          </a:r>
        </a:p>
      </dgm:t>
    </dgm:pt>
    <dgm:pt modelId="{C9C3FD29-1327-45BE-A4FA-C00DC57B3644}" type="parTrans" cxnId="{547B371B-2D9D-4C0C-88E4-6E16FF7B4B9C}">
      <dgm:prSet/>
      <dgm:spPr/>
      <dgm:t>
        <a:bodyPr/>
        <a:lstStyle/>
        <a:p>
          <a:endParaRPr lang="es-DO" sz="1400">
            <a:latin typeface="Gotham Book" panose="02000604040000020004" pitchFamily="50" charset="0"/>
          </a:endParaRPr>
        </a:p>
      </dgm:t>
    </dgm:pt>
    <dgm:pt modelId="{7BF56528-419D-4419-AB3B-4797F2D95968}" type="sibTrans" cxnId="{547B371B-2D9D-4C0C-88E4-6E16FF7B4B9C}">
      <dgm:prSet/>
      <dgm:spPr/>
      <dgm:t>
        <a:bodyPr/>
        <a:lstStyle/>
        <a:p>
          <a:endParaRPr lang="es-DO" sz="1400">
            <a:latin typeface="Gotham Book" panose="02000604040000020004" pitchFamily="50" charset="0"/>
          </a:endParaRPr>
        </a:p>
      </dgm:t>
    </dgm:pt>
    <dgm:pt modelId="{91AAAB00-77EB-45F9-985F-6BD1ECEA169C}">
      <dgm:prSet phldrT="[Texto]" custT="1"/>
      <dgm:spPr/>
      <dgm:t>
        <a:bodyPr/>
        <a:lstStyle/>
        <a:p>
          <a:r>
            <a:rPr lang="es-DO" sz="1300" dirty="0">
              <a:latin typeface="Gotham Book" panose="02000604040000020004" pitchFamily="50" charset="0"/>
            </a:rPr>
            <a:t>Dotar de capacidad al Estado para financiar servicios e infraestructura esencial</a:t>
          </a:r>
        </a:p>
      </dgm:t>
    </dgm:pt>
    <dgm:pt modelId="{478B46DB-D822-45CB-9CDA-2FE7578C2F21}" type="parTrans" cxnId="{1E683B34-E4B0-41D0-A607-12EA320031DC}">
      <dgm:prSet/>
      <dgm:spPr/>
      <dgm:t>
        <a:bodyPr/>
        <a:lstStyle/>
        <a:p>
          <a:endParaRPr lang="es-DO" sz="1400">
            <a:latin typeface="Gotham Book" panose="02000604040000020004" pitchFamily="50" charset="0"/>
          </a:endParaRPr>
        </a:p>
      </dgm:t>
    </dgm:pt>
    <dgm:pt modelId="{DDFEBB5F-9BA0-46F6-A955-03A304AD80CE}" type="sibTrans" cxnId="{1E683B34-E4B0-41D0-A607-12EA320031DC}">
      <dgm:prSet/>
      <dgm:spPr/>
      <dgm:t>
        <a:bodyPr/>
        <a:lstStyle/>
        <a:p>
          <a:endParaRPr lang="es-DO" sz="1400">
            <a:latin typeface="Gotham Book" panose="02000604040000020004" pitchFamily="50" charset="0"/>
          </a:endParaRPr>
        </a:p>
      </dgm:t>
    </dgm:pt>
    <dgm:pt modelId="{30F13F30-4E34-4F75-86E2-07A82907B5B1}">
      <dgm:prSet custT="1"/>
      <dgm:spPr/>
      <dgm:t>
        <a:bodyPr/>
        <a:lstStyle/>
        <a:p>
          <a:pPr>
            <a:buFontTx/>
            <a:buChar char="-"/>
          </a:pPr>
          <a:r>
            <a:rPr lang="es-DO" sz="1300" dirty="0">
              <a:latin typeface="Gotham Book" panose="02000604040000020004" pitchFamily="50" charset="0"/>
            </a:rPr>
            <a:t>Garantizar la sostenibilidad fiscal y macroeconómica </a:t>
          </a:r>
        </a:p>
      </dgm:t>
    </dgm:pt>
    <dgm:pt modelId="{6AD9C696-2930-4934-BBE7-345EFA7E7B56}" type="parTrans" cxnId="{50FAD076-39FC-47F1-9BB1-ABF7D55AE298}">
      <dgm:prSet/>
      <dgm:spPr/>
      <dgm:t>
        <a:bodyPr/>
        <a:lstStyle/>
        <a:p>
          <a:endParaRPr lang="es-DO" sz="1400">
            <a:latin typeface="Gotham Book" panose="02000604040000020004" pitchFamily="50" charset="0"/>
          </a:endParaRPr>
        </a:p>
      </dgm:t>
    </dgm:pt>
    <dgm:pt modelId="{668CCF84-86E2-4A31-8BFB-06D049D17C2F}" type="sibTrans" cxnId="{50FAD076-39FC-47F1-9BB1-ABF7D55AE298}">
      <dgm:prSet/>
      <dgm:spPr/>
      <dgm:t>
        <a:bodyPr/>
        <a:lstStyle/>
        <a:p>
          <a:endParaRPr lang="es-DO" sz="1400">
            <a:latin typeface="Gotham Book" panose="02000604040000020004" pitchFamily="50" charset="0"/>
          </a:endParaRPr>
        </a:p>
      </dgm:t>
    </dgm:pt>
    <dgm:pt modelId="{3884ED6C-7190-4ACB-A217-4D3B7329F0B6}">
      <dgm:prSet phldrT="[Texto]" custT="1"/>
      <dgm:spPr/>
      <dgm:t>
        <a:bodyPr/>
        <a:lstStyle/>
        <a:p>
          <a:pPr>
            <a:buFontTx/>
            <a:buChar char="-"/>
          </a:pPr>
          <a:r>
            <a:rPr lang="es-DO" sz="1300">
              <a:latin typeface="Gotham Book" panose="02000604040000020004" pitchFamily="50" charset="0"/>
            </a:rPr>
            <a:t>Contribuir al uso eficiente de energía </a:t>
          </a:r>
        </a:p>
      </dgm:t>
    </dgm:pt>
    <dgm:pt modelId="{C38C49A5-DA64-475B-AADE-0B944189BD87}" type="parTrans" cxnId="{2A95F3FF-4FAB-4DFF-B1A4-9FC1899E8BC3}">
      <dgm:prSet/>
      <dgm:spPr/>
      <dgm:t>
        <a:bodyPr/>
        <a:lstStyle/>
        <a:p>
          <a:endParaRPr lang="es-DO" sz="1400">
            <a:latin typeface="Gotham Book" panose="02000604040000020004" pitchFamily="50" charset="0"/>
          </a:endParaRPr>
        </a:p>
      </dgm:t>
    </dgm:pt>
    <dgm:pt modelId="{11D7C66A-B7D8-44A3-8285-FA4FD51C3747}" type="sibTrans" cxnId="{2A95F3FF-4FAB-4DFF-B1A4-9FC1899E8BC3}">
      <dgm:prSet/>
      <dgm:spPr/>
      <dgm:t>
        <a:bodyPr/>
        <a:lstStyle/>
        <a:p>
          <a:endParaRPr lang="es-DO" sz="1400">
            <a:latin typeface="Gotham Book" panose="02000604040000020004" pitchFamily="50" charset="0"/>
          </a:endParaRPr>
        </a:p>
      </dgm:t>
    </dgm:pt>
    <dgm:pt modelId="{F26A63F1-92D8-4D7F-97AF-DF05BAE5B256}">
      <dgm:prSet phldrT="[Texto]" custT="1"/>
      <dgm:spPr/>
      <dgm:t>
        <a:bodyPr/>
        <a:lstStyle/>
        <a:p>
          <a:pPr>
            <a:buFontTx/>
            <a:buChar char="-"/>
          </a:pPr>
          <a:r>
            <a:rPr lang="es-DO" sz="1300">
              <a:latin typeface="Gotham Book" panose="02000604040000020004" pitchFamily="50" charset="0"/>
            </a:rPr>
            <a:t>Contribuir a la sostenibilidad fiscal</a:t>
          </a:r>
        </a:p>
      </dgm:t>
    </dgm:pt>
    <dgm:pt modelId="{B4BE8F67-DD84-423D-BAC3-03A87A2FEAC9}" type="parTrans" cxnId="{A0A19C6A-9E6C-46F7-ACD6-07FCA7963E99}">
      <dgm:prSet/>
      <dgm:spPr/>
      <dgm:t>
        <a:bodyPr/>
        <a:lstStyle/>
        <a:p>
          <a:endParaRPr lang="es-DO" sz="1400">
            <a:latin typeface="Gotham Book" panose="02000604040000020004" pitchFamily="50" charset="0"/>
          </a:endParaRPr>
        </a:p>
      </dgm:t>
    </dgm:pt>
    <dgm:pt modelId="{53D5043B-C949-477F-A0C3-AF1694B8D8A6}" type="sibTrans" cxnId="{A0A19C6A-9E6C-46F7-ACD6-07FCA7963E99}">
      <dgm:prSet/>
      <dgm:spPr/>
      <dgm:t>
        <a:bodyPr/>
        <a:lstStyle/>
        <a:p>
          <a:endParaRPr lang="es-DO" sz="1400">
            <a:latin typeface="Gotham Book" panose="02000604040000020004" pitchFamily="50" charset="0"/>
          </a:endParaRPr>
        </a:p>
      </dgm:t>
    </dgm:pt>
    <dgm:pt modelId="{A1DF713A-C97D-414E-9918-73E10C1A4ED4}">
      <dgm:prSet phldrT="[Texto]" custT="1"/>
      <dgm:spPr/>
      <dgm:t>
        <a:bodyPr/>
        <a:lstStyle/>
        <a:p>
          <a:pPr>
            <a:buFontTx/>
            <a:buChar char="-"/>
          </a:pPr>
          <a:r>
            <a:rPr lang="es-DO" sz="1300" dirty="0">
              <a:latin typeface="Gotham Book" panose="02000604040000020004" pitchFamily="50" charset="0"/>
            </a:rPr>
            <a:t>Asegurar financiamiento suficiente de los servicios de salud e igualdad de derechos</a:t>
          </a:r>
        </a:p>
      </dgm:t>
    </dgm:pt>
    <dgm:pt modelId="{A398275C-51DC-4BB4-A768-29E15E7C50D3}" type="parTrans" cxnId="{709EACFB-7FBF-4CBA-88EA-8E4AA8435D53}">
      <dgm:prSet/>
      <dgm:spPr/>
      <dgm:t>
        <a:bodyPr/>
        <a:lstStyle/>
        <a:p>
          <a:endParaRPr lang="es-DO" sz="1400">
            <a:latin typeface="Gotham Book" panose="02000604040000020004" pitchFamily="50" charset="0"/>
          </a:endParaRPr>
        </a:p>
      </dgm:t>
    </dgm:pt>
    <dgm:pt modelId="{46E68891-D40A-4E6E-821C-DE9436E330E8}" type="sibTrans" cxnId="{709EACFB-7FBF-4CBA-88EA-8E4AA8435D53}">
      <dgm:prSet/>
      <dgm:spPr/>
      <dgm:t>
        <a:bodyPr/>
        <a:lstStyle/>
        <a:p>
          <a:endParaRPr lang="es-DO" sz="1400">
            <a:latin typeface="Gotham Book" panose="02000604040000020004" pitchFamily="50" charset="0"/>
          </a:endParaRPr>
        </a:p>
      </dgm:t>
    </dgm:pt>
    <dgm:pt modelId="{CFB3793A-9ABF-4CCC-9A07-E1D560EFB134}">
      <dgm:prSet phldrT="[Texto]" custT="1"/>
      <dgm:spPr/>
      <dgm:t>
        <a:bodyPr/>
        <a:lstStyle/>
        <a:p>
          <a:pPr>
            <a:buFontTx/>
            <a:buChar char="-"/>
          </a:pPr>
          <a:r>
            <a:rPr lang="es-DO" sz="1300">
              <a:latin typeface="Gotham Book" panose="02000604040000020004" pitchFamily="50" charset="0"/>
            </a:rPr>
            <a:t>Contribuir a garantizar pensiones dignas</a:t>
          </a:r>
        </a:p>
      </dgm:t>
    </dgm:pt>
    <dgm:pt modelId="{323CC725-A6EF-4C23-A023-647EC1282832}" type="parTrans" cxnId="{762BEBDE-87B6-48EF-AE4D-8B8AE1DDB710}">
      <dgm:prSet/>
      <dgm:spPr/>
      <dgm:t>
        <a:bodyPr/>
        <a:lstStyle/>
        <a:p>
          <a:endParaRPr lang="es-DO" sz="1400">
            <a:latin typeface="Gotham Book" panose="02000604040000020004" pitchFamily="50" charset="0"/>
          </a:endParaRPr>
        </a:p>
      </dgm:t>
    </dgm:pt>
    <dgm:pt modelId="{59AD8103-CD55-4D29-A0DC-EE193E5E4DA1}" type="sibTrans" cxnId="{762BEBDE-87B6-48EF-AE4D-8B8AE1DDB710}">
      <dgm:prSet/>
      <dgm:spPr/>
      <dgm:t>
        <a:bodyPr/>
        <a:lstStyle/>
        <a:p>
          <a:endParaRPr lang="es-DO" sz="1400">
            <a:latin typeface="Gotham Book" panose="02000604040000020004" pitchFamily="50" charset="0"/>
          </a:endParaRPr>
        </a:p>
      </dgm:t>
    </dgm:pt>
    <dgm:pt modelId="{F11AA367-1ED8-4391-8341-F0371A72F52C}">
      <dgm:prSet phldrT="[Texto]" custT="1"/>
      <dgm:spPr/>
      <dgm:t>
        <a:bodyPr/>
        <a:lstStyle/>
        <a:p>
          <a:pPr>
            <a:buFontTx/>
            <a:buChar char="-"/>
          </a:pPr>
          <a:r>
            <a:rPr lang="es-DO" sz="1300">
              <a:latin typeface="Gotham Book" panose="02000604040000020004" pitchFamily="50" charset="0"/>
            </a:rPr>
            <a:t>Fortalecer la cohesión social </a:t>
          </a:r>
        </a:p>
      </dgm:t>
    </dgm:pt>
    <dgm:pt modelId="{832A055D-191C-4130-958F-98DA0CDB9BCD}" type="parTrans" cxnId="{BDF03331-214E-4A5D-8A14-F1BD679BD4DC}">
      <dgm:prSet/>
      <dgm:spPr/>
      <dgm:t>
        <a:bodyPr/>
        <a:lstStyle/>
        <a:p>
          <a:endParaRPr lang="es-DO" sz="1400">
            <a:latin typeface="Gotham Book" panose="02000604040000020004" pitchFamily="50" charset="0"/>
          </a:endParaRPr>
        </a:p>
      </dgm:t>
    </dgm:pt>
    <dgm:pt modelId="{58F85C1A-8CCC-4BA2-A108-0996F3A6155A}" type="sibTrans" cxnId="{BDF03331-214E-4A5D-8A14-F1BD679BD4DC}">
      <dgm:prSet/>
      <dgm:spPr/>
      <dgm:t>
        <a:bodyPr/>
        <a:lstStyle/>
        <a:p>
          <a:endParaRPr lang="es-DO" sz="1400">
            <a:latin typeface="Gotham Book" panose="02000604040000020004" pitchFamily="50" charset="0"/>
          </a:endParaRPr>
        </a:p>
      </dgm:t>
    </dgm:pt>
    <dgm:pt modelId="{7D9AFBF9-28E8-45F4-84D3-76F21238A91B}">
      <dgm:prSet phldrT="[Texto]" custT="1"/>
      <dgm:spPr/>
      <dgm:t>
        <a:bodyPr/>
        <a:lstStyle/>
        <a:p>
          <a:pPr>
            <a:buFontTx/>
            <a:buChar char="-"/>
          </a:pPr>
          <a:r>
            <a:rPr lang="es-DO" sz="1300">
              <a:latin typeface="Gotham Book" panose="02000604040000020004" pitchFamily="50" charset="0"/>
            </a:rPr>
            <a:t>Contribuir a la sostenibilidad ambiental y a la resiliencia climática</a:t>
          </a:r>
        </a:p>
      </dgm:t>
    </dgm:pt>
    <dgm:pt modelId="{043D18E8-807E-4A16-8BFC-396291ACB7C1}" type="parTrans" cxnId="{A551522B-86AF-4814-A58D-90D83D28F572}">
      <dgm:prSet/>
      <dgm:spPr/>
      <dgm:t>
        <a:bodyPr/>
        <a:lstStyle/>
        <a:p>
          <a:endParaRPr lang="es-DO" sz="1400">
            <a:latin typeface="Gotham Book" panose="02000604040000020004" pitchFamily="50" charset="0"/>
          </a:endParaRPr>
        </a:p>
      </dgm:t>
    </dgm:pt>
    <dgm:pt modelId="{A865DB51-529F-4E9E-B9B0-2F0BAA2E816E}" type="sibTrans" cxnId="{A551522B-86AF-4814-A58D-90D83D28F572}">
      <dgm:prSet/>
      <dgm:spPr/>
      <dgm:t>
        <a:bodyPr/>
        <a:lstStyle/>
        <a:p>
          <a:endParaRPr lang="es-DO" sz="1400">
            <a:latin typeface="Gotham Book" panose="02000604040000020004" pitchFamily="50" charset="0"/>
          </a:endParaRPr>
        </a:p>
      </dgm:t>
    </dgm:pt>
    <dgm:pt modelId="{C839AF5D-02AF-4B0D-B654-72B947701F39}">
      <dgm:prSet phldrT="[Texto]" custT="1"/>
      <dgm:spPr/>
      <dgm:t>
        <a:bodyPr/>
        <a:lstStyle/>
        <a:p>
          <a:pPr>
            <a:buFontTx/>
            <a:buChar char="-"/>
          </a:pPr>
          <a:r>
            <a:rPr lang="es-DO" sz="1300">
              <a:latin typeface="Gotham Book" panose="02000604040000020004" pitchFamily="50" charset="0"/>
            </a:rPr>
            <a:t>Contribuir a la sostenibilidad fiscal </a:t>
          </a:r>
        </a:p>
      </dgm:t>
    </dgm:pt>
    <dgm:pt modelId="{F7D6CBBD-AEB2-487E-BA98-AA09931E562A}" type="parTrans" cxnId="{91E65F34-32BA-4C7A-9B27-526066DFAE2A}">
      <dgm:prSet/>
      <dgm:spPr/>
      <dgm:t>
        <a:bodyPr/>
        <a:lstStyle/>
        <a:p>
          <a:endParaRPr lang="es-DO" sz="1400">
            <a:latin typeface="Gotham Book" panose="02000604040000020004" pitchFamily="50" charset="0"/>
          </a:endParaRPr>
        </a:p>
      </dgm:t>
    </dgm:pt>
    <dgm:pt modelId="{BB43AC0E-E3B7-48E0-819B-E0F9F536F0FE}" type="sibTrans" cxnId="{91E65F34-32BA-4C7A-9B27-526066DFAE2A}">
      <dgm:prSet/>
      <dgm:spPr/>
      <dgm:t>
        <a:bodyPr/>
        <a:lstStyle/>
        <a:p>
          <a:endParaRPr lang="es-DO" sz="1400">
            <a:latin typeface="Gotham Book" panose="02000604040000020004" pitchFamily="50" charset="0"/>
          </a:endParaRPr>
        </a:p>
      </dgm:t>
    </dgm:pt>
    <dgm:pt modelId="{2E5F91DD-A340-43F8-9284-30584D5B4302}" type="pres">
      <dgm:prSet presAssocID="{AE824CE1-E180-4BF5-B691-4F98794CC799}" presName="diagram" presStyleCnt="0">
        <dgm:presLayoutVars>
          <dgm:chPref val="1"/>
          <dgm:dir/>
          <dgm:animOne val="branch"/>
          <dgm:animLvl val="lvl"/>
          <dgm:resizeHandles/>
        </dgm:presLayoutVars>
      </dgm:prSet>
      <dgm:spPr/>
    </dgm:pt>
    <dgm:pt modelId="{89B8002A-C6EF-49E5-8C0A-D6EA4A4AF31C}" type="pres">
      <dgm:prSet presAssocID="{E3705C42-3771-423E-962A-EDFFC081A859}" presName="root" presStyleCnt="0"/>
      <dgm:spPr/>
    </dgm:pt>
    <dgm:pt modelId="{CB8CBDA5-A405-4B08-BD1A-9AC3962B20C7}" type="pres">
      <dgm:prSet presAssocID="{E3705C42-3771-423E-962A-EDFFC081A859}" presName="rootComposite" presStyleCnt="0"/>
      <dgm:spPr/>
    </dgm:pt>
    <dgm:pt modelId="{726B10BD-792F-40C4-B52A-AF93DC4E0171}" type="pres">
      <dgm:prSet presAssocID="{E3705C42-3771-423E-962A-EDFFC081A859}" presName="rootText" presStyleLbl="node1" presStyleIdx="0" presStyleCnt="4"/>
      <dgm:spPr/>
    </dgm:pt>
    <dgm:pt modelId="{155183E4-FC79-462B-B1EB-F580C867F251}" type="pres">
      <dgm:prSet presAssocID="{E3705C42-3771-423E-962A-EDFFC081A859}" presName="rootConnector" presStyleLbl="node1" presStyleIdx="0" presStyleCnt="4"/>
      <dgm:spPr/>
    </dgm:pt>
    <dgm:pt modelId="{9FB404C2-9759-4B68-B3BB-EA9304A79CBD}" type="pres">
      <dgm:prSet presAssocID="{E3705C42-3771-423E-962A-EDFFC081A859}" presName="childShape" presStyleCnt="0"/>
      <dgm:spPr/>
    </dgm:pt>
    <dgm:pt modelId="{2909F1B5-C64A-4954-B487-AE725351571A}" type="pres">
      <dgm:prSet presAssocID="{478B46DB-D822-45CB-9CDA-2FE7578C2F21}" presName="Name13" presStyleLbl="parChTrans1D2" presStyleIdx="0" presStyleCnt="10"/>
      <dgm:spPr/>
    </dgm:pt>
    <dgm:pt modelId="{019BFEF3-8936-4F42-BDAB-FF9B3323623C}" type="pres">
      <dgm:prSet presAssocID="{91AAAB00-77EB-45F9-985F-6BD1ECEA169C}" presName="childText" presStyleLbl="bgAcc1" presStyleIdx="0" presStyleCnt="10">
        <dgm:presLayoutVars>
          <dgm:bulletEnabled val="1"/>
        </dgm:presLayoutVars>
      </dgm:prSet>
      <dgm:spPr/>
    </dgm:pt>
    <dgm:pt modelId="{3E189321-7996-4212-B68F-BE2897556763}" type="pres">
      <dgm:prSet presAssocID="{6AD9C696-2930-4934-BBE7-345EFA7E7B56}" presName="Name13" presStyleLbl="parChTrans1D2" presStyleIdx="1" presStyleCnt="10"/>
      <dgm:spPr/>
    </dgm:pt>
    <dgm:pt modelId="{9F3B984A-79E9-4E46-8507-2A0A7D9F6BB7}" type="pres">
      <dgm:prSet presAssocID="{30F13F30-4E34-4F75-86E2-07A82907B5B1}" presName="childText" presStyleLbl="bgAcc1" presStyleIdx="1" presStyleCnt="10">
        <dgm:presLayoutVars>
          <dgm:bulletEnabled val="1"/>
        </dgm:presLayoutVars>
      </dgm:prSet>
      <dgm:spPr/>
    </dgm:pt>
    <dgm:pt modelId="{838C93DD-BCCD-4AD8-92C6-D05538C1F831}" type="pres">
      <dgm:prSet presAssocID="{BB19A61A-4424-425C-92CC-65CBFFCD365E}" presName="root" presStyleCnt="0"/>
      <dgm:spPr/>
    </dgm:pt>
    <dgm:pt modelId="{2570C3D4-640D-41F9-BE0C-4FC2768D2B70}" type="pres">
      <dgm:prSet presAssocID="{BB19A61A-4424-425C-92CC-65CBFFCD365E}" presName="rootComposite" presStyleCnt="0"/>
      <dgm:spPr/>
    </dgm:pt>
    <dgm:pt modelId="{593F506E-3916-445D-925F-11D387BB32CD}" type="pres">
      <dgm:prSet presAssocID="{BB19A61A-4424-425C-92CC-65CBFFCD365E}" presName="rootText" presStyleLbl="node1" presStyleIdx="1" presStyleCnt="4"/>
      <dgm:spPr/>
    </dgm:pt>
    <dgm:pt modelId="{59933FCB-4099-4551-A3D6-4F4AF4BDF4CC}" type="pres">
      <dgm:prSet presAssocID="{BB19A61A-4424-425C-92CC-65CBFFCD365E}" presName="rootConnector" presStyleLbl="node1" presStyleIdx="1" presStyleCnt="4"/>
      <dgm:spPr/>
    </dgm:pt>
    <dgm:pt modelId="{986E5E2C-84CA-4932-9BED-33ED24DF2F19}" type="pres">
      <dgm:prSet presAssocID="{BB19A61A-4424-425C-92CC-65CBFFCD365E}" presName="childShape" presStyleCnt="0"/>
      <dgm:spPr/>
    </dgm:pt>
    <dgm:pt modelId="{00F9B496-6089-46F4-85F7-8A770C7C828F}" type="pres">
      <dgm:prSet presAssocID="{C38C49A5-DA64-475B-AADE-0B944189BD87}" presName="Name13" presStyleLbl="parChTrans1D2" presStyleIdx="2" presStyleCnt="10"/>
      <dgm:spPr/>
    </dgm:pt>
    <dgm:pt modelId="{4DBD8716-80C1-47E9-BCDD-4E1EA670CB0C}" type="pres">
      <dgm:prSet presAssocID="{3884ED6C-7190-4ACB-A217-4D3B7329F0B6}" presName="childText" presStyleLbl="bgAcc1" presStyleIdx="2" presStyleCnt="10">
        <dgm:presLayoutVars>
          <dgm:bulletEnabled val="1"/>
        </dgm:presLayoutVars>
      </dgm:prSet>
      <dgm:spPr/>
    </dgm:pt>
    <dgm:pt modelId="{5656464E-AC77-44B8-970C-13976B42D525}" type="pres">
      <dgm:prSet presAssocID="{B4BE8F67-DD84-423D-BAC3-03A87A2FEAC9}" presName="Name13" presStyleLbl="parChTrans1D2" presStyleIdx="3" presStyleCnt="10"/>
      <dgm:spPr/>
    </dgm:pt>
    <dgm:pt modelId="{4D14346E-B15A-4AB8-A581-EEC33858190F}" type="pres">
      <dgm:prSet presAssocID="{F26A63F1-92D8-4D7F-97AF-DF05BAE5B256}" presName="childText" presStyleLbl="bgAcc1" presStyleIdx="3" presStyleCnt="10">
        <dgm:presLayoutVars>
          <dgm:bulletEnabled val="1"/>
        </dgm:presLayoutVars>
      </dgm:prSet>
      <dgm:spPr/>
    </dgm:pt>
    <dgm:pt modelId="{5DAE1095-8718-4B4D-81DE-382AF2D86082}" type="pres">
      <dgm:prSet presAssocID="{5A263B00-08D4-4599-ACAF-9ECE5668A63A}" presName="root" presStyleCnt="0"/>
      <dgm:spPr/>
    </dgm:pt>
    <dgm:pt modelId="{96BDCBC3-BB76-4267-8F41-324F4359E1E5}" type="pres">
      <dgm:prSet presAssocID="{5A263B00-08D4-4599-ACAF-9ECE5668A63A}" presName="rootComposite" presStyleCnt="0"/>
      <dgm:spPr/>
    </dgm:pt>
    <dgm:pt modelId="{6C551A50-CEC2-44EE-9440-88E700CFDA27}" type="pres">
      <dgm:prSet presAssocID="{5A263B00-08D4-4599-ACAF-9ECE5668A63A}" presName="rootText" presStyleLbl="node1" presStyleIdx="2" presStyleCnt="4"/>
      <dgm:spPr/>
    </dgm:pt>
    <dgm:pt modelId="{B9B1EBBE-8DCE-46DA-A007-956FF3304477}" type="pres">
      <dgm:prSet presAssocID="{5A263B00-08D4-4599-ACAF-9ECE5668A63A}" presName="rootConnector" presStyleLbl="node1" presStyleIdx="2" presStyleCnt="4"/>
      <dgm:spPr/>
    </dgm:pt>
    <dgm:pt modelId="{E4A4523C-867E-4862-B076-FD5C65921936}" type="pres">
      <dgm:prSet presAssocID="{5A263B00-08D4-4599-ACAF-9ECE5668A63A}" presName="childShape" presStyleCnt="0"/>
      <dgm:spPr/>
    </dgm:pt>
    <dgm:pt modelId="{271C64A0-A399-486D-BF59-39381A60583E}" type="pres">
      <dgm:prSet presAssocID="{A398275C-51DC-4BB4-A768-29E15E7C50D3}" presName="Name13" presStyleLbl="parChTrans1D2" presStyleIdx="4" presStyleCnt="10"/>
      <dgm:spPr/>
    </dgm:pt>
    <dgm:pt modelId="{02AC613D-E045-4426-9FDC-43E7F88A3AFA}" type="pres">
      <dgm:prSet presAssocID="{A1DF713A-C97D-414E-9918-73E10C1A4ED4}" presName="childText" presStyleLbl="bgAcc1" presStyleIdx="4" presStyleCnt="10">
        <dgm:presLayoutVars>
          <dgm:bulletEnabled val="1"/>
        </dgm:presLayoutVars>
      </dgm:prSet>
      <dgm:spPr/>
    </dgm:pt>
    <dgm:pt modelId="{7E4A2D83-F4DB-4FA9-B93E-ECF937BBC851}" type="pres">
      <dgm:prSet presAssocID="{323CC725-A6EF-4C23-A023-647EC1282832}" presName="Name13" presStyleLbl="parChTrans1D2" presStyleIdx="5" presStyleCnt="10"/>
      <dgm:spPr/>
    </dgm:pt>
    <dgm:pt modelId="{64DAD415-1BAF-46A6-815E-FD45DD68B518}" type="pres">
      <dgm:prSet presAssocID="{CFB3793A-9ABF-4CCC-9A07-E1D560EFB134}" presName="childText" presStyleLbl="bgAcc1" presStyleIdx="5" presStyleCnt="10">
        <dgm:presLayoutVars>
          <dgm:bulletEnabled val="1"/>
        </dgm:presLayoutVars>
      </dgm:prSet>
      <dgm:spPr/>
    </dgm:pt>
    <dgm:pt modelId="{C0E980AC-E0A4-409D-9453-F7BEA8E8F44C}" type="pres">
      <dgm:prSet presAssocID="{832A055D-191C-4130-958F-98DA0CDB9BCD}" presName="Name13" presStyleLbl="parChTrans1D2" presStyleIdx="6" presStyleCnt="10"/>
      <dgm:spPr/>
    </dgm:pt>
    <dgm:pt modelId="{03C198D9-0141-452E-89E0-0A5EE3AD8C38}" type="pres">
      <dgm:prSet presAssocID="{F11AA367-1ED8-4391-8341-F0371A72F52C}" presName="childText" presStyleLbl="bgAcc1" presStyleIdx="6" presStyleCnt="10">
        <dgm:presLayoutVars>
          <dgm:bulletEnabled val="1"/>
        </dgm:presLayoutVars>
      </dgm:prSet>
      <dgm:spPr/>
    </dgm:pt>
    <dgm:pt modelId="{64176938-D3D0-4D71-9414-51BCE934B330}" type="pres">
      <dgm:prSet presAssocID="{D07182E7-07C5-4C98-972A-843484E853C0}" presName="root" presStyleCnt="0"/>
      <dgm:spPr/>
    </dgm:pt>
    <dgm:pt modelId="{593F8FB3-D79B-410B-9DD7-B85D97609CD6}" type="pres">
      <dgm:prSet presAssocID="{D07182E7-07C5-4C98-972A-843484E853C0}" presName="rootComposite" presStyleCnt="0"/>
      <dgm:spPr/>
    </dgm:pt>
    <dgm:pt modelId="{709124B7-B34F-4127-8AC6-7193E90F1FB6}" type="pres">
      <dgm:prSet presAssocID="{D07182E7-07C5-4C98-972A-843484E853C0}" presName="rootText" presStyleLbl="node1" presStyleIdx="3" presStyleCnt="4"/>
      <dgm:spPr/>
    </dgm:pt>
    <dgm:pt modelId="{C5136E10-A045-4F79-8637-6FCAF3CF4C1E}" type="pres">
      <dgm:prSet presAssocID="{D07182E7-07C5-4C98-972A-843484E853C0}" presName="rootConnector" presStyleLbl="node1" presStyleIdx="3" presStyleCnt="4"/>
      <dgm:spPr/>
    </dgm:pt>
    <dgm:pt modelId="{AF5FDF07-051A-415D-9F2C-F8FCC10C6072}" type="pres">
      <dgm:prSet presAssocID="{D07182E7-07C5-4C98-972A-843484E853C0}" presName="childShape" presStyleCnt="0"/>
      <dgm:spPr/>
    </dgm:pt>
    <dgm:pt modelId="{C92CACAC-87CE-4A7A-94A7-8DD54F44E827}" type="pres">
      <dgm:prSet presAssocID="{C9C3FD29-1327-45BE-A4FA-C00DC57B3644}" presName="Name13" presStyleLbl="parChTrans1D2" presStyleIdx="7" presStyleCnt="10"/>
      <dgm:spPr/>
    </dgm:pt>
    <dgm:pt modelId="{E3C75965-61D7-4666-B65C-CEFE7725BCEA}" type="pres">
      <dgm:prSet presAssocID="{F9B8A548-61E3-4406-877B-BAF9684547C6}" presName="childText" presStyleLbl="bgAcc1" presStyleIdx="7" presStyleCnt="10">
        <dgm:presLayoutVars>
          <dgm:bulletEnabled val="1"/>
        </dgm:presLayoutVars>
      </dgm:prSet>
      <dgm:spPr/>
    </dgm:pt>
    <dgm:pt modelId="{44504039-6CCD-48E9-98A4-213E06126DFA}" type="pres">
      <dgm:prSet presAssocID="{043D18E8-807E-4A16-8BFC-396291ACB7C1}" presName="Name13" presStyleLbl="parChTrans1D2" presStyleIdx="8" presStyleCnt="10"/>
      <dgm:spPr/>
    </dgm:pt>
    <dgm:pt modelId="{38262209-541B-4878-8915-6DC105D7E9C5}" type="pres">
      <dgm:prSet presAssocID="{7D9AFBF9-28E8-45F4-84D3-76F21238A91B}" presName="childText" presStyleLbl="bgAcc1" presStyleIdx="8" presStyleCnt="10">
        <dgm:presLayoutVars>
          <dgm:bulletEnabled val="1"/>
        </dgm:presLayoutVars>
      </dgm:prSet>
      <dgm:spPr/>
    </dgm:pt>
    <dgm:pt modelId="{6270A314-DFAC-49DD-9F5F-92FC421F0D46}" type="pres">
      <dgm:prSet presAssocID="{F7D6CBBD-AEB2-487E-BA98-AA09931E562A}" presName="Name13" presStyleLbl="parChTrans1D2" presStyleIdx="9" presStyleCnt="10"/>
      <dgm:spPr/>
    </dgm:pt>
    <dgm:pt modelId="{E898D9A7-BA67-46D6-B907-700E4258C9E3}" type="pres">
      <dgm:prSet presAssocID="{C839AF5D-02AF-4B0D-B654-72B947701F39}" presName="childText" presStyleLbl="bgAcc1" presStyleIdx="9" presStyleCnt="10">
        <dgm:presLayoutVars>
          <dgm:bulletEnabled val="1"/>
        </dgm:presLayoutVars>
      </dgm:prSet>
      <dgm:spPr/>
    </dgm:pt>
  </dgm:ptLst>
  <dgm:cxnLst>
    <dgm:cxn modelId="{0E5FB916-7149-482B-ACFB-4CFE1E804C73}" type="presOf" srcId="{30F13F30-4E34-4F75-86E2-07A82907B5B1}" destId="{9F3B984A-79E9-4E46-8507-2A0A7D9F6BB7}" srcOrd="0" destOrd="0" presId="urn:microsoft.com/office/officeart/2005/8/layout/hierarchy3"/>
    <dgm:cxn modelId="{547B371B-2D9D-4C0C-88E4-6E16FF7B4B9C}" srcId="{D07182E7-07C5-4C98-972A-843484E853C0}" destId="{F9B8A548-61E3-4406-877B-BAF9684547C6}" srcOrd="0" destOrd="0" parTransId="{C9C3FD29-1327-45BE-A4FA-C00DC57B3644}" sibTransId="{7BF56528-419D-4419-AB3B-4797F2D95968}"/>
    <dgm:cxn modelId="{D5FFE822-8801-4B2E-BFEC-3BFAE25C2F36}" type="presOf" srcId="{323CC725-A6EF-4C23-A023-647EC1282832}" destId="{7E4A2D83-F4DB-4FA9-B93E-ECF937BBC851}" srcOrd="0" destOrd="0" presId="urn:microsoft.com/office/officeart/2005/8/layout/hierarchy3"/>
    <dgm:cxn modelId="{5DF8C026-02FA-4823-AD5C-57BCD027E9A7}" type="presOf" srcId="{7D9AFBF9-28E8-45F4-84D3-76F21238A91B}" destId="{38262209-541B-4878-8915-6DC105D7E9C5}" srcOrd="0" destOrd="0" presId="urn:microsoft.com/office/officeart/2005/8/layout/hierarchy3"/>
    <dgm:cxn modelId="{02117928-88BF-478E-A519-3A41A972A361}" type="presOf" srcId="{5A263B00-08D4-4599-ACAF-9ECE5668A63A}" destId="{B9B1EBBE-8DCE-46DA-A007-956FF3304477}" srcOrd="1" destOrd="0" presId="urn:microsoft.com/office/officeart/2005/8/layout/hierarchy3"/>
    <dgm:cxn modelId="{886EF128-61DE-43CF-997D-CB34CA3B1022}" type="presOf" srcId="{C9C3FD29-1327-45BE-A4FA-C00DC57B3644}" destId="{C92CACAC-87CE-4A7A-94A7-8DD54F44E827}" srcOrd="0" destOrd="0" presId="urn:microsoft.com/office/officeart/2005/8/layout/hierarchy3"/>
    <dgm:cxn modelId="{A551522B-86AF-4814-A58D-90D83D28F572}" srcId="{D07182E7-07C5-4C98-972A-843484E853C0}" destId="{7D9AFBF9-28E8-45F4-84D3-76F21238A91B}" srcOrd="1" destOrd="0" parTransId="{043D18E8-807E-4A16-8BFC-396291ACB7C1}" sibTransId="{A865DB51-529F-4E9E-B9B0-2F0BAA2E816E}"/>
    <dgm:cxn modelId="{BDF03331-214E-4A5D-8A14-F1BD679BD4DC}" srcId="{5A263B00-08D4-4599-ACAF-9ECE5668A63A}" destId="{F11AA367-1ED8-4391-8341-F0371A72F52C}" srcOrd="2" destOrd="0" parTransId="{832A055D-191C-4130-958F-98DA0CDB9BCD}" sibTransId="{58F85C1A-8CCC-4BA2-A108-0996F3A6155A}"/>
    <dgm:cxn modelId="{1E683B34-E4B0-41D0-A607-12EA320031DC}" srcId="{E3705C42-3771-423E-962A-EDFFC081A859}" destId="{91AAAB00-77EB-45F9-985F-6BD1ECEA169C}" srcOrd="0" destOrd="0" parTransId="{478B46DB-D822-45CB-9CDA-2FE7578C2F21}" sibTransId="{DDFEBB5F-9BA0-46F6-A955-03A304AD80CE}"/>
    <dgm:cxn modelId="{91E65F34-32BA-4C7A-9B27-526066DFAE2A}" srcId="{D07182E7-07C5-4C98-972A-843484E853C0}" destId="{C839AF5D-02AF-4B0D-B654-72B947701F39}" srcOrd="2" destOrd="0" parTransId="{F7D6CBBD-AEB2-487E-BA98-AA09931E562A}" sibTransId="{BB43AC0E-E3B7-48E0-819B-E0F9F536F0FE}"/>
    <dgm:cxn modelId="{0903D05E-64BA-40BC-ACE9-6BFC1EB0907E}" srcId="{AE824CE1-E180-4BF5-B691-4F98794CC799}" destId="{E3705C42-3771-423E-962A-EDFFC081A859}" srcOrd="0" destOrd="0" parTransId="{9054354C-C102-4255-BABE-50BABCC109DF}" sibTransId="{6F33B797-AA43-444B-9A18-1973A42FC9DD}"/>
    <dgm:cxn modelId="{1C1A7B42-57FB-4C8D-A884-99465E43C005}" type="presOf" srcId="{CFB3793A-9ABF-4CCC-9A07-E1D560EFB134}" destId="{64DAD415-1BAF-46A6-815E-FD45DD68B518}" srcOrd="0" destOrd="0" presId="urn:microsoft.com/office/officeart/2005/8/layout/hierarchy3"/>
    <dgm:cxn modelId="{A0A19C6A-9E6C-46F7-ACD6-07FCA7963E99}" srcId="{BB19A61A-4424-425C-92CC-65CBFFCD365E}" destId="{F26A63F1-92D8-4D7F-97AF-DF05BAE5B256}" srcOrd="1" destOrd="0" parTransId="{B4BE8F67-DD84-423D-BAC3-03A87A2FEAC9}" sibTransId="{53D5043B-C949-477F-A0C3-AF1694B8D8A6}"/>
    <dgm:cxn modelId="{C9EFA074-68CD-4C71-9578-6BE10E09AC96}" type="presOf" srcId="{A398275C-51DC-4BB4-A768-29E15E7C50D3}" destId="{271C64A0-A399-486D-BF59-39381A60583E}" srcOrd="0" destOrd="0" presId="urn:microsoft.com/office/officeart/2005/8/layout/hierarchy3"/>
    <dgm:cxn modelId="{F85C5D55-71F3-4CD2-B321-DFE4A32651EF}" type="presOf" srcId="{F7D6CBBD-AEB2-487E-BA98-AA09931E562A}" destId="{6270A314-DFAC-49DD-9F5F-92FC421F0D46}" srcOrd="0" destOrd="0" presId="urn:microsoft.com/office/officeart/2005/8/layout/hierarchy3"/>
    <dgm:cxn modelId="{63725A76-38AE-4010-BC6C-4EA56312E033}" type="presOf" srcId="{AE824CE1-E180-4BF5-B691-4F98794CC799}" destId="{2E5F91DD-A340-43F8-9284-30584D5B4302}" srcOrd="0" destOrd="0" presId="urn:microsoft.com/office/officeart/2005/8/layout/hierarchy3"/>
    <dgm:cxn modelId="{50FAD076-39FC-47F1-9BB1-ABF7D55AE298}" srcId="{E3705C42-3771-423E-962A-EDFFC081A859}" destId="{30F13F30-4E34-4F75-86E2-07A82907B5B1}" srcOrd="1" destOrd="0" parTransId="{6AD9C696-2930-4934-BBE7-345EFA7E7B56}" sibTransId="{668CCF84-86E2-4A31-8BFB-06D049D17C2F}"/>
    <dgm:cxn modelId="{8B934358-21C8-44A9-82F0-5E0C5DA84A00}" type="presOf" srcId="{BB19A61A-4424-425C-92CC-65CBFFCD365E}" destId="{59933FCB-4099-4551-A3D6-4F4AF4BDF4CC}" srcOrd="1" destOrd="0" presId="urn:microsoft.com/office/officeart/2005/8/layout/hierarchy3"/>
    <dgm:cxn modelId="{C9705959-C64B-43B4-9855-196F4B6D21C1}" type="presOf" srcId="{F11AA367-1ED8-4391-8341-F0371A72F52C}" destId="{03C198D9-0141-452E-89E0-0A5EE3AD8C38}" srcOrd="0" destOrd="0" presId="urn:microsoft.com/office/officeart/2005/8/layout/hierarchy3"/>
    <dgm:cxn modelId="{705C657E-4FA1-4142-98F9-C440F85C2C32}" type="presOf" srcId="{BB19A61A-4424-425C-92CC-65CBFFCD365E}" destId="{593F506E-3916-445D-925F-11D387BB32CD}" srcOrd="0" destOrd="0" presId="urn:microsoft.com/office/officeart/2005/8/layout/hierarchy3"/>
    <dgm:cxn modelId="{2CA91187-83A2-41BE-8AC6-321A71412D18}" srcId="{AE824CE1-E180-4BF5-B691-4F98794CC799}" destId="{D07182E7-07C5-4C98-972A-843484E853C0}" srcOrd="3" destOrd="0" parTransId="{5E8FAF0F-EE2D-40F6-BBDE-0A96A47C5F1F}" sibTransId="{D55D2A90-AE6D-4631-9A05-61BD00E779EA}"/>
    <dgm:cxn modelId="{2FFC8B97-06F0-4EA7-A292-13DF604D907E}" type="presOf" srcId="{6AD9C696-2930-4934-BBE7-345EFA7E7B56}" destId="{3E189321-7996-4212-B68F-BE2897556763}" srcOrd="0" destOrd="0" presId="urn:microsoft.com/office/officeart/2005/8/layout/hierarchy3"/>
    <dgm:cxn modelId="{F4D554A2-B69E-4DAD-88B8-61746E79F273}" type="presOf" srcId="{D07182E7-07C5-4C98-972A-843484E853C0}" destId="{709124B7-B34F-4127-8AC6-7193E90F1FB6}" srcOrd="0" destOrd="0" presId="urn:microsoft.com/office/officeart/2005/8/layout/hierarchy3"/>
    <dgm:cxn modelId="{B16214AE-7BB3-4392-88A5-889565116D1C}" type="presOf" srcId="{91AAAB00-77EB-45F9-985F-6BD1ECEA169C}" destId="{019BFEF3-8936-4F42-BDAB-FF9B3323623C}" srcOrd="0" destOrd="0" presId="urn:microsoft.com/office/officeart/2005/8/layout/hierarchy3"/>
    <dgm:cxn modelId="{968E2CAF-0631-41B0-9DB6-50C9831C4E6E}" srcId="{AE824CE1-E180-4BF5-B691-4F98794CC799}" destId="{BB19A61A-4424-425C-92CC-65CBFFCD365E}" srcOrd="1" destOrd="0" parTransId="{9D884866-8552-4CBE-9109-4E851ED2258F}" sibTransId="{FB85FEB2-3337-456A-8945-224A166475C8}"/>
    <dgm:cxn modelId="{52E2F9B3-ABF1-40A1-82B7-ABE481978088}" type="presOf" srcId="{5A263B00-08D4-4599-ACAF-9ECE5668A63A}" destId="{6C551A50-CEC2-44EE-9440-88E700CFDA27}" srcOrd="0" destOrd="0" presId="urn:microsoft.com/office/officeart/2005/8/layout/hierarchy3"/>
    <dgm:cxn modelId="{38B629B5-CAC5-4E2C-B3B6-77EBF7DD7720}" type="presOf" srcId="{C38C49A5-DA64-475B-AADE-0B944189BD87}" destId="{00F9B496-6089-46F4-85F7-8A770C7C828F}" srcOrd="0" destOrd="0" presId="urn:microsoft.com/office/officeart/2005/8/layout/hierarchy3"/>
    <dgm:cxn modelId="{4946F4BB-7A8A-479A-8772-3F6381F34359}" type="presOf" srcId="{3884ED6C-7190-4ACB-A217-4D3B7329F0B6}" destId="{4DBD8716-80C1-47E9-BCDD-4E1EA670CB0C}" srcOrd="0" destOrd="0" presId="urn:microsoft.com/office/officeart/2005/8/layout/hierarchy3"/>
    <dgm:cxn modelId="{6E67A0C0-51D4-45D7-AB37-60BB3B2C03DD}" type="presOf" srcId="{F26A63F1-92D8-4D7F-97AF-DF05BAE5B256}" destId="{4D14346E-B15A-4AB8-A581-EEC33858190F}" srcOrd="0" destOrd="0" presId="urn:microsoft.com/office/officeart/2005/8/layout/hierarchy3"/>
    <dgm:cxn modelId="{19B4DDC1-2150-4220-A480-059E766B51C1}" type="presOf" srcId="{478B46DB-D822-45CB-9CDA-2FE7578C2F21}" destId="{2909F1B5-C64A-4954-B487-AE725351571A}" srcOrd="0" destOrd="0" presId="urn:microsoft.com/office/officeart/2005/8/layout/hierarchy3"/>
    <dgm:cxn modelId="{AC0687C7-94F0-41F3-A3DA-328DD6CEE27A}" type="presOf" srcId="{F9B8A548-61E3-4406-877B-BAF9684547C6}" destId="{E3C75965-61D7-4666-B65C-CEFE7725BCEA}" srcOrd="0" destOrd="0" presId="urn:microsoft.com/office/officeart/2005/8/layout/hierarchy3"/>
    <dgm:cxn modelId="{B6AE03C8-367C-4515-9155-2FFEBEB34C81}" type="presOf" srcId="{C839AF5D-02AF-4B0D-B654-72B947701F39}" destId="{E898D9A7-BA67-46D6-B907-700E4258C9E3}" srcOrd="0" destOrd="0" presId="urn:microsoft.com/office/officeart/2005/8/layout/hierarchy3"/>
    <dgm:cxn modelId="{2BB452C9-DAE7-4187-B265-FEAF03206955}" srcId="{AE824CE1-E180-4BF5-B691-4F98794CC799}" destId="{5A263B00-08D4-4599-ACAF-9ECE5668A63A}" srcOrd="2" destOrd="0" parTransId="{74AC109A-661D-4260-BA4A-F7A164507FFD}" sibTransId="{0AAC2EEA-D722-47F4-860F-C176C8A3E517}"/>
    <dgm:cxn modelId="{700821CF-565F-4CE2-9059-B9116E407D93}" type="presOf" srcId="{043D18E8-807E-4A16-8BFC-396291ACB7C1}" destId="{44504039-6CCD-48E9-98A4-213E06126DFA}" srcOrd="0" destOrd="0" presId="urn:microsoft.com/office/officeart/2005/8/layout/hierarchy3"/>
    <dgm:cxn modelId="{F425D6D9-D825-4E57-93BF-2D512996B999}" type="presOf" srcId="{D07182E7-07C5-4C98-972A-843484E853C0}" destId="{C5136E10-A045-4F79-8637-6FCAF3CF4C1E}" srcOrd="1" destOrd="0" presId="urn:microsoft.com/office/officeart/2005/8/layout/hierarchy3"/>
    <dgm:cxn modelId="{762BEBDE-87B6-48EF-AE4D-8B8AE1DDB710}" srcId="{5A263B00-08D4-4599-ACAF-9ECE5668A63A}" destId="{CFB3793A-9ABF-4CCC-9A07-E1D560EFB134}" srcOrd="1" destOrd="0" parTransId="{323CC725-A6EF-4C23-A023-647EC1282832}" sibTransId="{59AD8103-CD55-4D29-A0DC-EE193E5E4DA1}"/>
    <dgm:cxn modelId="{75C08BE2-3AD6-4C3C-A5D8-D110E75677A4}" type="presOf" srcId="{A1DF713A-C97D-414E-9918-73E10C1A4ED4}" destId="{02AC613D-E045-4426-9FDC-43E7F88A3AFA}" srcOrd="0" destOrd="0" presId="urn:microsoft.com/office/officeart/2005/8/layout/hierarchy3"/>
    <dgm:cxn modelId="{B3E61CE8-8408-4A83-9DF1-5934A78420BA}" type="presOf" srcId="{E3705C42-3771-423E-962A-EDFFC081A859}" destId="{155183E4-FC79-462B-B1EB-F580C867F251}" srcOrd="1" destOrd="0" presId="urn:microsoft.com/office/officeart/2005/8/layout/hierarchy3"/>
    <dgm:cxn modelId="{1CCE6AE8-4A2A-439D-BB31-4674F018C212}" type="presOf" srcId="{B4BE8F67-DD84-423D-BAC3-03A87A2FEAC9}" destId="{5656464E-AC77-44B8-970C-13976B42D525}" srcOrd="0" destOrd="0" presId="urn:microsoft.com/office/officeart/2005/8/layout/hierarchy3"/>
    <dgm:cxn modelId="{4BE24EF3-EE4E-49B6-B7FC-A11E5BA721D2}" type="presOf" srcId="{E3705C42-3771-423E-962A-EDFFC081A859}" destId="{726B10BD-792F-40C4-B52A-AF93DC4E0171}" srcOrd="0" destOrd="0" presId="urn:microsoft.com/office/officeart/2005/8/layout/hierarchy3"/>
    <dgm:cxn modelId="{709EACFB-7FBF-4CBA-88EA-8E4AA8435D53}" srcId="{5A263B00-08D4-4599-ACAF-9ECE5668A63A}" destId="{A1DF713A-C97D-414E-9918-73E10C1A4ED4}" srcOrd="0" destOrd="0" parTransId="{A398275C-51DC-4BB4-A768-29E15E7C50D3}" sibTransId="{46E68891-D40A-4E6E-821C-DE9436E330E8}"/>
    <dgm:cxn modelId="{BF5456FF-EF3B-4B0E-A387-ADF7DD6B0D7C}" type="presOf" srcId="{832A055D-191C-4130-958F-98DA0CDB9BCD}" destId="{C0E980AC-E0A4-409D-9453-F7BEA8E8F44C}" srcOrd="0" destOrd="0" presId="urn:microsoft.com/office/officeart/2005/8/layout/hierarchy3"/>
    <dgm:cxn modelId="{2A95F3FF-4FAB-4DFF-B1A4-9FC1899E8BC3}" srcId="{BB19A61A-4424-425C-92CC-65CBFFCD365E}" destId="{3884ED6C-7190-4ACB-A217-4D3B7329F0B6}" srcOrd="0" destOrd="0" parTransId="{C38C49A5-DA64-475B-AADE-0B944189BD87}" sibTransId="{11D7C66A-B7D8-44A3-8285-FA4FD51C3747}"/>
    <dgm:cxn modelId="{2830758E-D635-4E62-A003-EE1F5A1A0715}" type="presParOf" srcId="{2E5F91DD-A340-43F8-9284-30584D5B4302}" destId="{89B8002A-C6EF-49E5-8C0A-D6EA4A4AF31C}" srcOrd="0" destOrd="0" presId="urn:microsoft.com/office/officeart/2005/8/layout/hierarchy3"/>
    <dgm:cxn modelId="{E4CE961D-F8B6-4CDB-8F86-D7DE5436E061}" type="presParOf" srcId="{89B8002A-C6EF-49E5-8C0A-D6EA4A4AF31C}" destId="{CB8CBDA5-A405-4B08-BD1A-9AC3962B20C7}" srcOrd="0" destOrd="0" presId="urn:microsoft.com/office/officeart/2005/8/layout/hierarchy3"/>
    <dgm:cxn modelId="{511574FA-95FF-44C5-AA9A-34D3C5B1916A}" type="presParOf" srcId="{CB8CBDA5-A405-4B08-BD1A-9AC3962B20C7}" destId="{726B10BD-792F-40C4-B52A-AF93DC4E0171}" srcOrd="0" destOrd="0" presId="urn:microsoft.com/office/officeart/2005/8/layout/hierarchy3"/>
    <dgm:cxn modelId="{454F90CE-21D1-47BC-87C0-BFE0112F05C3}" type="presParOf" srcId="{CB8CBDA5-A405-4B08-BD1A-9AC3962B20C7}" destId="{155183E4-FC79-462B-B1EB-F580C867F251}" srcOrd="1" destOrd="0" presId="urn:microsoft.com/office/officeart/2005/8/layout/hierarchy3"/>
    <dgm:cxn modelId="{EBBB03CF-5815-4919-A905-3AF33AA4C0B8}" type="presParOf" srcId="{89B8002A-C6EF-49E5-8C0A-D6EA4A4AF31C}" destId="{9FB404C2-9759-4B68-B3BB-EA9304A79CBD}" srcOrd="1" destOrd="0" presId="urn:microsoft.com/office/officeart/2005/8/layout/hierarchy3"/>
    <dgm:cxn modelId="{19651072-AEFF-43CF-BA37-D2EF3509E597}" type="presParOf" srcId="{9FB404C2-9759-4B68-B3BB-EA9304A79CBD}" destId="{2909F1B5-C64A-4954-B487-AE725351571A}" srcOrd="0" destOrd="0" presId="urn:microsoft.com/office/officeart/2005/8/layout/hierarchy3"/>
    <dgm:cxn modelId="{D59A5552-47E7-4C2E-AD24-95DC04B5D5E7}" type="presParOf" srcId="{9FB404C2-9759-4B68-B3BB-EA9304A79CBD}" destId="{019BFEF3-8936-4F42-BDAB-FF9B3323623C}" srcOrd="1" destOrd="0" presId="urn:microsoft.com/office/officeart/2005/8/layout/hierarchy3"/>
    <dgm:cxn modelId="{3425DC65-70C8-4CF9-A0C8-73A4A5039B0A}" type="presParOf" srcId="{9FB404C2-9759-4B68-B3BB-EA9304A79CBD}" destId="{3E189321-7996-4212-B68F-BE2897556763}" srcOrd="2" destOrd="0" presId="urn:microsoft.com/office/officeart/2005/8/layout/hierarchy3"/>
    <dgm:cxn modelId="{86D50EEA-1385-41C6-993B-3943C6EDE627}" type="presParOf" srcId="{9FB404C2-9759-4B68-B3BB-EA9304A79CBD}" destId="{9F3B984A-79E9-4E46-8507-2A0A7D9F6BB7}" srcOrd="3" destOrd="0" presId="urn:microsoft.com/office/officeart/2005/8/layout/hierarchy3"/>
    <dgm:cxn modelId="{471E5F09-9FD7-4A61-9A37-900051AA8C3D}" type="presParOf" srcId="{2E5F91DD-A340-43F8-9284-30584D5B4302}" destId="{838C93DD-BCCD-4AD8-92C6-D05538C1F831}" srcOrd="1" destOrd="0" presId="urn:microsoft.com/office/officeart/2005/8/layout/hierarchy3"/>
    <dgm:cxn modelId="{70ACBFBF-15C5-4999-8751-F80DB668999E}" type="presParOf" srcId="{838C93DD-BCCD-4AD8-92C6-D05538C1F831}" destId="{2570C3D4-640D-41F9-BE0C-4FC2768D2B70}" srcOrd="0" destOrd="0" presId="urn:microsoft.com/office/officeart/2005/8/layout/hierarchy3"/>
    <dgm:cxn modelId="{1B7FE04F-ED8F-4100-BEF5-70C4F92520AE}" type="presParOf" srcId="{2570C3D4-640D-41F9-BE0C-4FC2768D2B70}" destId="{593F506E-3916-445D-925F-11D387BB32CD}" srcOrd="0" destOrd="0" presId="urn:microsoft.com/office/officeart/2005/8/layout/hierarchy3"/>
    <dgm:cxn modelId="{FED9FCED-93E8-4967-98CA-5817DC17FBC0}" type="presParOf" srcId="{2570C3D4-640D-41F9-BE0C-4FC2768D2B70}" destId="{59933FCB-4099-4551-A3D6-4F4AF4BDF4CC}" srcOrd="1" destOrd="0" presId="urn:microsoft.com/office/officeart/2005/8/layout/hierarchy3"/>
    <dgm:cxn modelId="{DCABFE3C-7B45-4F1E-B6F9-C9DE7163DD2C}" type="presParOf" srcId="{838C93DD-BCCD-4AD8-92C6-D05538C1F831}" destId="{986E5E2C-84CA-4932-9BED-33ED24DF2F19}" srcOrd="1" destOrd="0" presId="urn:microsoft.com/office/officeart/2005/8/layout/hierarchy3"/>
    <dgm:cxn modelId="{A2DA1AB9-71F1-4975-B338-0E9C06FB9A2A}" type="presParOf" srcId="{986E5E2C-84CA-4932-9BED-33ED24DF2F19}" destId="{00F9B496-6089-46F4-85F7-8A770C7C828F}" srcOrd="0" destOrd="0" presId="urn:microsoft.com/office/officeart/2005/8/layout/hierarchy3"/>
    <dgm:cxn modelId="{F3BD0478-5B59-4539-9451-724D8E666BDA}" type="presParOf" srcId="{986E5E2C-84CA-4932-9BED-33ED24DF2F19}" destId="{4DBD8716-80C1-47E9-BCDD-4E1EA670CB0C}" srcOrd="1" destOrd="0" presId="urn:microsoft.com/office/officeart/2005/8/layout/hierarchy3"/>
    <dgm:cxn modelId="{EC945BC8-3095-48AC-B195-DE508D5D6C3F}" type="presParOf" srcId="{986E5E2C-84CA-4932-9BED-33ED24DF2F19}" destId="{5656464E-AC77-44B8-970C-13976B42D525}" srcOrd="2" destOrd="0" presId="urn:microsoft.com/office/officeart/2005/8/layout/hierarchy3"/>
    <dgm:cxn modelId="{2F2C9F24-735F-4921-9EA8-BC0FAD73D0D1}" type="presParOf" srcId="{986E5E2C-84CA-4932-9BED-33ED24DF2F19}" destId="{4D14346E-B15A-4AB8-A581-EEC33858190F}" srcOrd="3" destOrd="0" presId="urn:microsoft.com/office/officeart/2005/8/layout/hierarchy3"/>
    <dgm:cxn modelId="{7B30B390-2D35-48DB-908C-BDB0F744CB6B}" type="presParOf" srcId="{2E5F91DD-A340-43F8-9284-30584D5B4302}" destId="{5DAE1095-8718-4B4D-81DE-382AF2D86082}" srcOrd="2" destOrd="0" presId="urn:microsoft.com/office/officeart/2005/8/layout/hierarchy3"/>
    <dgm:cxn modelId="{30A2277D-5A98-48D9-B2D6-86FA3FD94E2D}" type="presParOf" srcId="{5DAE1095-8718-4B4D-81DE-382AF2D86082}" destId="{96BDCBC3-BB76-4267-8F41-324F4359E1E5}" srcOrd="0" destOrd="0" presId="urn:microsoft.com/office/officeart/2005/8/layout/hierarchy3"/>
    <dgm:cxn modelId="{209D46E4-1FCA-43F9-A47A-4C8441A17F12}" type="presParOf" srcId="{96BDCBC3-BB76-4267-8F41-324F4359E1E5}" destId="{6C551A50-CEC2-44EE-9440-88E700CFDA27}" srcOrd="0" destOrd="0" presId="urn:microsoft.com/office/officeart/2005/8/layout/hierarchy3"/>
    <dgm:cxn modelId="{4EC3C5A4-6916-4308-80D9-06F8D7F8470B}" type="presParOf" srcId="{96BDCBC3-BB76-4267-8F41-324F4359E1E5}" destId="{B9B1EBBE-8DCE-46DA-A007-956FF3304477}" srcOrd="1" destOrd="0" presId="urn:microsoft.com/office/officeart/2005/8/layout/hierarchy3"/>
    <dgm:cxn modelId="{2FC8C0A0-FA2C-44C2-B1FD-3B19DDB81CA6}" type="presParOf" srcId="{5DAE1095-8718-4B4D-81DE-382AF2D86082}" destId="{E4A4523C-867E-4862-B076-FD5C65921936}" srcOrd="1" destOrd="0" presId="urn:microsoft.com/office/officeart/2005/8/layout/hierarchy3"/>
    <dgm:cxn modelId="{B66641B4-3826-42B9-ABBD-F4B53503E0A9}" type="presParOf" srcId="{E4A4523C-867E-4862-B076-FD5C65921936}" destId="{271C64A0-A399-486D-BF59-39381A60583E}" srcOrd="0" destOrd="0" presId="urn:microsoft.com/office/officeart/2005/8/layout/hierarchy3"/>
    <dgm:cxn modelId="{33CDCD1A-11EA-4AB6-81E3-F1C925F0B35C}" type="presParOf" srcId="{E4A4523C-867E-4862-B076-FD5C65921936}" destId="{02AC613D-E045-4426-9FDC-43E7F88A3AFA}" srcOrd="1" destOrd="0" presId="urn:microsoft.com/office/officeart/2005/8/layout/hierarchy3"/>
    <dgm:cxn modelId="{997F5F03-2E98-480E-8828-3151D7A186B6}" type="presParOf" srcId="{E4A4523C-867E-4862-B076-FD5C65921936}" destId="{7E4A2D83-F4DB-4FA9-B93E-ECF937BBC851}" srcOrd="2" destOrd="0" presId="urn:microsoft.com/office/officeart/2005/8/layout/hierarchy3"/>
    <dgm:cxn modelId="{DD8F7234-1222-46DD-AEB3-A83C6BE30860}" type="presParOf" srcId="{E4A4523C-867E-4862-B076-FD5C65921936}" destId="{64DAD415-1BAF-46A6-815E-FD45DD68B518}" srcOrd="3" destOrd="0" presId="urn:microsoft.com/office/officeart/2005/8/layout/hierarchy3"/>
    <dgm:cxn modelId="{33A00A66-D882-45A4-A663-302DC153A6A7}" type="presParOf" srcId="{E4A4523C-867E-4862-B076-FD5C65921936}" destId="{C0E980AC-E0A4-409D-9453-F7BEA8E8F44C}" srcOrd="4" destOrd="0" presId="urn:microsoft.com/office/officeart/2005/8/layout/hierarchy3"/>
    <dgm:cxn modelId="{C90CA286-234D-4D6B-93A8-342ECD493FEA}" type="presParOf" srcId="{E4A4523C-867E-4862-B076-FD5C65921936}" destId="{03C198D9-0141-452E-89E0-0A5EE3AD8C38}" srcOrd="5" destOrd="0" presId="urn:microsoft.com/office/officeart/2005/8/layout/hierarchy3"/>
    <dgm:cxn modelId="{5F1F1A55-90B1-46F6-93DC-134EE727F1FB}" type="presParOf" srcId="{2E5F91DD-A340-43F8-9284-30584D5B4302}" destId="{64176938-D3D0-4D71-9414-51BCE934B330}" srcOrd="3" destOrd="0" presId="urn:microsoft.com/office/officeart/2005/8/layout/hierarchy3"/>
    <dgm:cxn modelId="{4547483A-674E-4980-BB13-F1B791BAC854}" type="presParOf" srcId="{64176938-D3D0-4D71-9414-51BCE934B330}" destId="{593F8FB3-D79B-410B-9DD7-B85D97609CD6}" srcOrd="0" destOrd="0" presId="urn:microsoft.com/office/officeart/2005/8/layout/hierarchy3"/>
    <dgm:cxn modelId="{F1788910-4EAD-4136-BCCA-C44C111C3FD4}" type="presParOf" srcId="{593F8FB3-D79B-410B-9DD7-B85D97609CD6}" destId="{709124B7-B34F-4127-8AC6-7193E90F1FB6}" srcOrd="0" destOrd="0" presId="urn:microsoft.com/office/officeart/2005/8/layout/hierarchy3"/>
    <dgm:cxn modelId="{0AFBB947-81E1-43CD-A90B-F710135F0E9D}" type="presParOf" srcId="{593F8FB3-D79B-410B-9DD7-B85D97609CD6}" destId="{C5136E10-A045-4F79-8637-6FCAF3CF4C1E}" srcOrd="1" destOrd="0" presId="urn:microsoft.com/office/officeart/2005/8/layout/hierarchy3"/>
    <dgm:cxn modelId="{683EDA79-5818-4269-92EC-984CE96A35EF}" type="presParOf" srcId="{64176938-D3D0-4D71-9414-51BCE934B330}" destId="{AF5FDF07-051A-415D-9F2C-F8FCC10C6072}" srcOrd="1" destOrd="0" presId="urn:microsoft.com/office/officeart/2005/8/layout/hierarchy3"/>
    <dgm:cxn modelId="{DDA3CE51-2FB5-4218-B158-541055939979}" type="presParOf" srcId="{AF5FDF07-051A-415D-9F2C-F8FCC10C6072}" destId="{C92CACAC-87CE-4A7A-94A7-8DD54F44E827}" srcOrd="0" destOrd="0" presId="urn:microsoft.com/office/officeart/2005/8/layout/hierarchy3"/>
    <dgm:cxn modelId="{FBA129E6-44DD-4F80-9C80-C001C9A2A0BB}" type="presParOf" srcId="{AF5FDF07-051A-415D-9F2C-F8FCC10C6072}" destId="{E3C75965-61D7-4666-B65C-CEFE7725BCEA}" srcOrd="1" destOrd="0" presId="urn:microsoft.com/office/officeart/2005/8/layout/hierarchy3"/>
    <dgm:cxn modelId="{A737395A-66EE-4DA8-916E-8BC0D44207D0}" type="presParOf" srcId="{AF5FDF07-051A-415D-9F2C-F8FCC10C6072}" destId="{44504039-6CCD-48E9-98A4-213E06126DFA}" srcOrd="2" destOrd="0" presId="urn:microsoft.com/office/officeart/2005/8/layout/hierarchy3"/>
    <dgm:cxn modelId="{DC8EDAD2-F01C-4C95-9245-1F0D0A483169}" type="presParOf" srcId="{AF5FDF07-051A-415D-9F2C-F8FCC10C6072}" destId="{38262209-541B-4878-8915-6DC105D7E9C5}" srcOrd="3" destOrd="0" presId="urn:microsoft.com/office/officeart/2005/8/layout/hierarchy3"/>
    <dgm:cxn modelId="{EF4FE62F-6A8C-4D15-A4F8-3E6975B157E2}" type="presParOf" srcId="{AF5FDF07-051A-415D-9F2C-F8FCC10C6072}" destId="{6270A314-DFAC-49DD-9F5F-92FC421F0D46}" srcOrd="4" destOrd="0" presId="urn:microsoft.com/office/officeart/2005/8/layout/hierarchy3"/>
    <dgm:cxn modelId="{DB6FEBE0-F860-4712-AC78-4D7BF4DA679B}" type="presParOf" srcId="{AF5FDF07-051A-415D-9F2C-F8FCC10C6072}" destId="{E898D9A7-BA67-46D6-B907-700E4258C9E3}"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7989A37-DDEC-4D11-B671-B4D321E5A795}">
      <dsp:nvSpPr>
        <dsp:cNvPr id="0" name=""/>
        <dsp:cNvSpPr/>
      </dsp:nvSpPr>
      <dsp:spPr>
        <a:xfrm>
          <a:off x="0" y="3895421"/>
          <a:ext cx="8128000" cy="1120939"/>
        </a:xfrm>
        <a:prstGeom prst="rect">
          <a:avLst/>
        </a:prstGeom>
        <a:no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DO" sz="1800" b="1" kern="1200">
              <a:solidFill>
                <a:srgbClr val="FF0000"/>
              </a:solidFill>
              <a:latin typeface="Gotham Rounded Book" pitchFamily="50" charset="0"/>
              <a:ea typeface="Verdana" panose="020B0604030504040204" pitchFamily="34" charset="0"/>
              <a:cs typeface="Leelawadee UI" panose="020B0502040204020203" pitchFamily="34" charset="-34"/>
            </a:rPr>
            <a:t>Sin embargo, el desarrollo no está garantizado…</a:t>
          </a:r>
          <a:endParaRPr lang="es-DO" sz="1800" kern="1200">
            <a:solidFill>
              <a:srgbClr val="FF0000"/>
            </a:solidFill>
            <a:latin typeface="Gotham Book" panose="02000604040000020004" pitchFamily="50" charset="0"/>
          </a:endParaRPr>
        </a:p>
      </dsp:txBody>
      <dsp:txXfrm>
        <a:off x="0" y="3895421"/>
        <a:ext cx="8128000" cy="605307"/>
      </dsp:txXfrm>
    </dsp:sp>
    <dsp:sp modelId="{1A2E0E9F-7444-4F41-970F-AF9D15BE960B}">
      <dsp:nvSpPr>
        <dsp:cNvPr id="0" name=""/>
        <dsp:cNvSpPr/>
      </dsp:nvSpPr>
      <dsp:spPr>
        <a:xfrm>
          <a:off x="0" y="4478309"/>
          <a:ext cx="4064000" cy="515631"/>
        </a:xfrm>
        <a:prstGeom prst="rect">
          <a:avLst/>
        </a:prstGeom>
        <a:solidFill>
          <a:schemeClr val="bg2">
            <a:lumMod val="75000"/>
            <a:alpha val="90000"/>
          </a:schemeClr>
        </a:solidFill>
        <a:ln w="12700" cap="flat" cmpd="sng" algn="ctr">
          <a:solidFill>
            <a:schemeClr val="bg2">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None/>
          </a:pPr>
          <a:r>
            <a:rPr lang="es-ES" sz="1600" b="1" kern="1200" dirty="0">
              <a:latin typeface="Gotham Book" panose="02000604040000020004" pitchFamily="50" charset="0"/>
            </a:rPr>
            <a:t>A largo plazo, el alto crecimiento no está garantizado </a:t>
          </a:r>
          <a:endParaRPr lang="es-DO" sz="1600" kern="1200" dirty="0">
            <a:solidFill>
              <a:srgbClr val="FF0000"/>
            </a:solidFill>
            <a:latin typeface="Gotham Book" panose="02000604040000020004" pitchFamily="50" charset="0"/>
          </a:endParaRPr>
        </a:p>
      </dsp:txBody>
      <dsp:txXfrm>
        <a:off x="0" y="4478309"/>
        <a:ext cx="4064000" cy="515631"/>
      </dsp:txXfrm>
    </dsp:sp>
    <dsp:sp modelId="{534366D9-3A5F-4165-A0ED-13E9015411AB}">
      <dsp:nvSpPr>
        <dsp:cNvPr id="0" name=""/>
        <dsp:cNvSpPr/>
      </dsp:nvSpPr>
      <dsp:spPr>
        <a:xfrm>
          <a:off x="4064000" y="4478309"/>
          <a:ext cx="4064000" cy="515631"/>
        </a:xfrm>
        <a:prstGeom prst="rect">
          <a:avLst/>
        </a:prstGeom>
        <a:solidFill>
          <a:schemeClr val="bg2">
            <a:lumMod val="75000"/>
            <a:alpha val="90000"/>
          </a:schemeClr>
        </a:solidFill>
        <a:ln w="12700" cap="flat" cmpd="sng" algn="ctr">
          <a:solidFill>
            <a:schemeClr val="bg2">
              <a:lumMod val="75000"/>
              <a:alpha val="90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b="1" kern="1200">
              <a:latin typeface="Gotham Book" panose="02000604040000020004" pitchFamily="50" charset="0"/>
            </a:rPr>
            <a:t>Bienestar social tampoco</a:t>
          </a:r>
          <a:endParaRPr lang="es-DO" sz="1800" kern="1200">
            <a:solidFill>
              <a:srgbClr val="FF0000"/>
            </a:solidFill>
            <a:latin typeface="Gotham Book" panose="02000604040000020004" pitchFamily="50" charset="0"/>
          </a:endParaRPr>
        </a:p>
      </dsp:txBody>
      <dsp:txXfrm>
        <a:off x="4064000" y="4478309"/>
        <a:ext cx="4064000" cy="515631"/>
      </dsp:txXfrm>
    </dsp:sp>
    <dsp:sp modelId="{DEF288A0-3ED7-44D2-8F8E-C4D610DA0A72}">
      <dsp:nvSpPr>
        <dsp:cNvPr id="0" name=""/>
        <dsp:cNvSpPr/>
      </dsp:nvSpPr>
      <dsp:spPr>
        <a:xfrm rot="10800000">
          <a:off x="0" y="1708716"/>
          <a:ext cx="8128000" cy="2203518"/>
        </a:xfrm>
        <a:prstGeom prst="upArrowCallou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Font typeface="Arial" panose="020B0604020202020204" pitchFamily="34" charset="0"/>
            <a:buNone/>
          </a:pPr>
          <a:r>
            <a:rPr lang="es-ES" sz="1800" b="1" kern="1200">
              <a:latin typeface="Gotham Book" panose="02000604040000020004" pitchFamily="50" charset="0"/>
            </a:rPr>
            <a:t>Política económica y contexto favorables</a:t>
          </a:r>
          <a:endParaRPr lang="es-DO" sz="1800" b="1" kern="1200">
            <a:latin typeface="Gotham Book" panose="02000604040000020004" pitchFamily="50" charset="0"/>
          </a:endParaRPr>
        </a:p>
      </dsp:txBody>
      <dsp:txXfrm rot="-10800000">
        <a:off x="0" y="1708716"/>
        <a:ext cx="8128000" cy="773435"/>
      </dsp:txXfrm>
    </dsp:sp>
    <dsp:sp modelId="{EAE60662-0B08-4F01-9775-6E140E1E19EA}">
      <dsp:nvSpPr>
        <dsp:cNvPr id="0" name=""/>
        <dsp:cNvSpPr/>
      </dsp:nvSpPr>
      <dsp:spPr>
        <a:xfrm>
          <a:off x="3968" y="2352496"/>
          <a:ext cx="2706687" cy="781185"/>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ES" sz="1600" b="1" kern="1200" dirty="0">
              <a:latin typeface="Gotham Book" panose="02000604040000020004" pitchFamily="50" charset="0"/>
            </a:rPr>
            <a:t>Holgura en las cuentas externas que facilita el crecimiento</a:t>
          </a:r>
          <a:endParaRPr lang="es-DO" sz="1600" b="1" kern="1200" dirty="0">
            <a:latin typeface="Gotham Book" panose="02000604040000020004" pitchFamily="50" charset="0"/>
          </a:endParaRPr>
        </a:p>
      </dsp:txBody>
      <dsp:txXfrm>
        <a:off x="3968" y="2352496"/>
        <a:ext cx="2706687" cy="781185"/>
      </dsp:txXfrm>
    </dsp:sp>
    <dsp:sp modelId="{69D8712A-7133-4840-BE91-B1615C95969A}">
      <dsp:nvSpPr>
        <dsp:cNvPr id="0" name=""/>
        <dsp:cNvSpPr/>
      </dsp:nvSpPr>
      <dsp:spPr>
        <a:xfrm>
          <a:off x="2710656" y="2352431"/>
          <a:ext cx="2706687" cy="781314"/>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ES" sz="1600" b="1" kern="1200" dirty="0">
              <a:latin typeface="Gotham Book" panose="02000604040000020004" pitchFamily="50" charset="0"/>
            </a:rPr>
            <a:t>Cuentas fiscales y deuda p</a:t>
          </a:r>
          <a:r>
            <a:rPr lang="es-ES" sz="1600" b="1" kern="1200" dirty="0">
              <a:latin typeface="Gotham Book" panose="02000604040000020004" pitchFamily="50" charset="0"/>
              <a:cs typeface="Calibri" panose="020F0502020204030204" pitchFamily="34" charset="0"/>
            </a:rPr>
            <a:t>ú</a:t>
          </a:r>
          <a:r>
            <a:rPr lang="es-ES" sz="1600" b="1" kern="1200" dirty="0">
              <a:latin typeface="Gotham Book" panose="02000604040000020004" pitchFamily="50" charset="0"/>
            </a:rPr>
            <a:t>blica bajo control</a:t>
          </a:r>
          <a:endParaRPr lang="es-DO" sz="1600" b="1" kern="1200" dirty="0">
            <a:latin typeface="Gotham Book" panose="02000604040000020004" pitchFamily="50" charset="0"/>
          </a:endParaRPr>
        </a:p>
      </dsp:txBody>
      <dsp:txXfrm>
        <a:off x="2710656" y="2352431"/>
        <a:ext cx="2706687" cy="781314"/>
      </dsp:txXfrm>
    </dsp:sp>
    <dsp:sp modelId="{46562174-623F-4EF5-9205-C9BBACE91CC8}">
      <dsp:nvSpPr>
        <dsp:cNvPr id="0" name=""/>
        <dsp:cNvSpPr/>
      </dsp:nvSpPr>
      <dsp:spPr>
        <a:xfrm>
          <a:off x="5417343" y="2352496"/>
          <a:ext cx="2706687" cy="781185"/>
        </a:xfrm>
        <a:prstGeom prst="rect">
          <a:avLst/>
        </a:prstGeom>
        <a:solidFill>
          <a:schemeClr val="accent1">
            <a:alpha val="90000"/>
            <a:tint val="55000"/>
            <a:hueOff val="0"/>
            <a:satOff val="0"/>
            <a:lumOff val="0"/>
            <a:alphaOff val="0"/>
          </a:schemeClr>
        </a:solidFill>
        <a:ln w="12700" cap="flat" cmpd="sng" algn="ctr">
          <a:solidFill>
            <a:schemeClr val="accent1">
              <a:alpha val="90000"/>
              <a:tint val="55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13792" tIns="20320" rIns="113792" bIns="20320" numCol="1" spcCol="1270" anchor="ctr" anchorCtr="0">
          <a:noAutofit/>
        </a:bodyPr>
        <a:lstStyle/>
        <a:p>
          <a:pPr marL="0" lvl="0" indent="0" algn="ctr" defTabSz="711200">
            <a:lnSpc>
              <a:spcPct val="90000"/>
            </a:lnSpc>
            <a:spcBef>
              <a:spcPct val="0"/>
            </a:spcBef>
            <a:spcAft>
              <a:spcPct val="35000"/>
            </a:spcAft>
            <a:buFont typeface="Arial" panose="020B0604020202020204" pitchFamily="34" charset="0"/>
            <a:buNone/>
          </a:pPr>
          <a:r>
            <a:rPr lang="es-ES" sz="1600" b="1" kern="1200">
              <a:latin typeface="Gotham Book" panose="02000604040000020004" pitchFamily="50" charset="0"/>
            </a:rPr>
            <a:t>Optimismo económico </a:t>
          </a:r>
          <a:endParaRPr lang="es-DO" sz="1600" b="1" kern="1200">
            <a:latin typeface="Gotham Book" panose="02000604040000020004" pitchFamily="50" charset="0"/>
          </a:endParaRPr>
        </a:p>
      </dsp:txBody>
      <dsp:txXfrm>
        <a:off x="5417343" y="2352496"/>
        <a:ext cx="2706687" cy="781185"/>
      </dsp:txXfrm>
    </dsp:sp>
    <dsp:sp modelId="{39846C55-ED19-4D83-96AD-55D3D5772E3E}">
      <dsp:nvSpPr>
        <dsp:cNvPr id="0" name=""/>
        <dsp:cNvSpPr/>
      </dsp:nvSpPr>
      <dsp:spPr>
        <a:xfrm rot="10800000">
          <a:off x="0" y="1526"/>
          <a:ext cx="8128000" cy="1724004"/>
        </a:xfrm>
        <a:prstGeom prst="upArrowCallout">
          <a:avLst/>
        </a:prstGeom>
        <a:solidFill>
          <a:schemeClr val="accent1">
            <a:shade val="50000"/>
            <a:hueOff val="268329"/>
            <a:satOff val="-6535"/>
            <a:lumOff val="2859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s-DO" sz="1800" b="1" kern="1200">
              <a:latin typeface="Gotham Book" panose="02000604040000020004" pitchFamily="50" charset="0"/>
            </a:rPr>
            <a:t>De vuelta a la normalidad: alto crecimiento y baja inflación </a:t>
          </a:r>
        </a:p>
      </dsp:txBody>
      <dsp:txXfrm rot="10800000">
        <a:off x="0" y="1526"/>
        <a:ext cx="8128000" cy="11202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6B10BD-792F-40C4-B52A-AF93DC4E0171}">
      <dsp:nvSpPr>
        <dsp:cNvPr id="0" name=""/>
        <dsp:cNvSpPr/>
      </dsp:nvSpPr>
      <dsp:spPr>
        <a:xfrm>
          <a:off x="1836" y="508846"/>
          <a:ext cx="2111038" cy="1055519"/>
        </a:xfrm>
        <a:prstGeom prst="roundRect">
          <a:avLst>
            <a:gd name="adj" fmla="val 10000"/>
          </a:avLst>
        </a:prstGeom>
        <a:solidFill>
          <a:srgbClr val="00206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DO" sz="1600" b="1" kern="1200">
              <a:latin typeface="Gotham Book" panose="02000604040000020004" pitchFamily="50" charset="0"/>
            </a:rPr>
            <a:t>Reforma fiscal</a:t>
          </a:r>
        </a:p>
      </dsp:txBody>
      <dsp:txXfrm>
        <a:off x="32751" y="539761"/>
        <a:ext cx="2049208" cy="993689"/>
      </dsp:txXfrm>
    </dsp:sp>
    <dsp:sp modelId="{2909F1B5-C64A-4954-B487-AE725351571A}">
      <dsp:nvSpPr>
        <dsp:cNvPr id="0" name=""/>
        <dsp:cNvSpPr/>
      </dsp:nvSpPr>
      <dsp:spPr>
        <a:xfrm>
          <a:off x="212940" y="1564365"/>
          <a:ext cx="211103" cy="791639"/>
        </a:xfrm>
        <a:custGeom>
          <a:avLst/>
          <a:gdLst/>
          <a:ahLst/>
          <a:cxnLst/>
          <a:rect l="0" t="0" r="0" b="0"/>
          <a:pathLst>
            <a:path>
              <a:moveTo>
                <a:pt x="0" y="0"/>
              </a:moveTo>
              <a:lnTo>
                <a:pt x="0" y="791639"/>
              </a:lnTo>
              <a:lnTo>
                <a:pt x="211103" y="7916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19BFEF3-8936-4F42-BDAB-FF9B3323623C}">
      <dsp:nvSpPr>
        <dsp:cNvPr id="0" name=""/>
        <dsp:cNvSpPr/>
      </dsp:nvSpPr>
      <dsp:spPr>
        <a:xfrm>
          <a:off x="424044" y="1828245"/>
          <a:ext cx="1688830" cy="10555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None/>
          </a:pPr>
          <a:r>
            <a:rPr lang="es-DO" sz="1300" kern="1200" dirty="0">
              <a:latin typeface="Gotham Book" panose="02000604040000020004" pitchFamily="50" charset="0"/>
            </a:rPr>
            <a:t>Dotar de capacidad al Estado para financiar servicios e infraestructura esencial</a:t>
          </a:r>
        </a:p>
      </dsp:txBody>
      <dsp:txXfrm>
        <a:off x="454959" y="1859160"/>
        <a:ext cx="1627000" cy="993689"/>
      </dsp:txXfrm>
    </dsp:sp>
    <dsp:sp modelId="{3E189321-7996-4212-B68F-BE2897556763}">
      <dsp:nvSpPr>
        <dsp:cNvPr id="0" name=""/>
        <dsp:cNvSpPr/>
      </dsp:nvSpPr>
      <dsp:spPr>
        <a:xfrm>
          <a:off x="212940" y="1564365"/>
          <a:ext cx="211103" cy="2111038"/>
        </a:xfrm>
        <a:custGeom>
          <a:avLst/>
          <a:gdLst/>
          <a:ahLst/>
          <a:cxnLst/>
          <a:rect l="0" t="0" r="0" b="0"/>
          <a:pathLst>
            <a:path>
              <a:moveTo>
                <a:pt x="0" y="0"/>
              </a:moveTo>
              <a:lnTo>
                <a:pt x="0" y="2111038"/>
              </a:lnTo>
              <a:lnTo>
                <a:pt x="211103" y="2111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F3B984A-79E9-4E46-8507-2A0A7D9F6BB7}">
      <dsp:nvSpPr>
        <dsp:cNvPr id="0" name=""/>
        <dsp:cNvSpPr/>
      </dsp:nvSpPr>
      <dsp:spPr>
        <a:xfrm>
          <a:off x="424044" y="3147643"/>
          <a:ext cx="1688830" cy="10555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Tx/>
            <a:buNone/>
          </a:pPr>
          <a:r>
            <a:rPr lang="es-DO" sz="1300" kern="1200" dirty="0">
              <a:latin typeface="Gotham Book" panose="02000604040000020004" pitchFamily="50" charset="0"/>
            </a:rPr>
            <a:t>Garantizar la sostenibilidad fiscal y macroeconómica </a:t>
          </a:r>
        </a:p>
      </dsp:txBody>
      <dsp:txXfrm>
        <a:off x="454959" y="3178558"/>
        <a:ext cx="1627000" cy="993689"/>
      </dsp:txXfrm>
    </dsp:sp>
    <dsp:sp modelId="{593F506E-3916-445D-925F-11D387BB32CD}">
      <dsp:nvSpPr>
        <dsp:cNvPr id="0" name=""/>
        <dsp:cNvSpPr/>
      </dsp:nvSpPr>
      <dsp:spPr>
        <a:xfrm>
          <a:off x="2640634" y="508846"/>
          <a:ext cx="2111038" cy="1055519"/>
        </a:xfrm>
        <a:prstGeom prst="roundRect">
          <a:avLst>
            <a:gd name="adj" fmla="val 10000"/>
          </a:avLst>
        </a:prstGeom>
        <a:solidFill>
          <a:srgbClr val="0070C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DO" sz="1600" b="1" kern="1200">
              <a:solidFill>
                <a:schemeClr val="bg1"/>
              </a:solidFill>
              <a:latin typeface="Gotham Book" panose="02000604040000020004" pitchFamily="50" charset="0"/>
            </a:rPr>
            <a:t>Transformaciones en el sector eléctrico </a:t>
          </a:r>
        </a:p>
      </dsp:txBody>
      <dsp:txXfrm>
        <a:off x="2671549" y="539761"/>
        <a:ext cx="2049208" cy="993689"/>
      </dsp:txXfrm>
    </dsp:sp>
    <dsp:sp modelId="{00F9B496-6089-46F4-85F7-8A770C7C828F}">
      <dsp:nvSpPr>
        <dsp:cNvPr id="0" name=""/>
        <dsp:cNvSpPr/>
      </dsp:nvSpPr>
      <dsp:spPr>
        <a:xfrm>
          <a:off x="2851738" y="1564365"/>
          <a:ext cx="211103" cy="791639"/>
        </a:xfrm>
        <a:custGeom>
          <a:avLst/>
          <a:gdLst/>
          <a:ahLst/>
          <a:cxnLst/>
          <a:rect l="0" t="0" r="0" b="0"/>
          <a:pathLst>
            <a:path>
              <a:moveTo>
                <a:pt x="0" y="0"/>
              </a:moveTo>
              <a:lnTo>
                <a:pt x="0" y="791639"/>
              </a:lnTo>
              <a:lnTo>
                <a:pt x="211103" y="7916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BD8716-80C1-47E9-BCDD-4E1EA670CB0C}">
      <dsp:nvSpPr>
        <dsp:cNvPr id="0" name=""/>
        <dsp:cNvSpPr/>
      </dsp:nvSpPr>
      <dsp:spPr>
        <a:xfrm>
          <a:off x="3062842" y="1828245"/>
          <a:ext cx="1688830" cy="10555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Tx/>
            <a:buNone/>
          </a:pPr>
          <a:r>
            <a:rPr lang="es-DO" sz="1300" kern="1200">
              <a:latin typeface="Gotham Book" panose="02000604040000020004" pitchFamily="50" charset="0"/>
            </a:rPr>
            <a:t>Contribuir al uso eficiente de energía </a:t>
          </a:r>
        </a:p>
      </dsp:txBody>
      <dsp:txXfrm>
        <a:off x="3093757" y="1859160"/>
        <a:ext cx="1627000" cy="993689"/>
      </dsp:txXfrm>
    </dsp:sp>
    <dsp:sp modelId="{5656464E-AC77-44B8-970C-13976B42D525}">
      <dsp:nvSpPr>
        <dsp:cNvPr id="0" name=""/>
        <dsp:cNvSpPr/>
      </dsp:nvSpPr>
      <dsp:spPr>
        <a:xfrm>
          <a:off x="2851738" y="1564365"/>
          <a:ext cx="211103" cy="2111038"/>
        </a:xfrm>
        <a:custGeom>
          <a:avLst/>
          <a:gdLst/>
          <a:ahLst/>
          <a:cxnLst/>
          <a:rect l="0" t="0" r="0" b="0"/>
          <a:pathLst>
            <a:path>
              <a:moveTo>
                <a:pt x="0" y="0"/>
              </a:moveTo>
              <a:lnTo>
                <a:pt x="0" y="2111038"/>
              </a:lnTo>
              <a:lnTo>
                <a:pt x="211103" y="2111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4D14346E-B15A-4AB8-A581-EEC33858190F}">
      <dsp:nvSpPr>
        <dsp:cNvPr id="0" name=""/>
        <dsp:cNvSpPr/>
      </dsp:nvSpPr>
      <dsp:spPr>
        <a:xfrm>
          <a:off x="3062842" y="3147643"/>
          <a:ext cx="1688830" cy="10555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Tx/>
            <a:buNone/>
          </a:pPr>
          <a:r>
            <a:rPr lang="es-DO" sz="1300" kern="1200">
              <a:latin typeface="Gotham Book" panose="02000604040000020004" pitchFamily="50" charset="0"/>
            </a:rPr>
            <a:t>Contribuir a la sostenibilidad fiscal</a:t>
          </a:r>
        </a:p>
      </dsp:txBody>
      <dsp:txXfrm>
        <a:off x="3093757" y="3178558"/>
        <a:ext cx="1627000" cy="993689"/>
      </dsp:txXfrm>
    </dsp:sp>
    <dsp:sp modelId="{6C551A50-CEC2-44EE-9440-88E700CFDA27}">
      <dsp:nvSpPr>
        <dsp:cNvPr id="0" name=""/>
        <dsp:cNvSpPr/>
      </dsp:nvSpPr>
      <dsp:spPr>
        <a:xfrm>
          <a:off x="5279432" y="508846"/>
          <a:ext cx="2111038" cy="1055519"/>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DO" sz="1600" b="1" kern="1200">
              <a:solidFill>
                <a:schemeClr val="bg1"/>
              </a:solidFill>
              <a:latin typeface="Gotham Book" panose="02000604040000020004" pitchFamily="50" charset="0"/>
            </a:rPr>
            <a:t>Reforma de la seguridad social</a:t>
          </a:r>
          <a:endParaRPr lang="es-DO" sz="1600" kern="1200">
            <a:solidFill>
              <a:schemeClr val="bg1"/>
            </a:solidFill>
            <a:latin typeface="Gotham Book" panose="02000604040000020004" pitchFamily="50" charset="0"/>
          </a:endParaRPr>
        </a:p>
      </dsp:txBody>
      <dsp:txXfrm>
        <a:off x="5310347" y="539761"/>
        <a:ext cx="2049208" cy="993689"/>
      </dsp:txXfrm>
    </dsp:sp>
    <dsp:sp modelId="{271C64A0-A399-486D-BF59-39381A60583E}">
      <dsp:nvSpPr>
        <dsp:cNvPr id="0" name=""/>
        <dsp:cNvSpPr/>
      </dsp:nvSpPr>
      <dsp:spPr>
        <a:xfrm>
          <a:off x="5490536" y="1564365"/>
          <a:ext cx="211103" cy="791639"/>
        </a:xfrm>
        <a:custGeom>
          <a:avLst/>
          <a:gdLst/>
          <a:ahLst/>
          <a:cxnLst/>
          <a:rect l="0" t="0" r="0" b="0"/>
          <a:pathLst>
            <a:path>
              <a:moveTo>
                <a:pt x="0" y="0"/>
              </a:moveTo>
              <a:lnTo>
                <a:pt x="0" y="791639"/>
              </a:lnTo>
              <a:lnTo>
                <a:pt x="211103" y="7916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2AC613D-E045-4426-9FDC-43E7F88A3AFA}">
      <dsp:nvSpPr>
        <dsp:cNvPr id="0" name=""/>
        <dsp:cNvSpPr/>
      </dsp:nvSpPr>
      <dsp:spPr>
        <a:xfrm>
          <a:off x="5701639" y="1828245"/>
          <a:ext cx="1688830" cy="10555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Tx/>
            <a:buNone/>
          </a:pPr>
          <a:r>
            <a:rPr lang="es-DO" sz="1300" kern="1200" dirty="0">
              <a:latin typeface="Gotham Book" panose="02000604040000020004" pitchFamily="50" charset="0"/>
            </a:rPr>
            <a:t>Asegurar financiamiento suficiente de los servicios de salud e igualdad de derechos</a:t>
          </a:r>
        </a:p>
      </dsp:txBody>
      <dsp:txXfrm>
        <a:off x="5732554" y="1859160"/>
        <a:ext cx="1627000" cy="993689"/>
      </dsp:txXfrm>
    </dsp:sp>
    <dsp:sp modelId="{7E4A2D83-F4DB-4FA9-B93E-ECF937BBC851}">
      <dsp:nvSpPr>
        <dsp:cNvPr id="0" name=""/>
        <dsp:cNvSpPr/>
      </dsp:nvSpPr>
      <dsp:spPr>
        <a:xfrm>
          <a:off x="5490536" y="1564365"/>
          <a:ext cx="211103" cy="2111038"/>
        </a:xfrm>
        <a:custGeom>
          <a:avLst/>
          <a:gdLst/>
          <a:ahLst/>
          <a:cxnLst/>
          <a:rect l="0" t="0" r="0" b="0"/>
          <a:pathLst>
            <a:path>
              <a:moveTo>
                <a:pt x="0" y="0"/>
              </a:moveTo>
              <a:lnTo>
                <a:pt x="0" y="2111038"/>
              </a:lnTo>
              <a:lnTo>
                <a:pt x="211103" y="2111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64DAD415-1BAF-46A6-815E-FD45DD68B518}">
      <dsp:nvSpPr>
        <dsp:cNvPr id="0" name=""/>
        <dsp:cNvSpPr/>
      </dsp:nvSpPr>
      <dsp:spPr>
        <a:xfrm>
          <a:off x="5701639" y="3147643"/>
          <a:ext cx="1688830" cy="10555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Tx/>
            <a:buNone/>
          </a:pPr>
          <a:r>
            <a:rPr lang="es-DO" sz="1300" kern="1200">
              <a:latin typeface="Gotham Book" panose="02000604040000020004" pitchFamily="50" charset="0"/>
            </a:rPr>
            <a:t>Contribuir a garantizar pensiones dignas</a:t>
          </a:r>
        </a:p>
      </dsp:txBody>
      <dsp:txXfrm>
        <a:off x="5732554" y="3178558"/>
        <a:ext cx="1627000" cy="993689"/>
      </dsp:txXfrm>
    </dsp:sp>
    <dsp:sp modelId="{C0E980AC-E0A4-409D-9453-F7BEA8E8F44C}">
      <dsp:nvSpPr>
        <dsp:cNvPr id="0" name=""/>
        <dsp:cNvSpPr/>
      </dsp:nvSpPr>
      <dsp:spPr>
        <a:xfrm>
          <a:off x="5490536" y="1564365"/>
          <a:ext cx="211103" cy="3430437"/>
        </a:xfrm>
        <a:custGeom>
          <a:avLst/>
          <a:gdLst/>
          <a:ahLst/>
          <a:cxnLst/>
          <a:rect l="0" t="0" r="0" b="0"/>
          <a:pathLst>
            <a:path>
              <a:moveTo>
                <a:pt x="0" y="0"/>
              </a:moveTo>
              <a:lnTo>
                <a:pt x="0" y="3430437"/>
              </a:lnTo>
              <a:lnTo>
                <a:pt x="211103" y="3430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3C198D9-0141-452E-89E0-0A5EE3AD8C38}">
      <dsp:nvSpPr>
        <dsp:cNvPr id="0" name=""/>
        <dsp:cNvSpPr/>
      </dsp:nvSpPr>
      <dsp:spPr>
        <a:xfrm>
          <a:off x="5701639" y="4467042"/>
          <a:ext cx="1688830" cy="10555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Tx/>
            <a:buNone/>
          </a:pPr>
          <a:r>
            <a:rPr lang="es-DO" sz="1300" kern="1200">
              <a:latin typeface="Gotham Book" panose="02000604040000020004" pitchFamily="50" charset="0"/>
            </a:rPr>
            <a:t>Fortalecer la cohesión social </a:t>
          </a:r>
        </a:p>
      </dsp:txBody>
      <dsp:txXfrm>
        <a:off x="5732554" y="4497957"/>
        <a:ext cx="1627000" cy="993689"/>
      </dsp:txXfrm>
    </dsp:sp>
    <dsp:sp modelId="{709124B7-B34F-4127-8AC6-7193E90F1FB6}">
      <dsp:nvSpPr>
        <dsp:cNvPr id="0" name=""/>
        <dsp:cNvSpPr/>
      </dsp:nvSpPr>
      <dsp:spPr>
        <a:xfrm>
          <a:off x="7918230" y="508846"/>
          <a:ext cx="2111038" cy="1055519"/>
        </a:xfrm>
        <a:prstGeom prst="roundRect">
          <a:avLst>
            <a:gd name="adj" fmla="val 10000"/>
          </a:avLst>
        </a:prstGeom>
        <a:solidFill>
          <a:srgbClr val="00B0F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s-DO" sz="1600" b="1" kern="1200">
              <a:solidFill>
                <a:schemeClr val="bg1"/>
              </a:solidFill>
              <a:latin typeface="Gotham Book" panose="02000604040000020004" pitchFamily="50" charset="0"/>
            </a:rPr>
            <a:t>Reforma del sector agua</a:t>
          </a:r>
          <a:endParaRPr lang="es-DO" sz="1600" kern="1200">
            <a:solidFill>
              <a:schemeClr val="bg1"/>
            </a:solidFill>
            <a:latin typeface="Gotham Book" panose="02000604040000020004" pitchFamily="50" charset="0"/>
          </a:endParaRPr>
        </a:p>
      </dsp:txBody>
      <dsp:txXfrm>
        <a:off x="7949145" y="539761"/>
        <a:ext cx="2049208" cy="993689"/>
      </dsp:txXfrm>
    </dsp:sp>
    <dsp:sp modelId="{C92CACAC-87CE-4A7A-94A7-8DD54F44E827}">
      <dsp:nvSpPr>
        <dsp:cNvPr id="0" name=""/>
        <dsp:cNvSpPr/>
      </dsp:nvSpPr>
      <dsp:spPr>
        <a:xfrm>
          <a:off x="8129333" y="1564365"/>
          <a:ext cx="211103" cy="791639"/>
        </a:xfrm>
        <a:custGeom>
          <a:avLst/>
          <a:gdLst/>
          <a:ahLst/>
          <a:cxnLst/>
          <a:rect l="0" t="0" r="0" b="0"/>
          <a:pathLst>
            <a:path>
              <a:moveTo>
                <a:pt x="0" y="0"/>
              </a:moveTo>
              <a:lnTo>
                <a:pt x="0" y="791639"/>
              </a:lnTo>
              <a:lnTo>
                <a:pt x="211103" y="791639"/>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3C75965-61D7-4666-B65C-CEFE7725BCEA}">
      <dsp:nvSpPr>
        <dsp:cNvPr id="0" name=""/>
        <dsp:cNvSpPr/>
      </dsp:nvSpPr>
      <dsp:spPr>
        <a:xfrm>
          <a:off x="8340437" y="1828245"/>
          <a:ext cx="1688830" cy="10555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Tx/>
            <a:buNone/>
          </a:pPr>
          <a:r>
            <a:rPr lang="es-DO" sz="1300" kern="1200">
              <a:latin typeface="Gotham Book" panose="02000604040000020004" pitchFamily="50" charset="0"/>
            </a:rPr>
            <a:t>Contribuir al uso eficiente del agua</a:t>
          </a:r>
        </a:p>
      </dsp:txBody>
      <dsp:txXfrm>
        <a:off x="8371352" y="1859160"/>
        <a:ext cx="1627000" cy="993689"/>
      </dsp:txXfrm>
    </dsp:sp>
    <dsp:sp modelId="{44504039-6CCD-48E9-98A4-213E06126DFA}">
      <dsp:nvSpPr>
        <dsp:cNvPr id="0" name=""/>
        <dsp:cNvSpPr/>
      </dsp:nvSpPr>
      <dsp:spPr>
        <a:xfrm>
          <a:off x="8129333" y="1564365"/>
          <a:ext cx="211103" cy="2111038"/>
        </a:xfrm>
        <a:custGeom>
          <a:avLst/>
          <a:gdLst/>
          <a:ahLst/>
          <a:cxnLst/>
          <a:rect l="0" t="0" r="0" b="0"/>
          <a:pathLst>
            <a:path>
              <a:moveTo>
                <a:pt x="0" y="0"/>
              </a:moveTo>
              <a:lnTo>
                <a:pt x="0" y="2111038"/>
              </a:lnTo>
              <a:lnTo>
                <a:pt x="211103" y="2111038"/>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38262209-541B-4878-8915-6DC105D7E9C5}">
      <dsp:nvSpPr>
        <dsp:cNvPr id="0" name=""/>
        <dsp:cNvSpPr/>
      </dsp:nvSpPr>
      <dsp:spPr>
        <a:xfrm>
          <a:off x="8340437" y="3147643"/>
          <a:ext cx="1688830" cy="10555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Tx/>
            <a:buNone/>
          </a:pPr>
          <a:r>
            <a:rPr lang="es-DO" sz="1300" kern="1200">
              <a:latin typeface="Gotham Book" panose="02000604040000020004" pitchFamily="50" charset="0"/>
            </a:rPr>
            <a:t>Contribuir a la sostenibilidad ambiental y a la resiliencia climática</a:t>
          </a:r>
        </a:p>
      </dsp:txBody>
      <dsp:txXfrm>
        <a:off x="8371352" y="3178558"/>
        <a:ext cx="1627000" cy="993689"/>
      </dsp:txXfrm>
    </dsp:sp>
    <dsp:sp modelId="{6270A314-DFAC-49DD-9F5F-92FC421F0D46}">
      <dsp:nvSpPr>
        <dsp:cNvPr id="0" name=""/>
        <dsp:cNvSpPr/>
      </dsp:nvSpPr>
      <dsp:spPr>
        <a:xfrm>
          <a:off x="8129333" y="1564365"/>
          <a:ext cx="211103" cy="3430437"/>
        </a:xfrm>
        <a:custGeom>
          <a:avLst/>
          <a:gdLst/>
          <a:ahLst/>
          <a:cxnLst/>
          <a:rect l="0" t="0" r="0" b="0"/>
          <a:pathLst>
            <a:path>
              <a:moveTo>
                <a:pt x="0" y="0"/>
              </a:moveTo>
              <a:lnTo>
                <a:pt x="0" y="3430437"/>
              </a:lnTo>
              <a:lnTo>
                <a:pt x="211103" y="3430437"/>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E898D9A7-BA67-46D6-B907-700E4258C9E3}">
      <dsp:nvSpPr>
        <dsp:cNvPr id="0" name=""/>
        <dsp:cNvSpPr/>
      </dsp:nvSpPr>
      <dsp:spPr>
        <a:xfrm>
          <a:off x="8340437" y="4467042"/>
          <a:ext cx="1688830" cy="1055519"/>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765" tIns="16510" rIns="24765" bIns="16510" numCol="1" spcCol="1270" anchor="ctr" anchorCtr="0">
          <a:noAutofit/>
        </a:bodyPr>
        <a:lstStyle/>
        <a:p>
          <a:pPr marL="0" lvl="0" indent="0" algn="ctr" defTabSz="577850">
            <a:lnSpc>
              <a:spcPct val="90000"/>
            </a:lnSpc>
            <a:spcBef>
              <a:spcPct val="0"/>
            </a:spcBef>
            <a:spcAft>
              <a:spcPct val="35000"/>
            </a:spcAft>
            <a:buFontTx/>
            <a:buNone/>
          </a:pPr>
          <a:r>
            <a:rPr lang="es-DO" sz="1300" kern="1200">
              <a:latin typeface="Gotham Book" panose="02000604040000020004" pitchFamily="50" charset="0"/>
            </a:rPr>
            <a:t>Contribuir a la sostenibilidad fiscal </a:t>
          </a:r>
        </a:p>
      </dsp:txBody>
      <dsp:txXfrm>
        <a:off x="8371352" y="4497957"/>
        <a:ext cx="1627000" cy="99368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0.80405</cdr:x>
      <cdr:y>0.88032</cdr:y>
    </cdr:from>
    <cdr:to>
      <cdr:x>0.989</cdr:x>
      <cdr:y>0.94981</cdr:y>
    </cdr:to>
    <cdr:sp macro="" textlink="">
      <cdr:nvSpPr>
        <cdr:cNvPr id="2" name="CuadroTexto 1">
          <a:extLst xmlns:a="http://schemas.openxmlformats.org/drawingml/2006/main">
            <a:ext uri="{FF2B5EF4-FFF2-40B4-BE49-F238E27FC236}">
              <a16:creationId xmlns:a16="http://schemas.microsoft.com/office/drawing/2014/main" id="{8463ACD5-D979-AE21-0AFD-5923231FD881}"/>
            </a:ext>
          </a:extLst>
        </cdr:cNvPr>
        <cdr:cNvSpPr txBox="1"/>
      </cdr:nvSpPr>
      <cdr:spPr>
        <a:xfrm xmlns:a="http://schemas.openxmlformats.org/drawingml/2006/main">
          <a:off x="6946332" y="4267928"/>
          <a:ext cx="1597794" cy="336884"/>
        </a:xfrm>
        <a:prstGeom xmlns:a="http://schemas.openxmlformats.org/drawingml/2006/main" prst="rect">
          <a:avLst/>
        </a:prstGeom>
        <a:solidFill xmlns:a="http://schemas.openxmlformats.org/drawingml/2006/main">
          <a:schemeClr val="bg1"/>
        </a:solidFill>
      </cdr:spPr>
      <cdr:txBody>
        <a:bodyPr xmlns:a="http://schemas.openxmlformats.org/drawingml/2006/main" vertOverflow="clip" wrap="square" rtlCol="0"/>
        <a:lstStyle xmlns:a="http://schemas.openxmlformats.org/drawingml/2006/main"/>
        <a:p xmlns:a="http://schemas.openxmlformats.org/drawingml/2006/main">
          <a:pPr algn="ctr"/>
          <a:r>
            <a:rPr lang="es-ES" sz="1200" dirty="0">
              <a:solidFill>
                <a:srgbClr val="595959"/>
              </a:solidFill>
              <a:latin typeface="Gotham Book" panose="02000604040000020004" pitchFamily="50" charset="0"/>
            </a:rPr>
            <a:t>PGE 2024</a:t>
          </a:r>
          <a:endParaRPr lang="es-DO" sz="1200" dirty="0">
            <a:solidFill>
              <a:srgbClr val="595959"/>
            </a:solidFill>
            <a:latin typeface="Gotham Book" panose="02000604040000020004" pitchFamily="50"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s-DO"/>
          </a:p>
        </p:txBody>
      </p:sp>
      <p:sp>
        <p:nvSpPr>
          <p:cNvPr id="3" name="Marcador de fecha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E16C65B9-D4C3-4F9B-94B2-7375542EF4A3}" type="datetimeFigureOut">
              <a:rPr lang="es-DO" smtClean="0"/>
              <a:t>4/6/2024</a:t>
            </a:fld>
            <a:endParaRPr lang="es-DO"/>
          </a:p>
        </p:txBody>
      </p:sp>
      <p:sp>
        <p:nvSpPr>
          <p:cNvPr id="4" name="Marcador de imagen de diapositiva 3"/>
          <p:cNvSpPr>
            <a:spLocks noGrp="1" noRot="1" noChangeAspect="1"/>
          </p:cNvSpPr>
          <p:nvPr>
            <p:ph type="sldImg" idx="2"/>
          </p:nvPr>
        </p:nvSpPr>
        <p:spPr>
          <a:xfrm>
            <a:off x="733425" y="1154113"/>
            <a:ext cx="5543550" cy="3117850"/>
          </a:xfrm>
          <a:prstGeom prst="rect">
            <a:avLst/>
          </a:prstGeom>
          <a:noFill/>
          <a:ln w="12700">
            <a:solidFill>
              <a:prstClr val="black"/>
            </a:solidFill>
          </a:ln>
        </p:spPr>
        <p:txBody>
          <a:bodyPr vert="horz" lIns="92830" tIns="46415" rIns="92830" bIns="46415" rtlCol="0" anchor="ctr"/>
          <a:lstStyle/>
          <a:p>
            <a:endParaRPr lang="es-DO"/>
          </a:p>
        </p:txBody>
      </p:sp>
      <p:sp>
        <p:nvSpPr>
          <p:cNvPr id="5" name="Marcador de notas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6" name="Marcador de pie de página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s-DO"/>
          </a:p>
        </p:txBody>
      </p:sp>
      <p:sp>
        <p:nvSpPr>
          <p:cNvPr id="7" name="Marcador de número de diapositiva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FB04AE38-65F6-47F2-99AA-E3AAA3CB1FF0}" type="slidenum">
              <a:rPr lang="es-DO" smtClean="0"/>
              <a:t>‹#›</a:t>
            </a:fld>
            <a:endParaRPr lang="es-DO"/>
          </a:p>
        </p:txBody>
      </p:sp>
    </p:spTree>
    <p:extLst>
      <p:ext uri="{BB962C8B-B14F-4D97-AF65-F5344CB8AC3E}">
        <p14:creationId xmlns:p14="http://schemas.microsoft.com/office/powerpoint/2010/main" val="22337467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FB04AE38-65F6-47F2-99AA-E3AAA3CB1FF0}" type="slidenum">
              <a:rPr lang="es-DO" smtClean="0"/>
              <a:t>1</a:t>
            </a:fld>
            <a:endParaRPr lang="es-DO"/>
          </a:p>
        </p:txBody>
      </p:sp>
    </p:spTree>
    <p:extLst>
      <p:ext uri="{BB962C8B-B14F-4D97-AF65-F5344CB8AC3E}">
        <p14:creationId xmlns:p14="http://schemas.microsoft.com/office/powerpoint/2010/main" val="13660202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b="0"/>
          </a:p>
        </p:txBody>
      </p:sp>
      <p:sp>
        <p:nvSpPr>
          <p:cNvPr id="4" name="Marcador de número de diapositiva 3"/>
          <p:cNvSpPr>
            <a:spLocks noGrp="1"/>
          </p:cNvSpPr>
          <p:nvPr>
            <p:ph type="sldNum" sz="quarter" idx="5"/>
          </p:nvPr>
        </p:nvSpPr>
        <p:spPr/>
        <p:txBody>
          <a:bodyPr/>
          <a:lstStyle/>
          <a:p>
            <a:fld id="{0CAAFD68-8FD3-48C2-B806-FCD44B6675D1}" type="slidenum">
              <a:rPr lang="es-DO" smtClean="0"/>
              <a:t>10</a:t>
            </a:fld>
            <a:endParaRPr lang="es-DO"/>
          </a:p>
        </p:txBody>
      </p:sp>
    </p:spTree>
    <p:extLst>
      <p:ext uri="{BB962C8B-B14F-4D97-AF65-F5344CB8AC3E}">
        <p14:creationId xmlns:p14="http://schemas.microsoft.com/office/powerpoint/2010/main" val="284573388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a:solidFill>
                <a:schemeClr val="bg2">
                  <a:lumMod val="25000"/>
                </a:schemeClr>
              </a:solidFill>
            </a:endParaRPr>
          </a:p>
        </p:txBody>
      </p:sp>
      <p:sp>
        <p:nvSpPr>
          <p:cNvPr id="4" name="Marcador de número de diapositiva 3"/>
          <p:cNvSpPr>
            <a:spLocks noGrp="1"/>
          </p:cNvSpPr>
          <p:nvPr>
            <p:ph type="sldNum" sz="quarter" idx="5"/>
          </p:nvPr>
        </p:nvSpPr>
        <p:spPr/>
        <p:txBody>
          <a:bodyPr/>
          <a:lstStyle/>
          <a:p>
            <a:fld id="{59599586-DDBA-4EF5-AD42-3A1FA52BF2AE}" type="slidenum">
              <a:rPr lang="es-419" smtClean="0"/>
              <a:t>11</a:t>
            </a:fld>
            <a:endParaRPr lang="es-419"/>
          </a:p>
        </p:txBody>
      </p:sp>
    </p:spTree>
    <p:extLst>
      <p:ext uri="{BB962C8B-B14F-4D97-AF65-F5344CB8AC3E}">
        <p14:creationId xmlns:p14="http://schemas.microsoft.com/office/powerpoint/2010/main" val="27229327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Aft>
                <a:spcPts val="600"/>
              </a:spcAft>
              <a:buFont typeface="Arial" panose="020B0604020202020204" pitchFamily="34" charset="0"/>
              <a:buNone/>
            </a:pPr>
            <a:endParaRPr lang="es-DO"/>
          </a:p>
        </p:txBody>
      </p:sp>
      <p:sp>
        <p:nvSpPr>
          <p:cNvPr id="4" name="Marcador de número de diapositiva 3"/>
          <p:cNvSpPr>
            <a:spLocks noGrp="1"/>
          </p:cNvSpPr>
          <p:nvPr>
            <p:ph type="sldNum" sz="quarter" idx="5"/>
          </p:nvPr>
        </p:nvSpPr>
        <p:spPr/>
        <p:txBody>
          <a:bodyPr/>
          <a:lstStyle/>
          <a:p>
            <a:fld id="{0CAAFD68-8FD3-48C2-B806-FCD44B6675D1}" type="slidenum">
              <a:rPr lang="es-DO" smtClean="0"/>
              <a:t>12</a:t>
            </a:fld>
            <a:endParaRPr lang="es-DO"/>
          </a:p>
        </p:txBody>
      </p:sp>
    </p:spTree>
    <p:extLst>
      <p:ext uri="{BB962C8B-B14F-4D97-AF65-F5344CB8AC3E}">
        <p14:creationId xmlns:p14="http://schemas.microsoft.com/office/powerpoint/2010/main" val="3626985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b="0"/>
          </a:p>
        </p:txBody>
      </p:sp>
      <p:sp>
        <p:nvSpPr>
          <p:cNvPr id="4" name="Marcador de número de diapositiva 3"/>
          <p:cNvSpPr>
            <a:spLocks noGrp="1"/>
          </p:cNvSpPr>
          <p:nvPr>
            <p:ph type="sldNum" sz="quarter" idx="5"/>
          </p:nvPr>
        </p:nvSpPr>
        <p:spPr/>
        <p:txBody>
          <a:bodyPr/>
          <a:lstStyle/>
          <a:p>
            <a:fld id="{0CAAFD68-8FD3-48C2-B806-FCD44B6675D1}" type="slidenum">
              <a:rPr lang="es-DO" smtClean="0"/>
              <a:t>13</a:t>
            </a:fld>
            <a:endParaRPr lang="es-DO"/>
          </a:p>
        </p:txBody>
      </p:sp>
    </p:spTree>
    <p:extLst>
      <p:ext uri="{BB962C8B-B14F-4D97-AF65-F5344CB8AC3E}">
        <p14:creationId xmlns:p14="http://schemas.microsoft.com/office/powerpoint/2010/main" val="40988050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b="0"/>
          </a:p>
        </p:txBody>
      </p:sp>
      <p:sp>
        <p:nvSpPr>
          <p:cNvPr id="4" name="Marcador de número de diapositiva 3"/>
          <p:cNvSpPr>
            <a:spLocks noGrp="1"/>
          </p:cNvSpPr>
          <p:nvPr>
            <p:ph type="sldNum" sz="quarter" idx="5"/>
          </p:nvPr>
        </p:nvSpPr>
        <p:spPr/>
        <p:txBody>
          <a:bodyPr/>
          <a:lstStyle/>
          <a:p>
            <a:fld id="{0CAAFD68-8FD3-48C2-B806-FCD44B6675D1}" type="slidenum">
              <a:rPr lang="es-DO" smtClean="0"/>
              <a:t>14</a:t>
            </a:fld>
            <a:endParaRPr lang="es-DO"/>
          </a:p>
        </p:txBody>
      </p:sp>
    </p:spTree>
    <p:extLst>
      <p:ext uri="{BB962C8B-B14F-4D97-AF65-F5344CB8AC3E}">
        <p14:creationId xmlns:p14="http://schemas.microsoft.com/office/powerpoint/2010/main" val="216450745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indent="0">
              <a:spcAft>
                <a:spcPts val="600"/>
              </a:spcAft>
              <a:buFont typeface="Arial" panose="020B0604020202020204" pitchFamily="34" charset="0"/>
              <a:buNone/>
            </a:pPr>
            <a:endParaRPr lang="es-DO"/>
          </a:p>
        </p:txBody>
      </p:sp>
      <p:sp>
        <p:nvSpPr>
          <p:cNvPr id="4" name="Marcador de número de diapositiva 3"/>
          <p:cNvSpPr>
            <a:spLocks noGrp="1"/>
          </p:cNvSpPr>
          <p:nvPr>
            <p:ph type="sldNum" sz="quarter" idx="5"/>
          </p:nvPr>
        </p:nvSpPr>
        <p:spPr/>
        <p:txBody>
          <a:bodyPr/>
          <a:lstStyle/>
          <a:p>
            <a:fld id="{0CAAFD68-8FD3-48C2-B806-FCD44B6675D1}" type="slidenum">
              <a:rPr lang="es-DO" smtClean="0"/>
              <a:t>15</a:t>
            </a:fld>
            <a:endParaRPr lang="es-DO"/>
          </a:p>
        </p:txBody>
      </p:sp>
    </p:spTree>
    <p:extLst>
      <p:ext uri="{BB962C8B-B14F-4D97-AF65-F5344CB8AC3E}">
        <p14:creationId xmlns:p14="http://schemas.microsoft.com/office/powerpoint/2010/main" val="45114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a:t>Por ello el gobierno tiene dentro de sus políticas priorizadas el empleo formal</a:t>
            </a:r>
          </a:p>
          <a:p>
            <a:r>
              <a:rPr lang="es-DO"/>
              <a:t>Sin perder de vista los principales ejes transversales que lo permitirían (atraviesan, vinculan y conectan)</a:t>
            </a:r>
          </a:p>
          <a:p>
            <a:r>
              <a:rPr lang="es-DO"/>
              <a:t>Sostenibilidad: tiene que ver con lo ambiental, económico y social al mismo tiempo, no beneficiar a las generaciones presentes a costa de las del futuro o viceversa.</a:t>
            </a:r>
          </a:p>
        </p:txBody>
      </p:sp>
      <p:sp>
        <p:nvSpPr>
          <p:cNvPr id="4" name="Marcador de número de diapositiva 3"/>
          <p:cNvSpPr>
            <a:spLocks noGrp="1"/>
          </p:cNvSpPr>
          <p:nvPr>
            <p:ph type="sldNum" sz="quarter" idx="5"/>
          </p:nvPr>
        </p:nvSpPr>
        <p:spPr/>
        <p:txBody>
          <a:bodyPr/>
          <a:lstStyle/>
          <a:p>
            <a:fld id="{FB04AE38-65F6-47F2-99AA-E3AAA3CB1FF0}" type="slidenum">
              <a:rPr lang="es-DO" smtClean="0"/>
              <a:t>17</a:t>
            </a:fld>
            <a:endParaRPr lang="es-DO"/>
          </a:p>
        </p:txBody>
      </p:sp>
    </p:spTree>
    <p:extLst>
      <p:ext uri="{BB962C8B-B14F-4D97-AF65-F5344CB8AC3E}">
        <p14:creationId xmlns:p14="http://schemas.microsoft.com/office/powerpoint/2010/main" val="38175370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DO" sz="1200" b="1" i="0">
              <a:latin typeface="Gotham Book" panose="02000604040000020004" pitchFamily="50" charset="0"/>
            </a:endParaRPr>
          </a:p>
        </p:txBody>
      </p:sp>
      <p:sp>
        <p:nvSpPr>
          <p:cNvPr id="4" name="Marcador de número de diapositiva 3"/>
          <p:cNvSpPr>
            <a:spLocks noGrp="1"/>
          </p:cNvSpPr>
          <p:nvPr>
            <p:ph type="sldNum" sz="quarter" idx="5"/>
          </p:nvPr>
        </p:nvSpPr>
        <p:spPr/>
        <p:txBody>
          <a:bodyPr/>
          <a:lstStyle/>
          <a:p>
            <a:fld id="{59599586-DDBA-4EF5-AD42-3A1FA52BF2AE}" type="slidenum">
              <a:rPr lang="es-419" smtClean="0"/>
              <a:t>2</a:t>
            </a:fld>
            <a:endParaRPr lang="es-419"/>
          </a:p>
        </p:txBody>
      </p:sp>
    </p:spTree>
    <p:extLst>
      <p:ext uri="{BB962C8B-B14F-4D97-AF65-F5344CB8AC3E}">
        <p14:creationId xmlns:p14="http://schemas.microsoft.com/office/powerpoint/2010/main" val="58213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s-DO"/>
          </a:p>
        </p:txBody>
      </p:sp>
      <p:sp>
        <p:nvSpPr>
          <p:cNvPr id="4" name="Marcador de número de diapositiva 3"/>
          <p:cNvSpPr>
            <a:spLocks noGrp="1"/>
          </p:cNvSpPr>
          <p:nvPr>
            <p:ph type="sldNum" sz="quarter" idx="5"/>
          </p:nvPr>
        </p:nvSpPr>
        <p:spPr/>
        <p:txBody>
          <a:bodyPr/>
          <a:lstStyle/>
          <a:p>
            <a:fld id="{59599586-DDBA-4EF5-AD42-3A1FA52BF2AE}" type="slidenum">
              <a:rPr lang="es-419" smtClean="0"/>
              <a:t>3</a:t>
            </a:fld>
            <a:endParaRPr lang="es-419"/>
          </a:p>
        </p:txBody>
      </p:sp>
    </p:spTree>
    <p:extLst>
      <p:ext uri="{BB962C8B-B14F-4D97-AF65-F5344CB8AC3E}">
        <p14:creationId xmlns:p14="http://schemas.microsoft.com/office/powerpoint/2010/main" val="2053517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algn="just"/>
            <a:endParaRPr lang="es-DO" sz="1200" b="1" i="0">
              <a:latin typeface="Gotham Book" panose="02000604040000020004" pitchFamily="50" charset="0"/>
            </a:endParaRPr>
          </a:p>
        </p:txBody>
      </p:sp>
      <p:sp>
        <p:nvSpPr>
          <p:cNvPr id="4" name="Marcador de número de diapositiva 3"/>
          <p:cNvSpPr>
            <a:spLocks noGrp="1"/>
          </p:cNvSpPr>
          <p:nvPr>
            <p:ph type="sldNum" sz="quarter" idx="5"/>
          </p:nvPr>
        </p:nvSpPr>
        <p:spPr/>
        <p:txBody>
          <a:bodyPr/>
          <a:lstStyle/>
          <a:p>
            <a:fld id="{59599586-DDBA-4EF5-AD42-3A1FA52BF2AE}" type="slidenum">
              <a:rPr lang="es-419" smtClean="0"/>
              <a:t>4</a:t>
            </a:fld>
            <a:endParaRPr lang="es-419"/>
          </a:p>
        </p:txBody>
      </p:sp>
    </p:spTree>
    <p:extLst>
      <p:ext uri="{BB962C8B-B14F-4D97-AF65-F5344CB8AC3E}">
        <p14:creationId xmlns:p14="http://schemas.microsoft.com/office/powerpoint/2010/main" val="14483379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lang="es-DO" sz="1200" b="0">
              <a:highlight>
                <a:srgbClr val="FFFF00"/>
              </a:highlight>
              <a:latin typeface="Gotham Book" panose="02000604040000020004" pitchFamily="50" charset="0"/>
            </a:endParaRPr>
          </a:p>
        </p:txBody>
      </p:sp>
      <p:sp>
        <p:nvSpPr>
          <p:cNvPr id="4" name="Marcador de número de diapositiva 3"/>
          <p:cNvSpPr>
            <a:spLocks noGrp="1"/>
          </p:cNvSpPr>
          <p:nvPr>
            <p:ph type="sldNum" sz="quarter" idx="5"/>
          </p:nvPr>
        </p:nvSpPr>
        <p:spPr/>
        <p:txBody>
          <a:bodyPr/>
          <a:lstStyle/>
          <a:p>
            <a:fld id="{59599586-DDBA-4EF5-AD42-3A1FA52BF2AE}" type="slidenum">
              <a:rPr lang="es-419" smtClean="0"/>
              <a:t>5</a:t>
            </a:fld>
            <a:endParaRPr lang="es-419"/>
          </a:p>
        </p:txBody>
      </p:sp>
    </p:spTree>
    <p:extLst>
      <p:ext uri="{BB962C8B-B14F-4D97-AF65-F5344CB8AC3E}">
        <p14:creationId xmlns:p14="http://schemas.microsoft.com/office/powerpoint/2010/main" val="994611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59599586-DDBA-4EF5-AD42-3A1FA52BF2AE}" type="slidenum">
              <a:rPr lang="es-419" smtClean="0"/>
              <a:t>6</a:t>
            </a:fld>
            <a:endParaRPr lang="es-419"/>
          </a:p>
        </p:txBody>
      </p:sp>
    </p:spTree>
    <p:extLst>
      <p:ext uri="{BB962C8B-B14F-4D97-AF65-F5344CB8AC3E}">
        <p14:creationId xmlns:p14="http://schemas.microsoft.com/office/powerpoint/2010/main" val="42685257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DO" sz="1600"/>
              <a:t>El porcentaje de ocupados formales e informales retorno a sus niveles de prepandemia.</a:t>
            </a:r>
          </a:p>
          <a:p>
            <a:r>
              <a:rPr lang="es-DO" sz="1600"/>
              <a:t>Ocupados formales: 2019Q1= 44.45 %  2024Q1=44.41 %</a:t>
            </a:r>
          </a:p>
          <a:p>
            <a:r>
              <a:rPr lang="es-DO" sz="1600"/>
              <a:t>Ocupados informales: 2019 Q1=55.55 %   2024 Q1= 55.59 %</a:t>
            </a:r>
          </a:p>
        </p:txBody>
      </p:sp>
      <p:sp>
        <p:nvSpPr>
          <p:cNvPr id="4" name="Marcador de número de diapositiva 3"/>
          <p:cNvSpPr>
            <a:spLocks noGrp="1"/>
          </p:cNvSpPr>
          <p:nvPr>
            <p:ph type="sldNum" sz="quarter" idx="5"/>
          </p:nvPr>
        </p:nvSpPr>
        <p:spPr/>
        <p:txBody>
          <a:bodyPr/>
          <a:lstStyle/>
          <a:p>
            <a:fld id="{59599586-DDBA-4EF5-AD42-3A1FA52BF2AE}" type="slidenum">
              <a:rPr lang="es-419" smtClean="0"/>
              <a:t>7</a:t>
            </a:fld>
            <a:endParaRPr lang="es-419"/>
          </a:p>
        </p:txBody>
      </p:sp>
    </p:spTree>
    <p:extLst>
      <p:ext uri="{BB962C8B-B14F-4D97-AF65-F5344CB8AC3E}">
        <p14:creationId xmlns:p14="http://schemas.microsoft.com/office/powerpoint/2010/main" val="4268525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59599586-DDBA-4EF5-AD42-3A1FA52BF2AE}" type="slidenum">
              <a:rPr lang="es-419" smtClean="0"/>
              <a:t>8</a:t>
            </a:fld>
            <a:endParaRPr lang="es-419"/>
          </a:p>
        </p:txBody>
      </p:sp>
    </p:spTree>
    <p:extLst>
      <p:ext uri="{BB962C8B-B14F-4D97-AF65-F5344CB8AC3E}">
        <p14:creationId xmlns:p14="http://schemas.microsoft.com/office/powerpoint/2010/main" val="3952354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DO"/>
          </a:p>
        </p:txBody>
      </p:sp>
      <p:sp>
        <p:nvSpPr>
          <p:cNvPr id="4" name="Marcador de número de diapositiva 3"/>
          <p:cNvSpPr>
            <a:spLocks noGrp="1"/>
          </p:cNvSpPr>
          <p:nvPr>
            <p:ph type="sldNum" sz="quarter" idx="5"/>
          </p:nvPr>
        </p:nvSpPr>
        <p:spPr/>
        <p:txBody>
          <a:bodyPr/>
          <a:lstStyle/>
          <a:p>
            <a:fld id="{59599586-DDBA-4EF5-AD42-3A1FA52BF2AE}" type="slidenum">
              <a:rPr lang="es-419" smtClean="0"/>
              <a:t>9</a:t>
            </a:fld>
            <a:endParaRPr lang="es-419"/>
          </a:p>
        </p:txBody>
      </p:sp>
    </p:spTree>
    <p:extLst>
      <p:ext uri="{BB962C8B-B14F-4D97-AF65-F5344CB8AC3E}">
        <p14:creationId xmlns:p14="http://schemas.microsoft.com/office/powerpoint/2010/main" val="22155000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9626A1-3359-4252-829E-7E38F77E07B9}"/>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DO"/>
          </a:p>
        </p:txBody>
      </p:sp>
      <p:sp>
        <p:nvSpPr>
          <p:cNvPr id="3" name="Subtítulo 2">
            <a:extLst>
              <a:ext uri="{FF2B5EF4-FFF2-40B4-BE49-F238E27FC236}">
                <a16:creationId xmlns:a16="http://schemas.microsoft.com/office/drawing/2014/main" id="{8E10F724-1F78-4E81-A295-ECBCE8478FF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DO"/>
          </a:p>
        </p:txBody>
      </p:sp>
      <p:sp>
        <p:nvSpPr>
          <p:cNvPr id="4" name="Marcador de fecha 3">
            <a:extLst>
              <a:ext uri="{FF2B5EF4-FFF2-40B4-BE49-F238E27FC236}">
                <a16:creationId xmlns:a16="http://schemas.microsoft.com/office/drawing/2014/main" id="{EB4CEAD7-BBED-4A9A-A133-FEC5CCA14B89}"/>
              </a:ext>
            </a:extLst>
          </p:cNvPr>
          <p:cNvSpPr>
            <a:spLocks noGrp="1"/>
          </p:cNvSpPr>
          <p:nvPr>
            <p:ph type="dt" sz="half" idx="10"/>
          </p:nvPr>
        </p:nvSpPr>
        <p:spPr/>
        <p:txBody>
          <a:bodyPr/>
          <a:lstStyle/>
          <a:p>
            <a:fld id="{F8E819F7-EC92-441A-B683-5F2B209E17E0}" type="datetimeFigureOut">
              <a:rPr lang="es-DO" smtClean="0"/>
              <a:t>4/6/2024</a:t>
            </a:fld>
            <a:endParaRPr lang="es-DO"/>
          </a:p>
        </p:txBody>
      </p:sp>
      <p:sp>
        <p:nvSpPr>
          <p:cNvPr id="5" name="Marcador de pie de página 4">
            <a:extLst>
              <a:ext uri="{FF2B5EF4-FFF2-40B4-BE49-F238E27FC236}">
                <a16:creationId xmlns:a16="http://schemas.microsoft.com/office/drawing/2014/main" id="{EC3A2C4F-78A4-4C3F-B96C-C01CFC53771F}"/>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F1C0C0CD-C7AD-4D02-AB96-5F03AC6A7744}"/>
              </a:ext>
            </a:extLst>
          </p:cNvPr>
          <p:cNvSpPr>
            <a:spLocks noGrp="1"/>
          </p:cNvSpPr>
          <p:nvPr>
            <p:ph type="sldNum" sz="quarter" idx="12"/>
          </p:nvPr>
        </p:nvSpPr>
        <p:spPr/>
        <p:txBody>
          <a:bodyPr/>
          <a:lstStyle/>
          <a:p>
            <a:fld id="{20D76021-0EA8-4886-A3A0-EFCAC0E240E4}" type="slidenum">
              <a:rPr lang="es-DO" smtClean="0"/>
              <a:t>‹#›</a:t>
            </a:fld>
            <a:endParaRPr lang="es-DO"/>
          </a:p>
        </p:txBody>
      </p:sp>
    </p:spTree>
    <p:extLst>
      <p:ext uri="{BB962C8B-B14F-4D97-AF65-F5344CB8AC3E}">
        <p14:creationId xmlns:p14="http://schemas.microsoft.com/office/powerpoint/2010/main" val="36329861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43D29E4-90B3-4035-8788-91A644722F8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31729E8D-F9CF-4ADB-BBED-37C74864B36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5821E084-20EE-4BDC-985C-9C2CDBF46C21}"/>
              </a:ext>
            </a:extLst>
          </p:cNvPr>
          <p:cNvSpPr>
            <a:spLocks noGrp="1"/>
          </p:cNvSpPr>
          <p:nvPr>
            <p:ph type="dt" sz="half" idx="10"/>
          </p:nvPr>
        </p:nvSpPr>
        <p:spPr/>
        <p:txBody>
          <a:bodyPr/>
          <a:lstStyle/>
          <a:p>
            <a:fld id="{F8E819F7-EC92-441A-B683-5F2B209E17E0}" type="datetimeFigureOut">
              <a:rPr lang="es-DO" smtClean="0"/>
              <a:t>4/6/2024</a:t>
            </a:fld>
            <a:endParaRPr lang="es-DO"/>
          </a:p>
        </p:txBody>
      </p:sp>
      <p:sp>
        <p:nvSpPr>
          <p:cNvPr id="5" name="Marcador de pie de página 4">
            <a:extLst>
              <a:ext uri="{FF2B5EF4-FFF2-40B4-BE49-F238E27FC236}">
                <a16:creationId xmlns:a16="http://schemas.microsoft.com/office/drawing/2014/main" id="{D6D8FF4F-1027-4F26-9345-987C50DA27F3}"/>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12270220-4F53-4368-B8D8-6C53B8321435}"/>
              </a:ext>
            </a:extLst>
          </p:cNvPr>
          <p:cNvSpPr>
            <a:spLocks noGrp="1"/>
          </p:cNvSpPr>
          <p:nvPr>
            <p:ph type="sldNum" sz="quarter" idx="12"/>
          </p:nvPr>
        </p:nvSpPr>
        <p:spPr/>
        <p:txBody>
          <a:bodyPr/>
          <a:lstStyle/>
          <a:p>
            <a:fld id="{20D76021-0EA8-4886-A3A0-EFCAC0E240E4}" type="slidenum">
              <a:rPr lang="es-DO" smtClean="0"/>
              <a:t>‹#›</a:t>
            </a:fld>
            <a:endParaRPr lang="es-DO"/>
          </a:p>
        </p:txBody>
      </p:sp>
    </p:spTree>
    <p:extLst>
      <p:ext uri="{BB962C8B-B14F-4D97-AF65-F5344CB8AC3E}">
        <p14:creationId xmlns:p14="http://schemas.microsoft.com/office/powerpoint/2010/main" val="21340808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169D61D4-AD6C-4438-A604-EE7090F15ED0}"/>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DO"/>
          </a:p>
        </p:txBody>
      </p:sp>
      <p:sp>
        <p:nvSpPr>
          <p:cNvPr id="3" name="Marcador de texto vertical 2">
            <a:extLst>
              <a:ext uri="{FF2B5EF4-FFF2-40B4-BE49-F238E27FC236}">
                <a16:creationId xmlns:a16="http://schemas.microsoft.com/office/drawing/2014/main" id="{8D2E4C21-CB51-4FD6-8365-572B76F4E437}"/>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905DA937-80ED-41F1-A927-176B03CBEEE6}"/>
              </a:ext>
            </a:extLst>
          </p:cNvPr>
          <p:cNvSpPr>
            <a:spLocks noGrp="1"/>
          </p:cNvSpPr>
          <p:nvPr>
            <p:ph type="dt" sz="half" idx="10"/>
          </p:nvPr>
        </p:nvSpPr>
        <p:spPr/>
        <p:txBody>
          <a:bodyPr/>
          <a:lstStyle/>
          <a:p>
            <a:fld id="{F8E819F7-EC92-441A-B683-5F2B209E17E0}" type="datetimeFigureOut">
              <a:rPr lang="es-DO" smtClean="0"/>
              <a:t>4/6/2024</a:t>
            </a:fld>
            <a:endParaRPr lang="es-DO"/>
          </a:p>
        </p:txBody>
      </p:sp>
      <p:sp>
        <p:nvSpPr>
          <p:cNvPr id="5" name="Marcador de pie de página 4">
            <a:extLst>
              <a:ext uri="{FF2B5EF4-FFF2-40B4-BE49-F238E27FC236}">
                <a16:creationId xmlns:a16="http://schemas.microsoft.com/office/drawing/2014/main" id="{05A9885C-933F-45ED-8FB0-1ABFC43F0784}"/>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EF9AD44E-C19A-44CC-9C87-1719C6700397}"/>
              </a:ext>
            </a:extLst>
          </p:cNvPr>
          <p:cNvSpPr>
            <a:spLocks noGrp="1"/>
          </p:cNvSpPr>
          <p:nvPr>
            <p:ph type="sldNum" sz="quarter" idx="12"/>
          </p:nvPr>
        </p:nvSpPr>
        <p:spPr/>
        <p:txBody>
          <a:bodyPr/>
          <a:lstStyle/>
          <a:p>
            <a:fld id="{20D76021-0EA8-4886-A3A0-EFCAC0E240E4}" type="slidenum">
              <a:rPr lang="es-DO" smtClean="0"/>
              <a:t>‹#›</a:t>
            </a:fld>
            <a:endParaRPr lang="es-DO"/>
          </a:p>
        </p:txBody>
      </p:sp>
    </p:spTree>
    <p:extLst>
      <p:ext uri="{BB962C8B-B14F-4D97-AF65-F5344CB8AC3E}">
        <p14:creationId xmlns:p14="http://schemas.microsoft.com/office/powerpoint/2010/main" val="33822666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ection Header">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CE734CD9-C674-43F0-96F8-DD6B9EB297B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9947794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1" name="Freeform: Shape 110">
            <a:extLst>
              <a:ext uri="{FF2B5EF4-FFF2-40B4-BE49-F238E27FC236}">
                <a16:creationId xmlns:a16="http://schemas.microsoft.com/office/drawing/2014/main" id="{986FC732-5F65-41E9-A99E-B924DC8C59A5}"/>
              </a:ext>
            </a:extLst>
          </p:cNvPr>
          <p:cNvSpPr/>
          <p:nvPr/>
        </p:nvSpPr>
        <p:spPr>
          <a:xfrm>
            <a:off x="9299575" y="1206976"/>
            <a:ext cx="2892424" cy="5144346"/>
          </a:xfrm>
          <a:custGeom>
            <a:avLst/>
            <a:gdLst>
              <a:gd name="connsiteX0" fmla="*/ 0 w 2892424"/>
              <a:gd name="connsiteY0" fmla="*/ 2665254 h 5144346"/>
              <a:gd name="connsiteX1" fmla="*/ 2892425 w 2892424"/>
              <a:gd name="connsiteY1" fmla="*/ 5144347 h 5144346"/>
              <a:gd name="connsiteX2" fmla="*/ 2892425 w 2892424"/>
              <a:gd name="connsiteY2" fmla="*/ 0 h 5144346"/>
              <a:gd name="connsiteX3" fmla="*/ 0 w 2892424"/>
              <a:gd name="connsiteY3" fmla="*/ 2665254 h 5144346"/>
            </a:gdLst>
            <a:ahLst/>
            <a:cxnLst>
              <a:cxn ang="0">
                <a:pos x="connsiteX0" y="connsiteY0"/>
              </a:cxn>
              <a:cxn ang="0">
                <a:pos x="connsiteX1" y="connsiteY1"/>
              </a:cxn>
              <a:cxn ang="0">
                <a:pos x="connsiteX2" y="connsiteY2"/>
              </a:cxn>
              <a:cxn ang="0">
                <a:pos x="connsiteX3" y="connsiteY3"/>
              </a:cxn>
            </a:cxnLst>
            <a:rect l="l" t="t" r="r" b="b"/>
            <a:pathLst>
              <a:path w="2892424" h="5144346">
                <a:moveTo>
                  <a:pt x="0" y="2665254"/>
                </a:moveTo>
                <a:cubicBezTo>
                  <a:pt x="1018011" y="3309144"/>
                  <a:pt x="2136669" y="3992404"/>
                  <a:pt x="2892425" y="5144347"/>
                </a:cubicBezTo>
                <a:lnTo>
                  <a:pt x="2892425" y="0"/>
                </a:lnTo>
                <a:cubicBezTo>
                  <a:pt x="2209800" y="313108"/>
                  <a:pt x="445241" y="1243065"/>
                  <a:pt x="0" y="2665254"/>
                </a:cubicBezTo>
                <a:close/>
              </a:path>
            </a:pathLst>
          </a:custGeom>
          <a:solidFill>
            <a:schemeClr val="accent2"/>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112" name="Freeform: Shape 111">
            <a:extLst>
              <a:ext uri="{FF2B5EF4-FFF2-40B4-BE49-F238E27FC236}">
                <a16:creationId xmlns:a16="http://schemas.microsoft.com/office/drawing/2014/main" id="{C0FF5EF0-870E-416B-9A99-A97D25A5596E}"/>
              </a:ext>
            </a:extLst>
          </p:cNvPr>
          <p:cNvSpPr/>
          <p:nvPr/>
        </p:nvSpPr>
        <p:spPr>
          <a:xfrm>
            <a:off x="6407148" y="0"/>
            <a:ext cx="5784851" cy="3663262"/>
          </a:xfrm>
          <a:custGeom>
            <a:avLst/>
            <a:gdLst>
              <a:gd name="connsiteX0" fmla="*/ 2 w 5784851"/>
              <a:gd name="connsiteY0" fmla="*/ 208862 h 3663262"/>
              <a:gd name="connsiteX1" fmla="*/ 2648639 w 5784851"/>
              <a:gd name="connsiteY1" fmla="*/ 3663262 h 3663262"/>
              <a:gd name="connsiteX2" fmla="*/ 5784852 w 5784851"/>
              <a:gd name="connsiteY2" fmla="*/ 773377 h 3663262"/>
              <a:gd name="connsiteX3" fmla="*/ 5784852 w 5784851"/>
              <a:gd name="connsiteY3" fmla="*/ 0 h 3663262"/>
              <a:gd name="connsiteX4" fmla="*/ 14395 w 5784851"/>
              <a:gd name="connsiteY4" fmla="*/ 0 h 3663262"/>
              <a:gd name="connsiteX5" fmla="*/ 2 w 5784851"/>
              <a:gd name="connsiteY5" fmla="*/ 208862 h 36632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784851" h="3663262">
                <a:moveTo>
                  <a:pt x="2" y="208862"/>
                </a:moveTo>
                <a:cubicBezTo>
                  <a:pt x="-1586" y="1943629"/>
                  <a:pt x="1233912" y="2768441"/>
                  <a:pt x="2648639" y="3663262"/>
                </a:cubicBezTo>
                <a:cubicBezTo>
                  <a:pt x="3131451" y="2121271"/>
                  <a:pt x="5044548" y="1112679"/>
                  <a:pt x="5784852" y="773377"/>
                </a:cubicBezTo>
                <a:lnTo>
                  <a:pt x="5784852" y="0"/>
                </a:lnTo>
                <a:lnTo>
                  <a:pt x="14395" y="0"/>
                </a:lnTo>
                <a:cubicBezTo>
                  <a:pt x="5041" y="69232"/>
                  <a:pt x="233" y="139002"/>
                  <a:pt x="2" y="208862"/>
                </a:cubicBezTo>
                <a:close/>
              </a:path>
            </a:pathLst>
          </a:custGeom>
          <a:solidFill>
            <a:schemeClr val="accent1"/>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113" name="Freeform: Shape 112">
            <a:extLst>
              <a:ext uri="{FF2B5EF4-FFF2-40B4-BE49-F238E27FC236}">
                <a16:creationId xmlns:a16="http://schemas.microsoft.com/office/drawing/2014/main" id="{21A02AFA-8BDF-475E-982A-A761AB8F2F53}"/>
              </a:ext>
            </a:extLst>
          </p:cNvPr>
          <p:cNvSpPr/>
          <p:nvPr/>
        </p:nvSpPr>
        <p:spPr>
          <a:xfrm>
            <a:off x="0" y="2499958"/>
            <a:ext cx="12186337" cy="4935558"/>
          </a:xfrm>
          <a:custGeom>
            <a:avLst/>
            <a:gdLst>
              <a:gd name="connsiteX0" fmla="*/ 12186338 w 12186337"/>
              <a:gd name="connsiteY0" fmla="*/ 4358042 h 4358041"/>
              <a:gd name="connsiteX1" fmla="*/ 12186338 w 12186337"/>
              <a:gd name="connsiteY1" fmla="*/ 4034139 h 4358041"/>
              <a:gd name="connsiteX2" fmla="*/ 4933104 w 12186337"/>
              <a:gd name="connsiteY2" fmla="*/ 195564 h 4358041"/>
              <a:gd name="connsiteX3" fmla="*/ 0 w 12186337"/>
              <a:gd name="connsiteY3" fmla="*/ 94811 h 4358041"/>
              <a:gd name="connsiteX4" fmla="*/ 0 w 12186337"/>
              <a:gd name="connsiteY4" fmla="*/ 4358042 h 4358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86337" h="4358041">
                <a:moveTo>
                  <a:pt x="12186338" y="4358042"/>
                </a:moveTo>
                <a:lnTo>
                  <a:pt x="12186338" y="4034139"/>
                </a:lnTo>
                <a:cubicBezTo>
                  <a:pt x="11686752" y="3382311"/>
                  <a:pt x="9519338" y="908352"/>
                  <a:pt x="4933104" y="195564"/>
                </a:cubicBezTo>
                <a:cubicBezTo>
                  <a:pt x="3347403" y="-50869"/>
                  <a:pt x="1629304" y="-40497"/>
                  <a:pt x="0" y="94811"/>
                </a:cubicBezTo>
                <a:lnTo>
                  <a:pt x="0" y="4358042"/>
                </a:lnTo>
                <a:close/>
              </a:path>
            </a:pathLst>
          </a:custGeom>
          <a:solidFill>
            <a:schemeClr val="tx1"/>
          </a:solidFill>
          <a:ln w="5292"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2" name="Title 1">
            <a:extLst>
              <a:ext uri="{FF2B5EF4-FFF2-40B4-BE49-F238E27FC236}">
                <a16:creationId xmlns:a16="http://schemas.microsoft.com/office/drawing/2014/main" id="{174373DE-3BB6-4C79-BE37-FB7C401FBED8}"/>
              </a:ext>
            </a:extLst>
          </p:cNvPr>
          <p:cNvSpPr>
            <a:spLocks noGrp="1"/>
          </p:cNvSpPr>
          <p:nvPr userDrawn="1">
            <p:ph type="ctrTitle"/>
          </p:nvPr>
        </p:nvSpPr>
        <p:spPr>
          <a:xfrm>
            <a:off x="525380" y="3994484"/>
            <a:ext cx="7992978" cy="1705226"/>
          </a:xfrm>
        </p:spPr>
        <p:txBody>
          <a:bodyPr anchor="b">
            <a:normAutofit/>
          </a:bodyPr>
          <a:lstStyle>
            <a:lvl1pPr algn="l">
              <a:defRPr sz="4800">
                <a:solidFill>
                  <a:schemeClr val="bg1"/>
                </a:solidFill>
              </a:defRPr>
            </a:lvl1pPr>
          </a:lstStyle>
          <a:p>
            <a:r>
              <a:rPr lang="es-ES" err="1"/>
              <a:t>Click</a:t>
            </a:r>
            <a:r>
              <a:rPr lang="es-ES"/>
              <a:t> </a:t>
            </a:r>
            <a:r>
              <a:rPr lang="es-ES" err="1"/>
              <a:t>to</a:t>
            </a:r>
            <a:r>
              <a:rPr lang="es-ES"/>
              <a:t> </a:t>
            </a:r>
            <a:r>
              <a:rPr lang="es-ES" err="1"/>
              <a:t>edit</a:t>
            </a:r>
            <a:r>
              <a:rPr lang="es-ES"/>
              <a:t> Master </a:t>
            </a:r>
            <a:r>
              <a:rPr lang="es-ES" err="1"/>
              <a:t>title</a:t>
            </a:r>
            <a:r>
              <a:rPr lang="es-ES"/>
              <a:t> </a:t>
            </a:r>
            <a:r>
              <a:rPr lang="es-ES" err="1"/>
              <a:t>style</a:t>
            </a:r>
            <a:endParaRPr lang="en-US"/>
          </a:p>
        </p:txBody>
      </p:sp>
      <p:sp>
        <p:nvSpPr>
          <p:cNvPr id="3" name="Subtitle 2">
            <a:extLst>
              <a:ext uri="{FF2B5EF4-FFF2-40B4-BE49-F238E27FC236}">
                <a16:creationId xmlns:a16="http://schemas.microsoft.com/office/drawing/2014/main" id="{DAFE5FD7-48B6-4DF7-A456-17137139C3D0}"/>
              </a:ext>
            </a:extLst>
          </p:cNvPr>
          <p:cNvSpPr>
            <a:spLocks noGrp="1"/>
          </p:cNvSpPr>
          <p:nvPr userDrawn="1">
            <p:ph type="subTitle" idx="1"/>
          </p:nvPr>
        </p:nvSpPr>
        <p:spPr>
          <a:xfrm>
            <a:off x="525380" y="5988426"/>
            <a:ext cx="7992978" cy="365125"/>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err="1"/>
              <a:t>Click</a:t>
            </a:r>
            <a:r>
              <a:rPr lang="es-ES"/>
              <a:t> </a:t>
            </a:r>
            <a:r>
              <a:rPr lang="es-ES" err="1"/>
              <a:t>to</a:t>
            </a:r>
            <a:r>
              <a:rPr lang="es-ES"/>
              <a:t> </a:t>
            </a:r>
            <a:r>
              <a:rPr lang="es-ES" err="1"/>
              <a:t>edit</a:t>
            </a:r>
            <a:r>
              <a:rPr lang="es-ES"/>
              <a:t> Master </a:t>
            </a:r>
            <a:r>
              <a:rPr lang="es-ES" err="1"/>
              <a:t>subtitle</a:t>
            </a:r>
            <a:r>
              <a:rPr lang="es-ES"/>
              <a:t> </a:t>
            </a:r>
            <a:r>
              <a:rPr lang="es-ES" err="1"/>
              <a:t>style</a:t>
            </a:r>
            <a:endParaRPr lang="en-US"/>
          </a:p>
        </p:txBody>
      </p:sp>
      <p:grpSp>
        <p:nvGrpSpPr>
          <p:cNvPr id="6" name="Graphic 84">
            <a:extLst>
              <a:ext uri="{FF2B5EF4-FFF2-40B4-BE49-F238E27FC236}">
                <a16:creationId xmlns:a16="http://schemas.microsoft.com/office/drawing/2014/main" id="{F4BC9944-F18E-424E-8885-27D57FC4FA0D}"/>
              </a:ext>
            </a:extLst>
          </p:cNvPr>
          <p:cNvGrpSpPr/>
          <p:nvPr/>
        </p:nvGrpSpPr>
        <p:grpSpPr>
          <a:xfrm>
            <a:off x="696432" y="477064"/>
            <a:ext cx="2143479" cy="1428984"/>
            <a:chOff x="696432" y="477064"/>
            <a:chExt cx="2143479" cy="1428984"/>
          </a:xfrm>
        </p:grpSpPr>
        <p:sp>
          <p:nvSpPr>
            <p:cNvPr id="7" name="Freeform 6">
              <a:extLst>
                <a:ext uri="{FF2B5EF4-FFF2-40B4-BE49-F238E27FC236}">
                  <a16:creationId xmlns:a16="http://schemas.microsoft.com/office/drawing/2014/main" id="{C012C0DA-3B56-A44E-80A6-EFFB99C6670B}"/>
                </a:ext>
              </a:extLst>
            </p:cNvPr>
            <p:cNvSpPr/>
            <p:nvPr/>
          </p:nvSpPr>
          <p:spPr>
            <a:xfrm>
              <a:off x="1097463" y="595375"/>
              <a:ext cx="22033" cy="81674"/>
            </a:xfrm>
            <a:custGeom>
              <a:avLst/>
              <a:gdLst>
                <a:gd name="connsiteX0" fmla="*/ 17791 w 22033"/>
                <a:gd name="connsiteY0" fmla="*/ 0 h 81674"/>
                <a:gd name="connsiteX1" fmla="*/ 22033 w 22033"/>
                <a:gd name="connsiteY1" fmla="*/ 0 h 81674"/>
                <a:gd name="connsiteX2" fmla="*/ 22033 w 22033"/>
                <a:gd name="connsiteY2" fmla="*/ 81675 h 81674"/>
                <a:gd name="connsiteX3" fmla="*/ 17791 w 22033"/>
                <a:gd name="connsiteY3" fmla="*/ 81675 h 81674"/>
                <a:gd name="connsiteX4" fmla="*/ 4242 w 22033"/>
                <a:gd name="connsiteY4" fmla="*/ 81675 h 81674"/>
                <a:gd name="connsiteX5" fmla="*/ 0 w 22033"/>
                <a:gd name="connsiteY5" fmla="*/ 81675 h 81674"/>
                <a:gd name="connsiteX6" fmla="*/ 0 w 22033"/>
                <a:gd name="connsiteY6" fmla="*/ 0 h 81674"/>
                <a:gd name="connsiteX7" fmla="*/ 4242 w 22033"/>
                <a:gd name="connsiteY7" fmla="*/ 0 h 8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33" h="81674">
                  <a:moveTo>
                    <a:pt x="17791" y="0"/>
                  </a:moveTo>
                  <a:cubicBezTo>
                    <a:pt x="20134" y="0"/>
                    <a:pt x="22033" y="0"/>
                    <a:pt x="22033" y="0"/>
                  </a:cubicBezTo>
                  <a:lnTo>
                    <a:pt x="22033" y="81675"/>
                  </a:lnTo>
                  <a:cubicBezTo>
                    <a:pt x="22033" y="81675"/>
                    <a:pt x="20134" y="81675"/>
                    <a:pt x="17791" y="81675"/>
                  </a:cubicBezTo>
                  <a:lnTo>
                    <a:pt x="4242" y="81675"/>
                  </a:lnTo>
                  <a:cubicBezTo>
                    <a:pt x="1899" y="81675"/>
                    <a:pt x="0" y="81675"/>
                    <a:pt x="0" y="81675"/>
                  </a:cubicBezTo>
                  <a:lnTo>
                    <a:pt x="0" y="0"/>
                  </a:lnTo>
                  <a:cubicBezTo>
                    <a:pt x="0" y="0"/>
                    <a:pt x="1899" y="0"/>
                    <a:pt x="4242" y="0"/>
                  </a:cubicBez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8" name="Freeform 7">
              <a:extLst>
                <a:ext uri="{FF2B5EF4-FFF2-40B4-BE49-F238E27FC236}">
                  <a16:creationId xmlns:a16="http://schemas.microsoft.com/office/drawing/2014/main" id="{5CE2CE79-6559-884E-BFC8-07050AB7C8FF}"/>
                </a:ext>
              </a:extLst>
            </p:cNvPr>
            <p:cNvSpPr/>
            <p:nvPr/>
          </p:nvSpPr>
          <p:spPr>
            <a:xfrm>
              <a:off x="1062154" y="595375"/>
              <a:ext cx="22033" cy="81674"/>
            </a:xfrm>
            <a:custGeom>
              <a:avLst/>
              <a:gdLst>
                <a:gd name="connsiteX0" fmla="*/ 17791 w 22033"/>
                <a:gd name="connsiteY0" fmla="*/ 0 h 81674"/>
                <a:gd name="connsiteX1" fmla="*/ 22033 w 22033"/>
                <a:gd name="connsiteY1" fmla="*/ 0 h 81674"/>
                <a:gd name="connsiteX2" fmla="*/ 22033 w 22033"/>
                <a:gd name="connsiteY2" fmla="*/ 81675 h 81674"/>
                <a:gd name="connsiteX3" fmla="*/ 17791 w 22033"/>
                <a:gd name="connsiteY3" fmla="*/ 81675 h 81674"/>
                <a:gd name="connsiteX4" fmla="*/ 4242 w 22033"/>
                <a:gd name="connsiteY4" fmla="*/ 81675 h 81674"/>
                <a:gd name="connsiteX5" fmla="*/ 0 w 22033"/>
                <a:gd name="connsiteY5" fmla="*/ 81675 h 81674"/>
                <a:gd name="connsiteX6" fmla="*/ 0 w 22033"/>
                <a:gd name="connsiteY6" fmla="*/ 0 h 81674"/>
                <a:gd name="connsiteX7" fmla="*/ 4242 w 22033"/>
                <a:gd name="connsiteY7" fmla="*/ 0 h 8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33" h="81674">
                  <a:moveTo>
                    <a:pt x="17791" y="0"/>
                  </a:moveTo>
                  <a:cubicBezTo>
                    <a:pt x="20134" y="0"/>
                    <a:pt x="22033" y="0"/>
                    <a:pt x="22033" y="0"/>
                  </a:cubicBezTo>
                  <a:lnTo>
                    <a:pt x="22033" y="81675"/>
                  </a:lnTo>
                  <a:cubicBezTo>
                    <a:pt x="22033" y="81675"/>
                    <a:pt x="20134" y="81675"/>
                    <a:pt x="17791" y="81675"/>
                  </a:cubicBezTo>
                  <a:lnTo>
                    <a:pt x="4242" y="81675"/>
                  </a:lnTo>
                  <a:cubicBezTo>
                    <a:pt x="1899" y="81675"/>
                    <a:pt x="0" y="81675"/>
                    <a:pt x="0" y="81675"/>
                  </a:cubicBezTo>
                  <a:lnTo>
                    <a:pt x="0" y="0"/>
                  </a:lnTo>
                  <a:cubicBezTo>
                    <a:pt x="0" y="0"/>
                    <a:pt x="1899" y="0"/>
                    <a:pt x="4242" y="0"/>
                  </a:cubicBez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9" name="Freeform 8">
              <a:extLst>
                <a:ext uri="{FF2B5EF4-FFF2-40B4-BE49-F238E27FC236}">
                  <a16:creationId xmlns:a16="http://schemas.microsoft.com/office/drawing/2014/main" id="{2E854261-2F20-D845-95F4-364AE0441CE7}"/>
                </a:ext>
              </a:extLst>
            </p:cNvPr>
            <p:cNvSpPr/>
            <p:nvPr/>
          </p:nvSpPr>
          <p:spPr>
            <a:xfrm>
              <a:off x="1026436" y="595375"/>
              <a:ext cx="22033" cy="81674"/>
            </a:xfrm>
            <a:custGeom>
              <a:avLst/>
              <a:gdLst>
                <a:gd name="connsiteX0" fmla="*/ 17791 w 22033"/>
                <a:gd name="connsiteY0" fmla="*/ 0 h 81674"/>
                <a:gd name="connsiteX1" fmla="*/ 22033 w 22033"/>
                <a:gd name="connsiteY1" fmla="*/ 0 h 81674"/>
                <a:gd name="connsiteX2" fmla="*/ 22033 w 22033"/>
                <a:gd name="connsiteY2" fmla="*/ 81675 h 81674"/>
                <a:gd name="connsiteX3" fmla="*/ 17791 w 22033"/>
                <a:gd name="connsiteY3" fmla="*/ 81675 h 81674"/>
                <a:gd name="connsiteX4" fmla="*/ 4242 w 22033"/>
                <a:gd name="connsiteY4" fmla="*/ 81675 h 81674"/>
                <a:gd name="connsiteX5" fmla="*/ 0 w 22033"/>
                <a:gd name="connsiteY5" fmla="*/ 81675 h 81674"/>
                <a:gd name="connsiteX6" fmla="*/ 0 w 22033"/>
                <a:gd name="connsiteY6" fmla="*/ 0 h 81674"/>
                <a:gd name="connsiteX7" fmla="*/ 4242 w 22033"/>
                <a:gd name="connsiteY7" fmla="*/ 0 h 816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033" h="81674">
                  <a:moveTo>
                    <a:pt x="17791" y="0"/>
                  </a:moveTo>
                  <a:cubicBezTo>
                    <a:pt x="20134" y="0"/>
                    <a:pt x="22033" y="0"/>
                    <a:pt x="22033" y="0"/>
                  </a:cubicBezTo>
                  <a:lnTo>
                    <a:pt x="22033" y="81675"/>
                  </a:lnTo>
                  <a:cubicBezTo>
                    <a:pt x="22033" y="81675"/>
                    <a:pt x="20134" y="81675"/>
                    <a:pt x="17791" y="81675"/>
                  </a:cubicBezTo>
                  <a:lnTo>
                    <a:pt x="4242" y="81675"/>
                  </a:lnTo>
                  <a:cubicBezTo>
                    <a:pt x="1899" y="81675"/>
                    <a:pt x="0" y="81675"/>
                    <a:pt x="0" y="81675"/>
                  </a:cubicBezTo>
                  <a:lnTo>
                    <a:pt x="0" y="0"/>
                  </a:lnTo>
                  <a:cubicBezTo>
                    <a:pt x="0" y="0"/>
                    <a:pt x="1899" y="0"/>
                    <a:pt x="4242" y="0"/>
                  </a:cubicBez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10" name="Freeform 9">
              <a:extLst>
                <a:ext uri="{FF2B5EF4-FFF2-40B4-BE49-F238E27FC236}">
                  <a16:creationId xmlns:a16="http://schemas.microsoft.com/office/drawing/2014/main" id="{19967A55-C4E2-9146-974F-14ABD8AB4622}"/>
                </a:ext>
              </a:extLst>
            </p:cNvPr>
            <p:cNvSpPr/>
            <p:nvPr/>
          </p:nvSpPr>
          <p:spPr>
            <a:xfrm>
              <a:off x="1000570" y="579261"/>
              <a:ext cx="144654" cy="10054"/>
            </a:xfrm>
            <a:custGeom>
              <a:avLst/>
              <a:gdLst>
                <a:gd name="connsiteX0" fmla="*/ 142328 w 144654"/>
                <a:gd name="connsiteY0" fmla="*/ 0 h 10054"/>
                <a:gd name="connsiteX1" fmla="*/ 144655 w 144654"/>
                <a:gd name="connsiteY1" fmla="*/ 0 h 10054"/>
                <a:gd name="connsiteX2" fmla="*/ 144655 w 144654"/>
                <a:gd name="connsiteY2" fmla="*/ 10054 h 10054"/>
                <a:gd name="connsiteX3" fmla="*/ 142328 w 144654"/>
                <a:gd name="connsiteY3" fmla="*/ 10054 h 10054"/>
                <a:gd name="connsiteX4" fmla="*/ 2327 w 144654"/>
                <a:gd name="connsiteY4" fmla="*/ 10054 h 10054"/>
                <a:gd name="connsiteX5" fmla="*/ 0 w 144654"/>
                <a:gd name="connsiteY5" fmla="*/ 10054 h 10054"/>
                <a:gd name="connsiteX6" fmla="*/ 0 w 144654"/>
                <a:gd name="connsiteY6" fmla="*/ 0 h 10054"/>
                <a:gd name="connsiteX7" fmla="*/ 2327 w 144654"/>
                <a:gd name="connsiteY7" fmla="*/ 0 h 1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54" h="10054">
                  <a:moveTo>
                    <a:pt x="142328" y="0"/>
                  </a:moveTo>
                  <a:cubicBezTo>
                    <a:pt x="143613" y="0"/>
                    <a:pt x="144655" y="0"/>
                    <a:pt x="144655" y="0"/>
                  </a:cubicBezTo>
                  <a:lnTo>
                    <a:pt x="144655" y="10054"/>
                  </a:lnTo>
                  <a:cubicBezTo>
                    <a:pt x="144655" y="10054"/>
                    <a:pt x="143613" y="10054"/>
                    <a:pt x="142328" y="10054"/>
                  </a:cubicBezTo>
                  <a:lnTo>
                    <a:pt x="2327" y="10054"/>
                  </a:lnTo>
                  <a:cubicBezTo>
                    <a:pt x="1042" y="10054"/>
                    <a:pt x="0" y="10054"/>
                    <a:pt x="0" y="10054"/>
                  </a:cubicBezTo>
                  <a:lnTo>
                    <a:pt x="0" y="0"/>
                  </a:lnTo>
                  <a:cubicBezTo>
                    <a:pt x="0" y="0"/>
                    <a:pt x="1042" y="0"/>
                    <a:pt x="2327" y="0"/>
                  </a:cubicBez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11" name="Freeform 10">
              <a:extLst>
                <a:ext uri="{FF2B5EF4-FFF2-40B4-BE49-F238E27FC236}">
                  <a16:creationId xmlns:a16="http://schemas.microsoft.com/office/drawing/2014/main" id="{83FEF1B7-79E4-6949-85E3-86C520DF04D6}"/>
                </a:ext>
              </a:extLst>
            </p:cNvPr>
            <p:cNvSpPr/>
            <p:nvPr/>
          </p:nvSpPr>
          <p:spPr>
            <a:xfrm>
              <a:off x="1091852" y="725256"/>
              <a:ext cx="119884" cy="329590"/>
            </a:xfrm>
            <a:custGeom>
              <a:avLst/>
              <a:gdLst>
                <a:gd name="connsiteX0" fmla="*/ 1505 w 119884"/>
                <a:gd name="connsiteY0" fmla="*/ 1240 h 329590"/>
                <a:gd name="connsiteX1" fmla="*/ 0 w 119884"/>
                <a:gd name="connsiteY1" fmla="*/ 0 h 329590"/>
                <a:gd name="connsiteX2" fmla="*/ 0 w 119884"/>
                <a:gd name="connsiteY2" fmla="*/ 329591 h 329590"/>
                <a:gd name="connsiteX3" fmla="*/ 119884 w 119884"/>
                <a:gd name="connsiteY3" fmla="*/ 329591 h 329590"/>
                <a:gd name="connsiteX4" fmla="*/ 119884 w 119884"/>
                <a:gd name="connsiteY4" fmla="*/ 324495 h 329590"/>
                <a:gd name="connsiteX5" fmla="*/ 1505 w 119884"/>
                <a:gd name="connsiteY5" fmla="*/ 1240 h 329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9884" h="329590">
                  <a:moveTo>
                    <a:pt x="1505" y="1240"/>
                  </a:moveTo>
                  <a:lnTo>
                    <a:pt x="0" y="0"/>
                  </a:lnTo>
                  <a:lnTo>
                    <a:pt x="0" y="329591"/>
                  </a:lnTo>
                  <a:lnTo>
                    <a:pt x="119884" y="329591"/>
                  </a:lnTo>
                  <a:lnTo>
                    <a:pt x="119884" y="324495"/>
                  </a:lnTo>
                  <a:cubicBezTo>
                    <a:pt x="119474" y="184009"/>
                    <a:pt x="71438" y="62255"/>
                    <a:pt x="1505" y="1240"/>
                  </a:cubicBez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12" name="Freeform 11">
              <a:extLst>
                <a:ext uri="{FF2B5EF4-FFF2-40B4-BE49-F238E27FC236}">
                  <a16:creationId xmlns:a16="http://schemas.microsoft.com/office/drawing/2014/main" id="{B8E1B457-9B5B-1948-BADD-6E1EB0ACCFDF}"/>
                </a:ext>
              </a:extLst>
            </p:cNvPr>
            <p:cNvSpPr/>
            <p:nvPr/>
          </p:nvSpPr>
          <p:spPr>
            <a:xfrm>
              <a:off x="1135098" y="718645"/>
              <a:ext cx="204596" cy="336201"/>
            </a:xfrm>
            <a:custGeom>
              <a:avLst/>
              <a:gdLst>
                <a:gd name="connsiteX0" fmla="*/ 204597 w 204596"/>
                <a:gd name="connsiteY0" fmla="*/ 334687 h 336201"/>
                <a:gd name="connsiteX1" fmla="*/ 203365 w 204596"/>
                <a:gd name="connsiteY1" fmla="*/ 323393 h 336201"/>
                <a:gd name="connsiteX2" fmla="*/ 173668 w 204596"/>
                <a:gd name="connsiteY2" fmla="*/ 194614 h 336201"/>
                <a:gd name="connsiteX3" fmla="*/ 156424 w 204596"/>
                <a:gd name="connsiteY3" fmla="*/ 157151 h 336201"/>
                <a:gd name="connsiteX4" fmla="*/ 150539 w 204596"/>
                <a:gd name="connsiteY4" fmla="*/ 147097 h 336201"/>
                <a:gd name="connsiteX5" fmla="*/ 0 w 204596"/>
                <a:gd name="connsiteY5" fmla="*/ 0 h 336201"/>
                <a:gd name="connsiteX6" fmla="*/ 0 w 204596"/>
                <a:gd name="connsiteY6" fmla="*/ 0 h 336201"/>
                <a:gd name="connsiteX7" fmla="*/ 0 w 204596"/>
                <a:gd name="connsiteY7" fmla="*/ 0 h 336201"/>
                <a:gd name="connsiteX8" fmla="*/ 33119 w 204596"/>
                <a:gd name="connsiteY8" fmla="*/ 41319 h 336201"/>
                <a:gd name="connsiteX9" fmla="*/ 106883 w 204596"/>
                <a:gd name="connsiteY9" fmla="*/ 259899 h 336201"/>
                <a:gd name="connsiteX10" fmla="*/ 110167 w 204596"/>
                <a:gd name="connsiteY10" fmla="*/ 317608 h 336201"/>
                <a:gd name="connsiteX11" fmla="*/ 110167 w 204596"/>
                <a:gd name="connsiteY11" fmla="*/ 333998 h 336201"/>
                <a:gd name="connsiteX12" fmla="*/ 110167 w 204596"/>
                <a:gd name="connsiteY12" fmla="*/ 336202 h 336201"/>
                <a:gd name="connsiteX13" fmla="*/ 204597 w 204596"/>
                <a:gd name="connsiteY13" fmla="*/ 336202 h 336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04596" h="336201">
                  <a:moveTo>
                    <a:pt x="204597" y="334687"/>
                  </a:moveTo>
                  <a:cubicBezTo>
                    <a:pt x="204597" y="330830"/>
                    <a:pt x="203776" y="327112"/>
                    <a:pt x="203365" y="323393"/>
                  </a:cubicBezTo>
                  <a:cubicBezTo>
                    <a:pt x="199784" y="279235"/>
                    <a:pt x="189779" y="235846"/>
                    <a:pt x="173668" y="194614"/>
                  </a:cubicBezTo>
                  <a:cubicBezTo>
                    <a:pt x="168649" y="181800"/>
                    <a:pt x="162891" y="169291"/>
                    <a:pt x="156424" y="157151"/>
                  </a:cubicBezTo>
                  <a:cubicBezTo>
                    <a:pt x="154508" y="153708"/>
                    <a:pt x="152592" y="150403"/>
                    <a:pt x="150539" y="147097"/>
                  </a:cubicBezTo>
                  <a:cubicBezTo>
                    <a:pt x="118067" y="82538"/>
                    <a:pt x="65078" y="30761"/>
                    <a:pt x="0" y="0"/>
                  </a:cubicBezTo>
                  <a:lnTo>
                    <a:pt x="0" y="0"/>
                  </a:lnTo>
                  <a:lnTo>
                    <a:pt x="0" y="0"/>
                  </a:lnTo>
                  <a:cubicBezTo>
                    <a:pt x="12425" y="12588"/>
                    <a:pt x="23524" y="26434"/>
                    <a:pt x="33119" y="41319"/>
                  </a:cubicBezTo>
                  <a:cubicBezTo>
                    <a:pt x="74675" y="107217"/>
                    <a:pt x="99966" y="182161"/>
                    <a:pt x="106883" y="259899"/>
                  </a:cubicBezTo>
                  <a:cubicBezTo>
                    <a:pt x="109069" y="279057"/>
                    <a:pt x="110166" y="298325"/>
                    <a:pt x="110167" y="317608"/>
                  </a:cubicBezTo>
                  <a:cubicBezTo>
                    <a:pt x="110167" y="322842"/>
                    <a:pt x="110167" y="331381"/>
                    <a:pt x="110167" y="333998"/>
                  </a:cubicBezTo>
                  <a:lnTo>
                    <a:pt x="110167" y="336202"/>
                  </a:lnTo>
                  <a:lnTo>
                    <a:pt x="204597" y="336202"/>
                  </a:ln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13" name="Freeform 12">
              <a:extLst>
                <a:ext uri="{FF2B5EF4-FFF2-40B4-BE49-F238E27FC236}">
                  <a16:creationId xmlns:a16="http://schemas.microsoft.com/office/drawing/2014/main" id="{24EE69C4-C603-F44E-8FAA-9236D1CA80B2}"/>
                </a:ext>
              </a:extLst>
            </p:cNvPr>
            <p:cNvSpPr/>
            <p:nvPr/>
          </p:nvSpPr>
          <p:spPr>
            <a:xfrm>
              <a:off x="1187102" y="706938"/>
              <a:ext cx="242642" cy="348046"/>
            </a:xfrm>
            <a:custGeom>
              <a:avLst/>
              <a:gdLst>
                <a:gd name="connsiteX0" fmla="*/ 19296 w 242642"/>
                <a:gd name="connsiteY0" fmla="*/ 12534 h 348046"/>
                <a:gd name="connsiteX1" fmla="*/ 35035 w 242642"/>
                <a:gd name="connsiteY1" fmla="*/ 24929 h 348046"/>
                <a:gd name="connsiteX2" fmla="*/ 70480 w 242642"/>
                <a:gd name="connsiteY2" fmla="*/ 58674 h 348046"/>
                <a:gd name="connsiteX3" fmla="*/ 140275 w 242642"/>
                <a:gd name="connsiteY3" fmla="*/ 163349 h 348046"/>
                <a:gd name="connsiteX4" fmla="*/ 162583 w 242642"/>
                <a:gd name="connsiteY4" fmla="*/ 218442 h 348046"/>
                <a:gd name="connsiteX5" fmla="*/ 178594 w 242642"/>
                <a:gd name="connsiteY5" fmla="*/ 276013 h 348046"/>
                <a:gd name="connsiteX6" fmla="*/ 188722 w 242642"/>
                <a:gd name="connsiteY6" fmla="*/ 348047 h 348046"/>
                <a:gd name="connsiteX7" fmla="*/ 240589 w 242642"/>
                <a:gd name="connsiteY7" fmla="*/ 348047 h 348046"/>
                <a:gd name="connsiteX8" fmla="*/ 240589 w 242642"/>
                <a:gd name="connsiteY8" fmla="*/ 346532 h 348046"/>
                <a:gd name="connsiteX9" fmla="*/ 242642 w 242642"/>
                <a:gd name="connsiteY9" fmla="*/ 347358 h 348046"/>
                <a:gd name="connsiteX10" fmla="*/ 242642 w 242642"/>
                <a:gd name="connsiteY10" fmla="*/ 347358 h 348046"/>
                <a:gd name="connsiteX11" fmla="*/ 0 w 242642"/>
                <a:gd name="connsiteY11" fmla="*/ 0 h 348046"/>
                <a:gd name="connsiteX12" fmla="*/ 0 w 242642"/>
                <a:gd name="connsiteY12" fmla="*/ 0 h 348046"/>
                <a:gd name="connsiteX13" fmla="*/ 11359 w 242642"/>
                <a:gd name="connsiteY13" fmla="*/ 7024 h 348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642" h="348046">
                  <a:moveTo>
                    <a:pt x="19296" y="12534"/>
                  </a:moveTo>
                  <a:cubicBezTo>
                    <a:pt x="23949" y="15977"/>
                    <a:pt x="29150" y="20109"/>
                    <a:pt x="35035" y="24929"/>
                  </a:cubicBezTo>
                  <a:cubicBezTo>
                    <a:pt x="47538" y="35422"/>
                    <a:pt x="59376" y="46692"/>
                    <a:pt x="70480" y="58674"/>
                  </a:cubicBezTo>
                  <a:cubicBezTo>
                    <a:pt x="98952" y="89748"/>
                    <a:pt x="122493" y="125055"/>
                    <a:pt x="140275" y="163349"/>
                  </a:cubicBezTo>
                  <a:cubicBezTo>
                    <a:pt x="148959" y="181176"/>
                    <a:pt x="156412" y="199584"/>
                    <a:pt x="162583" y="218442"/>
                  </a:cubicBezTo>
                  <a:cubicBezTo>
                    <a:pt x="169238" y="237236"/>
                    <a:pt x="174588" y="256473"/>
                    <a:pt x="178594" y="276013"/>
                  </a:cubicBezTo>
                  <a:cubicBezTo>
                    <a:pt x="185300" y="309895"/>
                    <a:pt x="188722" y="348047"/>
                    <a:pt x="188722" y="348047"/>
                  </a:cubicBezTo>
                  <a:lnTo>
                    <a:pt x="240589" y="348047"/>
                  </a:lnTo>
                  <a:lnTo>
                    <a:pt x="240589" y="346532"/>
                  </a:lnTo>
                  <a:lnTo>
                    <a:pt x="242642" y="347358"/>
                  </a:lnTo>
                  <a:lnTo>
                    <a:pt x="242642" y="347358"/>
                  </a:lnTo>
                  <a:cubicBezTo>
                    <a:pt x="237057" y="193494"/>
                    <a:pt x="141969" y="57369"/>
                    <a:pt x="0" y="0"/>
                  </a:cubicBezTo>
                  <a:lnTo>
                    <a:pt x="0" y="0"/>
                  </a:lnTo>
                  <a:cubicBezTo>
                    <a:pt x="3923" y="2110"/>
                    <a:pt x="7716" y="4456"/>
                    <a:pt x="11359" y="7024"/>
                  </a:cubicBez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14" name="Freeform 13">
              <a:extLst>
                <a:ext uri="{FF2B5EF4-FFF2-40B4-BE49-F238E27FC236}">
                  <a16:creationId xmlns:a16="http://schemas.microsoft.com/office/drawing/2014/main" id="{98466410-6C4E-B34B-95B8-9192717A0364}"/>
                </a:ext>
              </a:extLst>
            </p:cNvPr>
            <p:cNvSpPr/>
            <p:nvPr/>
          </p:nvSpPr>
          <p:spPr>
            <a:xfrm>
              <a:off x="1018864" y="477064"/>
              <a:ext cx="108447" cy="95723"/>
            </a:xfrm>
            <a:custGeom>
              <a:avLst/>
              <a:gdLst>
                <a:gd name="connsiteX0" fmla="*/ 108433 w 108447"/>
                <a:gd name="connsiteY0" fmla="*/ 94759 h 95723"/>
                <a:gd name="connsiteX1" fmla="*/ 55196 w 108447"/>
                <a:gd name="connsiteY1" fmla="*/ 38427 h 95723"/>
                <a:gd name="connsiteX2" fmla="*/ 55196 w 108447"/>
                <a:gd name="connsiteY2" fmla="*/ 29199 h 95723"/>
                <a:gd name="connsiteX3" fmla="*/ 69840 w 108447"/>
                <a:gd name="connsiteY3" fmla="*/ 29199 h 95723"/>
                <a:gd name="connsiteX4" fmla="*/ 69840 w 108447"/>
                <a:gd name="connsiteY4" fmla="*/ 27546 h 95723"/>
                <a:gd name="connsiteX5" fmla="*/ 69840 w 108447"/>
                <a:gd name="connsiteY5" fmla="*/ 27546 h 95723"/>
                <a:gd name="connsiteX6" fmla="*/ 69840 w 108447"/>
                <a:gd name="connsiteY6" fmla="*/ 22175 h 95723"/>
                <a:gd name="connsiteX7" fmla="*/ 69840 w 108447"/>
                <a:gd name="connsiteY7" fmla="*/ 22175 h 95723"/>
                <a:gd name="connsiteX8" fmla="*/ 67650 w 108447"/>
                <a:gd name="connsiteY8" fmla="*/ 22175 h 95723"/>
                <a:gd name="connsiteX9" fmla="*/ 67650 w 108447"/>
                <a:gd name="connsiteY9" fmla="*/ 22175 h 95723"/>
                <a:gd name="connsiteX10" fmla="*/ 67650 w 108447"/>
                <a:gd name="connsiteY10" fmla="*/ 27546 h 95723"/>
                <a:gd name="connsiteX11" fmla="*/ 56154 w 108447"/>
                <a:gd name="connsiteY11" fmla="*/ 27546 h 95723"/>
                <a:gd name="connsiteX12" fmla="*/ 56154 w 108447"/>
                <a:gd name="connsiteY12" fmla="*/ 6473 h 95723"/>
                <a:gd name="connsiteX13" fmla="*/ 56154 w 108447"/>
                <a:gd name="connsiteY13" fmla="*/ 6473 h 95723"/>
                <a:gd name="connsiteX14" fmla="*/ 56839 w 108447"/>
                <a:gd name="connsiteY14" fmla="*/ 5785 h 95723"/>
                <a:gd name="connsiteX15" fmla="*/ 56839 w 108447"/>
                <a:gd name="connsiteY15" fmla="*/ 0 h 95723"/>
                <a:gd name="connsiteX16" fmla="*/ 56154 w 108447"/>
                <a:gd name="connsiteY16" fmla="*/ 0 h 95723"/>
                <a:gd name="connsiteX17" fmla="*/ 53554 w 108447"/>
                <a:gd name="connsiteY17" fmla="*/ 0 h 95723"/>
                <a:gd name="connsiteX18" fmla="*/ 53554 w 108447"/>
                <a:gd name="connsiteY18" fmla="*/ 689 h 95723"/>
                <a:gd name="connsiteX19" fmla="*/ 53554 w 108447"/>
                <a:gd name="connsiteY19" fmla="*/ 5785 h 95723"/>
                <a:gd name="connsiteX20" fmla="*/ 53554 w 108447"/>
                <a:gd name="connsiteY20" fmla="*/ 6473 h 95723"/>
                <a:gd name="connsiteX21" fmla="*/ 53554 w 108447"/>
                <a:gd name="connsiteY21" fmla="*/ 6473 h 95723"/>
                <a:gd name="connsiteX22" fmla="*/ 53554 w 108447"/>
                <a:gd name="connsiteY22" fmla="*/ 27546 h 95723"/>
                <a:gd name="connsiteX23" fmla="*/ 41785 w 108447"/>
                <a:gd name="connsiteY23" fmla="*/ 27546 h 95723"/>
                <a:gd name="connsiteX24" fmla="*/ 41785 w 108447"/>
                <a:gd name="connsiteY24" fmla="*/ 22175 h 95723"/>
                <a:gd name="connsiteX25" fmla="*/ 41785 w 108447"/>
                <a:gd name="connsiteY25" fmla="*/ 22175 h 95723"/>
                <a:gd name="connsiteX26" fmla="*/ 38911 w 108447"/>
                <a:gd name="connsiteY26" fmla="*/ 22175 h 95723"/>
                <a:gd name="connsiteX27" fmla="*/ 38911 w 108447"/>
                <a:gd name="connsiteY27" fmla="*/ 22175 h 95723"/>
                <a:gd name="connsiteX28" fmla="*/ 38911 w 108447"/>
                <a:gd name="connsiteY28" fmla="*/ 27546 h 95723"/>
                <a:gd name="connsiteX29" fmla="*/ 38911 w 108447"/>
                <a:gd name="connsiteY29" fmla="*/ 27546 h 95723"/>
                <a:gd name="connsiteX30" fmla="*/ 38911 w 108447"/>
                <a:gd name="connsiteY30" fmla="*/ 29199 h 95723"/>
                <a:gd name="connsiteX31" fmla="*/ 53828 w 108447"/>
                <a:gd name="connsiteY31" fmla="*/ 29199 h 95723"/>
                <a:gd name="connsiteX32" fmla="*/ 53828 w 108447"/>
                <a:gd name="connsiteY32" fmla="*/ 38427 h 95723"/>
                <a:gd name="connsiteX33" fmla="*/ 8 w 108447"/>
                <a:gd name="connsiteY33" fmla="*/ 94432 h 95723"/>
                <a:gd name="connsiteX34" fmla="*/ 44 w 108447"/>
                <a:gd name="connsiteY34" fmla="*/ 95723 h 95723"/>
                <a:gd name="connsiteX35" fmla="*/ 44 w 108447"/>
                <a:gd name="connsiteY35" fmla="*/ 95723 h 95723"/>
                <a:gd name="connsiteX36" fmla="*/ 108433 w 108447"/>
                <a:gd name="connsiteY36" fmla="*/ 95723 h 957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108447" h="95723">
                  <a:moveTo>
                    <a:pt x="108433" y="94759"/>
                  </a:moveTo>
                  <a:cubicBezTo>
                    <a:pt x="109122" y="64434"/>
                    <a:pt x="85325" y="39253"/>
                    <a:pt x="55196" y="38427"/>
                  </a:cubicBezTo>
                  <a:lnTo>
                    <a:pt x="55196" y="29199"/>
                  </a:lnTo>
                  <a:lnTo>
                    <a:pt x="69840" y="29199"/>
                  </a:lnTo>
                  <a:lnTo>
                    <a:pt x="69840" y="27546"/>
                  </a:lnTo>
                  <a:lnTo>
                    <a:pt x="69840" y="27546"/>
                  </a:lnTo>
                  <a:lnTo>
                    <a:pt x="69840" y="22175"/>
                  </a:lnTo>
                  <a:lnTo>
                    <a:pt x="69840" y="22175"/>
                  </a:lnTo>
                  <a:lnTo>
                    <a:pt x="67650" y="22175"/>
                  </a:lnTo>
                  <a:lnTo>
                    <a:pt x="67650" y="22175"/>
                  </a:lnTo>
                  <a:lnTo>
                    <a:pt x="67650" y="27546"/>
                  </a:lnTo>
                  <a:lnTo>
                    <a:pt x="56154" y="27546"/>
                  </a:lnTo>
                  <a:lnTo>
                    <a:pt x="56154" y="6473"/>
                  </a:lnTo>
                  <a:lnTo>
                    <a:pt x="56154" y="6473"/>
                  </a:lnTo>
                  <a:lnTo>
                    <a:pt x="56839" y="5785"/>
                  </a:lnTo>
                  <a:lnTo>
                    <a:pt x="56839" y="0"/>
                  </a:lnTo>
                  <a:lnTo>
                    <a:pt x="56154" y="0"/>
                  </a:lnTo>
                  <a:lnTo>
                    <a:pt x="53554" y="0"/>
                  </a:lnTo>
                  <a:lnTo>
                    <a:pt x="53554" y="689"/>
                  </a:lnTo>
                  <a:lnTo>
                    <a:pt x="53554" y="5785"/>
                  </a:lnTo>
                  <a:lnTo>
                    <a:pt x="53554" y="6473"/>
                  </a:lnTo>
                  <a:lnTo>
                    <a:pt x="53554" y="6473"/>
                  </a:lnTo>
                  <a:lnTo>
                    <a:pt x="53554" y="27546"/>
                  </a:lnTo>
                  <a:lnTo>
                    <a:pt x="41785" y="27546"/>
                  </a:lnTo>
                  <a:lnTo>
                    <a:pt x="41785" y="22175"/>
                  </a:lnTo>
                  <a:cubicBezTo>
                    <a:pt x="41785" y="22175"/>
                    <a:pt x="41785" y="22175"/>
                    <a:pt x="41785" y="22175"/>
                  </a:cubicBezTo>
                  <a:lnTo>
                    <a:pt x="38911" y="22175"/>
                  </a:lnTo>
                  <a:lnTo>
                    <a:pt x="38911" y="22175"/>
                  </a:lnTo>
                  <a:lnTo>
                    <a:pt x="38911" y="27546"/>
                  </a:lnTo>
                  <a:lnTo>
                    <a:pt x="38911" y="27546"/>
                  </a:lnTo>
                  <a:lnTo>
                    <a:pt x="38911" y="29199"/>
                  </a:lnTo>
                  <a:lnTo>
                    <a:pt x="53828" y="29199"/>
                  </a:lnTo>
                  <a:lnTo>
                    <a:pt x="53828" y="38427"/>
                  </a:lnTo>
                  <a:cubicBezTo>
                    <a:pt x="23599" y="38935"/>
                    <a:pt x="-497" y="64009"/>
                    <a:pt x="8" y="94432"/>
                  </a:cubicBezTo>
                  <a:cubicBezTo>
                    <a:pt x="15" y="94862"/>
                    <a:pt x="27" y="95293"/>
                    <a:pt x="44" y="95723"/>
                  </a:cubicBezTo>
                  <a:lnTo>
                    <a:pt x="44" y="95723"/>
                  </a:lnTo>
                  <a:lnTo>
                    <a:pt x="108433" y="95723"/>
                  </a:ln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15" name="Freeform 14">
              <a:extLst>
                <a:ext uri="{FF2B5EF4-FFF2-40B4-BE49-F238E27FC236}">
                  <a16:creationId xmlns:a16="http://schemas.microsoft.com/office/drawing/2014/main" id="{36FC88E8-4B8A-084F-B736-1C692D9D57F1}"/>
                </a:ext>
              </a:extLst>
            </p:cNvPr>
            <p:cNvSpPr/>
            <p:nvPr/>
          </p:nvSpPr>
          <p:spPr>
            <a:xfrm>
              <a:off x="1000570" y="685727"/>
              <a:ext cx="144654" cy="10054"/>
            </a:xfrm>
            <a:custGeom>
              <a:avLst/>
              <a:gdLst>
                <a:gd name="connsiteX0" fmla="*/ 142328 w 144654"/>
                <a:gd name="connsiteY0" fmla="*/ 0 h 10054"/>
                <a:gd name="connsiteX1" fmla="*/ 144655 w 144654"/>
                <a:gd name="connsiteY1" fmla="*/ 0 h 10054"/>
                <a:gd name="connsiteX2" fmla="*/ 144655 w 144654"/>
                <a:gd name="connsiteY2" fmla="*/ 10054 h 10054"/>
                <a:gd name="connsiteX3" fmla="*/ 142328 w 144654"/>
                <a:gd name="connsiteY3" fmla="*/ 10054 h 10054"/>
                <a:gd name="connsiteX4" fmla="*/ 2327 w 144654"/>
                <a:gd name="connsiteY4" fmla="*/ 10054 h 10054"/>
                <a:gd name="connsiteX5" fmla="*/ 0 w 144654"/>
                <a:gd name="connsiteY5" fmla="*/ 10054 h 10054"/>
                <a:gd name="connsiteX6" fmla="*/ 0 w 144654"/>
                <a:gd name="connsiteY6" fmla="*/ 0 h 10054"/>
                <a:gd name="connsiteX7" fmla="*/ 2327 w 144654"/>
                <a:gd name="connsiteY7" fmla="*/ 0 h 10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4654" h="10054">
                  <a:moveTo>
                    <a:pt x="142328" y="0"/>
                  </a:moveTo>
                  <a:cubicBezTo>
                    <a:pt x="143613" y="0"/>
                    <a:pt x="144655" y="0"/>
                    <a:pt x="144655" y="0"/>
                  </a:cubicBezTo>
                  <a:lnTo>
                    <a:pt x="144655" y="10054"/>
                  </a:lnTo>
                  <a:cubicBezTo>
                    <a:pt x="144655" y="10054"/>
                    <a:pt x="143613" y="10054"/>
                    <a:pt x="142328" y="10054"/>
                  </a:cubicBezTo>
                  <a:lnTo>
                    <a:pt x="2327" y="10054"/>
                  </a:lnTo>
                  <a:cubicBezTo>
                    <a:pt x="1042" y="10054"/>
                    <a:pt x="0" y="10054"/>
                    <a:pt x="0" y="10054"/>
                  </a:cubicBezTo>
                  <a:lnTo>
                    <a:pt x="0" y="0"/>
                  </a:lnTo>
                  <a:cubicBezTo>
                    <a:pt x="0" y="0"/>
                    <a:pt x="1042" y="0"/>
                    <a:pt x="2327" y="0"/>
                  </a:cubicBez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16" name="Freeform 15">
              <a:extLst>
                <a:ext uri="{FF2B5EF4-FFF2-40B4-BE49-F238E27FC236}">
                  <a16:creationId xmlns:a16="http://schemas.microsoft.com/office/drawing/2014/main" id="{0B0E7E53-5893-6746-83F7-0A1F99F24EE8}"/>
                </a:ext>
              </a:extLst>
            </p:cNvPr>
            <p:cNvSpPr/>
            <p:nvPr/>
          </p:nvSpPr>
          <p:spPr>
            <a:xfrm>
              <a:off x="935291" y="725256"/>
              <a:ext cx="119884" cy="329590"/>
            </a:xfrm>
            <a:custGeom>
              <a:avLst/>
              <a:gdLst>
                <a:gd name="connsiteX0" fmla="*/ 119884 w 119884"/>
                <a:gd name="connsiteY0" fmla="*/ 329591 h 329590"/>
                <a:gd name="connsiteX1" fmla="*/ 119884 w 119884"/>
                <a:gd name="connsiteY1" fmla="*/ 0 h 329590"/>
                <a:gd name="connsiteX2" fmla="*/ 118379 w 119884"/>
                <a:gd name="connsiteY2" fmla="*/ 1240 h 329590"/>
                <a:gd name="connsiteX3" fmla="*/ 0 w 119884"/>
                <a:gd name="connsiteY3" fmla="*/ 324495 h 329590"/>
                <a:gd name="connsiteX4" fmla="*/ 0 w 119884"/>
                <a:gd name="connsiteY4" fmla="*/ 329591 h 32959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9884" h="329590">
                  <a:moveTo>
                    <a:pt x="119884" y="329591"/>
                  </a:moveTo>
                  <a:lnTo>
                    <a:pt x="119884" y="0"/>
                  </a:lnTo>
                  <a:lnTo>
                    <a:pt x="118379" y="1240"/>
                  </a:lnTo>
                  <a:cubicBezTo>
                    <a:pt x="48583" y="62255"/>
                    <a:pt x="0" y="184147"/>
                    <a:pt x="0" y="324495"/>
                  </a:cubicBezTo>
                  <a:lnTo>
                    <a:pt x="0" y="329591"/>
                  </a:ln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17" name="Freeform 16">
              <a:extLst>
                <a:ext uri="{FF2B5EF4-FFF2-40B4-BE49-F238E27FC236}">
                  <a16:creationId xmlns:a16="http://schemas.microsoft.com/office/drawing/2014/main" id="{CF2DB692-40E5-8448-948C-DDF48005B33E}"/>
                </a:ext>
              </a:extLst>
            </p:cNvPr>
            <p:cNvSpPr/>
            <p:nvPr/>
          </p:nvSpPr>
          <p:spPr>
            <a:xfrm>
              <a:off x="1336684" y="1104705"/>
              <a:ext cx="40098" cy="40355"/>
            </a:xfrm>
            <a:custGeom>
              <a:avLst/>
              <a:gdLst>
                <a:gd name="connsiteX0" fmla="*/ 35856 w 40098"/>
                <a:gd name="connsiteY0" fmla="*/ 0 h 40355"/>
                <a:gd name="connsiteX1" fmla="*/ 40098 w 40098"/>
                <a:gd name="connsiteY1" fmla="*/ 0 h 40355"/>
                <a:gd name="connsiteX2" fmla="*/ 40098 w 40098"/>
                <a:gd name="connsiteY2" fmla="*/ 40355 h 40355"/>
                <a:gd name="connsiteX3" fmla="*/ 35856 w 40098"/>
                <a:gd name="connsiteY3" fmla="*/ 40355 h 40355"/>
                <a:gd name="connsiteX4" fmla="*/ 4242 w 40098"/>
                <a:gd name="connsiteY4" fmla="*/ 40355 h 40355"/>
                <a:gd name="connsiteX5" fmla="*/ 0 w 40098"/>
                <a:gd name="connsiteY5" fmla="*/ 40355 h 40355"/>
                <a:gd name="connsiteX6" fmla="*/ 0 w 40098"/>
                <a:gd name="connsiteY6" fmla="*/ 0 h 40355"/>
                <a:gd name="connsiteX7" fmla="*/ 4242 w 40098"/>
                <a:gd name="connsiteY7" fmla="*/ 0 h 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8" h="40355">
                  <a:moveTo>
                    <a:pt x="35856" y="0"/>
                  </a:moveTo>
                  <a:cubicBezTo>
                    <a:pt x="38199" y="0"/>
                    <a:pt x="40098" y="0"/>
                    <a:pt x="40098" y="0"/>
                  </a:cubicBezTo>
                  <a:lnTo>
                    <a:pt x="40098" y="40355"/>
                  </a:lnTo>
                  <a:cubicBezTo>
                    <a:pt x="40098" y="40355"/>
                    <a:pt x="38199" y="40355"/>
                    <a:pt x="35856" y="40355"/>
                  </a:cubicBezTo>
                  <a:lnTo>
                    <a:pt x="4242" y="40355"/>
                  </a:lnTo>
                  <a:cubicBezTo>
                    <a:pt x="1899" y="40355"/>
                    <a:pt x="0" y="40355"/>
                    <a:pt x="0" y="40355"/>
                  </a:cubicBezTo>
                  <a:lnTo>
                    <a:pt x="0" y="0"/>
                  </a:lnTo>
                  <a:cubicBezTo>
                    <a:pt x="0" y="0"/>
                    <a:pt x="1899" y="0"/>
                    <a:pt x="4242" y="0"/>
                  </a:cubicBez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18" name="Freeform 17">
              <a:extLst>
                <a:ext uri="{FF2B5EF4-FFF2-40B4-BE49-F238E27FC236}">
                  <a16:creationId xmlns:a16="http://schemas.microsoft.com/office/drawing/2014/main" id="{0B25FDBE-A1D4-6E46-8E86-6412D4E43DEA}"/>
                </a:ext>
              </a:extLst>
            </p:cNvPr>
            <p:cNvSpPr/>
            <p:nvPr/>
          </p:nvSpPr>
          <p:spPr>
            <a:xfrm>
              <a:off x="806374" y="718783"/>
              <a:ext cx="204459" cy="336064"/>
            </a:xfrm>
            <a:custGeom>
              <a:avLst/>
              <a:gdLst>
                <a:gd name="connsiteX0" fmla="*/ 171341 w 204459"/>
                <a:gd name="connsiteY0" fmla="*/ 42008 h 336064"/>
                <a:gd name="connsiteX1" fmla="*/ 204460 w 204459"/>
                <a:gd name="connsiteY1" fmla="*/ 689 h 336064"/>
                <a:gd name="connsiteX2" fmla="*/ 204460 w 204459"/>
                <a:gd name="connsiteY2" fmla="*/ 0 h 336064"/>
                <a:gd name="connsiteX3" fmla="*/ 204460 w 204459"/>
                <a:gd name="connsiteY3" fmla="*/ 0 h 336064"/>
                <a:gd name="connsiteX4" fmla="*/ 54331 w 204459"/>
                <a:gd name="connsiteY4" fmla="*/ 147372 h 336064"/>
                <a:gd name="connsiteX5" fmla="*/ 48583 w 204459"/>
                <a:gd name="connsiteY5" fmla="*/ 157151 h 336064"/>
                <a:gd name="connsiteX6" fmla="*/ 31066 w 204459"/>
                <a:gd name="connsiteY6" fmla="*/ 194614 h 336064"/>
                <a:gd name="connsiteX7" fmla="*/ 1369 w 204459"/>
                <a:gd name="connsiteY7" fmla="*/ 323118 h 336064"/>
                <a:gd name="connsiteX8" fmla="*/ 0 w 204459"/>
                <a:gd name="connsiteY8" fmla="*/ 334687 h 336064"/>
                <a:gd name="connsiteX9" fmla="*/ 0 w 204459"/>
                <a:gd name="connsiteY9" fmla="*/ 336064 h 336064"/>
                <a:gd name="connsiteX10" fmla="*/ 0 w 204459"/>
                <a:gd name="connsiteY10" fmla="*/ 336064 h 336064"/>
                <a:gd name="connsiteX11" fmla="*/ 93471 w 204459"/>
                <a:gd name="connsiteY11" fmla="*/ 336064 h 336064"/>
                <a:gd name="connsiteX12" fmla="*/ 93471 w 204459"/>
                <a:gd name="connsiteY12" fmla="*/ 336064 h 336064"/>
                <a:gd name="connsiteX13" fmla="*/ 93471 w 204459"/>
                <a:gd name="connsiteY13" fmla="*/ 335100 h 336064"/>
                <a:gd name="connsiteX14" fmla="*/ 93471 w 204459"/>
                <a:gd name="connsiteY14" fmla="*/ 318710 h 336064"/>
                <a:gd name="connsiteX15" fmla="*/ 96756 w 204459"/>
                <a:gd name="connsiteY15" fmla="*/ 260863 h 336064"/>
                <a:gd name="connsiteX16" fmla="*/ 171341 w 204459"/>
                <a:gd name="connsiteY16" fmla="*/ 42008 h 33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04459" h="336064">
                  <a:moveTo>
                    <a:pt x="171341" y="42008"/>
                  </a:moveTo>
                  <a:cubicBezTo>
                    <a:pt x="180907" y="27102"/>
                    <a:pt x="192008" y="13252"/>
                    <a:pt x="204460" y="689"/>
                  </a:cubicBezTo>
                  <a:lnTo>
                    <a:pt x="204460" y="0"/>
                  </a:lnTo>
                  <a:lnTo>
                    <a:pt x="204460" y="0"/>
                  </a:lnTo>
                  <a:cubicBezTo>
                    <a:pt x="139558" y="31002"/>
                    <a:pt x="86743" y="82847"/>
                    <a:pt x="54331" y="147372"/>
                  </a:cubicBezTo>
                  <a:lnTo>
                    <a:pt x="48583" y="157151"/>
                  </a:lnTo>
                  <a:cubicBezTo>
                    <a:pt x="41995" y="169270"/>
                    <a:pt x="36145" y="181781"/>
                    <a:pt x="31066" y="194614"/>
                  </a:cubicBezTo>
                  <a:cubicBezTo>
                    <a:pt x="14947" y="235748"/>
                    <a:pt x="4940" y="279047"/>
                    <a:pt x="1369" y="323118"/>
                  </a:cubicBezTo>
                  <a:cubicBezTo>
                    <a:pt x="1369" y="326974"/>
                    <a:pt x="274" y="330830"/>
                    <a:pt x="0" y="334687"/>
                  </a:cubicBezTo>
                  <a:lnTo>
                    <a:pt x="0" y="336064"/>
                  </a:lnTo>
                  <a:lnTo>
                    <a:pt x="0" y="336064"/>
                  </a:lnTo>
                  <a:lnTo>
                    <a:pt x="93471" y="336064"/>
                  </a:lnTo>
                  <a:lnTo>
                    <a:pt x="93471" y="336064"/>
                  </a:lnTo>
                  <a:lnTo>
                    <a:pt x="93471" y="335100"/>
                  </a:lnTo>
                  <a:cubicBezTo>
                    <a:pt x="93471" y="332208"/>
                    <a:pt x="93471" y="323806"/>
                    <a:pt x="93471" y="318710"/>
                  </a:cubicBezTo>
                  <a:cubicBezTo>
                    <a:pt x="93469" y="299381"/>
                    <a:pt x="94565" y="280067"/>
                    <a:pt x="96756" y="260863"/>
                  </a:cubicBezTo>
                  <a:cubicBezTo>
                    <a:pt x="103920" y="182969"/>
                    <a:pt x="129493" y="107930"/>
                    <a:pt x="171341" y="42008"/>
                  </a:cubicBez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19" name="Freeform 18">
              <a:extLst>
                <a:ext uri="{FF2B5EF4-FFF2-40B4-BE49-F238E27FC236}">
                  <a16:creationId xmlns:a16="http://schemas.microsoft.com/office/drawing/2014/main" id="{4C504FFB-693B-8B43-8808-06BE526E6BB6}"/>
                </a:ext>
              </a:extLst>
            </p:cNvPr>
            <p:cNvSpPr/>
            <p:nvPr/>
          </p:nvSpPr>
          <p:spPr>
            <a:xfrm>
              <a:off x="696891" y="1065036"/>
              <a:ext cx="752833" cy="27135"/>
            </a:xfrm>
            <a:custGeom>
              <a:avLst/>
              <a:gdLst>
                <a:gd name="connsiteX0" fmla="*/ 750507 w 752833"/>
                <a:gd name="connsiteY0" fmla="*/ 16117 h 27135"/>
                <a:gd name="connsiteX1" fmla="*/ 679891 w 752833"/>
                <a:gd name="connsiteY1" fmla="*/ 16117 h 27135"/>
                <a:gd name="connsiteX2" fmla="*/ 679891 w 752833"/>
                <a:gd name="connsiteY2" fmla="*/ 3584 h 27135"/>
                <a:gd name="connsiteX3" fmla="*/ 676612 w 752833"/>
                <a:gd name="connsiteY3" fmla="*/ 3 h 27135"/>
                <a:gd name="connsiteX4" fmla="*/ 676333 w 752833"/>
                <a:gd name="connsiteY4" fmla="*/ 3 h 27135"/>
                <a:gd name="connsiteX5" fmla="*/ 642803 w 752833"/>
                <a:gd name="connsiteY5" fmla="*/ 3 h 27135"/>
                <a:gd name="connsiteX6" fmla="*/ 639245 w 752833"/>
                <a:gd name="connsiteY6" fmla="*/ 3584 h 27135"/>
                <a:gd name="connsiteX7" fmla="*/ 639245 w 752833"/>
                <a:gd name="connsiteY7" fmla="*/ 15567 h 27135"/>
                <a:gd name="connsiteX8" fmla="*/ 551795 w 752833"/>
                <a:gd name="connsiteY8" fmla="*/ 15567 h 27135"/>
                <a:gd name="connsiteX9" fmla="*/ 551795 w 752833"/>
                <a:gd name="connsiteY9" fmla="*/ 3584 h 27135"/>
                <a:gd name="connsiteX10" fmla="*/ 548237 w 752833"/>
                <a:gd name="connsiteY10" fmla="*/ 3 h 27135"/>
                <a:gd name="connsiteX11" fmla="*/ 515255 w 752833"/>
                <a:gd name="connsiteY11" fmla="*/ 3 h 27135"/>
                <a:gd name="connsiteX12" fmla="*/ 511697 w 752833"/>
                <a:gd name="connsiteY12" fmla="*/ 3303 h 27135"/>
                <a:gd name="connsiteX13" fmla="*/ 511697 w 752833"/>
                <a:gd name="connsiteY13" fmla="*/ 3584 h 27135"/>
                <a:gd name="connsiteX14" fmla="*/ 511697 w 752833"/>
                <a:gd name="connsiteY14" fmla="*/ 15567 h 27135"/>
                <a:gd name="connsiteX15" fmla="*/ 396466 w 752833"/>
                <a:gd name="connsiteY15" fmla="*/ 15567 h 27135"/>
                <a:gd name="connsiteX16" fmla="*/ 396466 w 752833"/>
                <a:gd name="connsiteY16" fmla="*/ 3584 h 27135"/>
                <a:gd name="connsiteX17" fmla="*/ 393045 w 752833"/>
                <a:gd name="connsiteY17" fmla="*/ 3 h 27135"/>
                <a:gd name="connsiteX18" fmla="*/ 359789 w 752833"/>
                <a:gd name="connsiteY18" fmla="*/ 3 h 27135"/>
                <a:gd name="connsiteX19" fmla="*/ 356231 w 752833"/>
                <a:gd name="connsiteY19" fmla="*/ 3584 h 27135"/>
                <a:gd name="connsiteX20" fmla="*/ 356231 w 752833"/>
                <a:gd name="connsiteY20" fmla="*/ 15704 h 27135"/>
                <a:gd name="connsiteX21" fmla="*/ 241000 w 752833"/>
                <a:gd name="connsiteY21" fmla="*/ 15704 h 27135"/>
                <a:gd name="connsiteX22" fmla="*/ 241000 w 752833"/>
                <a:gd name="connsiteY22" fmla="*/ 3584 h 27135"/>
                <a:gd name="connsiteX23" fmla="*/ 237442 w 752833"/>
                <a:gd name="connsiteY23" fmla="*/ 3 h 27135"/>
                <a:gd name="connsiteX24" fmla="*/ 204870 w 752833"/>
                <a:gd name="connsiteY24" fmla="*/ 3 h 27135"/>
                <a:gd name="connsiteX25" fmla="*/ 201312 w 752833"/>
                <a:gd name="connsiteY25" fmla="*/ 3584 h 27135"/>
                <a:gd name="connsiteX26" fmla="*/ 201312 w 752833"/>
                <a:gd name="connsiteY26" fmla="*/ 15704 h 27135"/>
                <a:gd name="connsiteX27" fmla="*/ 112768 w 752833"/>
                <a:gd name="connsiteY27" fmla="*/ 15704 h 27135"/>
                <a:gd name="connsiteX28" fmla="*/ 112768 w 752833"/>
                <a:gd name="connsiteY28" fmla="*/ 3584 h 27135"/>
                <a:gd name="connsiteX29" fmla="*/ 109073 w 752833"/>
                <a:gd name="connsiteY29" fmla="*/ 416 h 27135"/>
                <a:gd name="connsiteX30" fmla="*/ 76228 w 752833"/>
                <a:gd name="connsiteY30" fmla="*/ 416 h 27135"/>
                <a:gd name="connsiteX31" fmla="*/ 72669 w 752833"/>
                <a:gd name="connsiteY31" fmla="*/ 3997 h 27135"/>
                <a:gd name="connsiteX32" fmla="*/ 72669 w 752833"/>
                <a:gd name="connsiteY32" fmla="*/ 16117 h 27135"/>
                <a:gd name="connsiteX33" fmla="*/ 2327 w 752833"/>
                <a:gd name="connsiteY33" fmla="*/ 16117 h 27135"/>
                <a:gd name="connsiteX34" fmla="*/ 0 w 752833"/>
                <a:gd name="connsiteY34" fmla="*/ 18459 h 27135"/>
                <a:gd name="connsiteX35" fmla="*/ 0 w 752833"/>
                <a:gd name="connsiteY35" fmla="*/ 24795 h 27135"/>
                <a:gd name="connsiteX36" fmla="*/ 2327 w 752833"/>
                <a:gd name="connsiteY36" fmla="*/ 27136 h 27135"/>
                <a:gd name="connsiteX37" fmla="*/ 750507 w 752833"/>
                <a:gd name="connsiteY37" fmla="*/ 27136 h 27135"/>
                <a:gd name="connsiteX38" fmla="*/ 752834 w 752833"/>
                <a:gd name="connsiteY38" fmla="*/ 24795 h 27135"/>
                <a:gd name="connsiteX39" fmla="*/ 752834 w 752833"/>
                <a:gd name="connsiteY39" fmla="*/ 18459 h 27135"/>
                <a:gd name="connsiteX40" fmla="*/ 750507 w 752833"/>
                <a:gd name="connsiteY40" fmla="*/ 16118 h 27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52833" h="27135">
                  <a:moveTo>
                    <a:pt x="750507" y="16117"/>
                  </a:moveTo>
                  <a:lnTo>
                    <a:pt x="679891" y="16117"/>
                  </a:lnTo>
                  <a:lnTo>
                    <a:pt x="679891" y="3584"/>
                  </a:lnTo>
                  <a:cubicBezTo>
                    <a:pt x="679968" y="1684"/>
                    <a:pt x="678500" y="81"/>
                    <a:pt x="676612" y="3"/>
                  </a:cubicBezTo>
                  <a:cubicBezTo>
                    <a:pt x="676519" y="-1"/>
                    <a:pt x="676426" y="-1"/>
                    <a:pt x="676333" y="3"/>
                  </a:cubicBezTo>
                  <a:lnTo>
                    <a:pt x="642803" y="3"/>
                  </a:lnTo>
                  <a:cubicBezTo>
                    <a:pt x="640838" y="3"/>
                    <a:pt x="639245" y="1606"/>
                    <a:pt x="639245" y="3584"/>
                  </a:cubicBezTo>
                  <a:lnTo>
                    <a:pt x="639245" y="15567"/>
                  </a:lnTo>
                  <a:lnTo>
                    <a:pt x="551795" y="15567"/>
                  </a:lnTo>
                  <a:lnTo>
                    <a:pt x="551795" y="3584"/>
                  </a:lnTo>
                  <a:cubicBezTo>
                    <a:pt x="551795" y="1606"/>
                    <a:pt x="550202" y="3"/>
                    <a:pt x="548237" y="3"/>
                  </a:cubicBezTo>
                  <a:lnTo>
                    <a:pt x="515255" y="3"/>
                  </a:lnTo>
                  <a:cubicBezTo>
                    <a:pt x="513367" y="-75"/>
                    <a:pt x="511774" y="1403"/>
                    <a:pt x="511697" y="3303"/>
                  </a:cubicBezTo>
                  <a:cubicBezTo>
                    <a:pt x="511693" y="3396"/>
                    <a:pt x="511693" y="3490"/>
                    <a:pt x="511697" y="3584"/>
                  </a:cubicBezTo>
                  <a:lnTo>
                    <a:pt x="511697" y="15567"/>
                  </a:lnTo>
                  <a:lnTo>
                    <a:pt x="396466" y="15567"/>
                  </a:lnTo>
                  <a:lnTo>
                    <a:pt x="396466" y="3584"/>
                  </a:lnTo>
                  <a:cubicBezTo>
                    <a:pt x="396468" y="1659"/>
                    <a:pt x="394956" y="77"/>
                    <a:pt x="393045" y="3"/>
                  </a:cubicBezTo>
                  <a:lnTo>
                    <a:pt x="359789" y="3"/>
                  </a:lnTo>
                  <a:cubicBezTo>
                    <a:pt x="357824" y="3"/>
                    <a:pt x="356231" y="1606"/>
                    <a:pt x="356231" y="3584"/>
                  </a:cubicBezTo>
                  <a:lnTo>
                    <a:pt x="356231" y="15704"/>
                  </a:lnTo>
                  <a:lnTo>
                    <a:pt x="241000" y="15704"/>
                  </a:lnTo>
                  <a:lnTo>
                    <a:pt x="241000" y="3584"/>
                  </a:lnTo>
                  <a:cubicBezTo>
                    <a:pt x="241000" y="1606"/>
                    <a:pt x="239407" y="3"/>
                    <a:pt x="237442" y="3"/>
                  </a:cubicBezTo>
                  <a:lnTo>
                    <a:pt x="204870" y="3"/>
                  </a:lnTo>
                  <a:cubicBezTo>
                    <a:pt x="202905" y="3"/>
                    <a:pt x="201312" y="1606"/>
                    <a:pt x="201312" y="3584"/>
                  </a:cubicBezTo>
                  <a:lnTo>
                    <a:pt x="201312" y="15704"/>
                  </a:lnTo>
                  <a:lnTo>
                    <a:pt x="112768" y="15704"/>
                  </a:lnTo>
                  <a:lnTo>
                    <a:pt x="112768" y="3584"/>
                  </a:lnTo>
                  <a:cubicBezTo>
                    <a:pt x="112554" y="1715"/>
                    <a:pt x="110940" y="331"/>
                    <a:pt x="109073" y="416"/>
                  </a:cubicBezTo>
                  <a:lnTo>
                    <a:pt x="76228" y="416"/>
                  </a:lnTo>
                  <a:cubicBezTo>
                    <a:pt x="74263" y="416"/>
                    <a:pt x="72669" y="2019"/>
                    <a:pt x="72669" y="3997"/>
                  </a:cubicBezTo>
                  <a:lnTo>
                    <a:pt x="72669" y="16117"/>
                  </a:lnTo>
                  <a:lnTo>
                    <a:pt x="2327" y="16117"/>
                  </a:lnTo>
                  <a:cubicBezTo>
                    <a:pt x="1071" y="16186"/>
                    <a:pt x="68" y="17195"/>
                    <a:pt x="0" y="18459"/>
                  </a:cubicBezTo>
                  <a:lnTo>
                    <a:pt x="0" y="24795"/>
                  </a:lnTo>
                  <a:cubicBezTo>
                    <a:pt x="68" y="26058"/>
                    <a:pt x="1071" y="27068"/>
                    <a:pt x="2327" y="27136"/>
                  </a:cubicBezTo>
                  <a:lnTo>
                    <a:pt x="750507" y="27136"/>
                  </a:lnTo>
                  <a:cubicBezTo>
                    <a:pt x="751763" y="27067"/>
                    <a:pt x="752766" y="26058"/>
                    <a:pt x="752834" y="24795"/>
                  </a:cubicBezTo>
                  <a:lnTo>
                    <a:pt x="752834" y="18459"/>
                  </a:lnTo>
                  <a:cubicBezTo>
                    <a:pt x="752766" y="17195"/>
                    <a:pt x="751763" y="16186"/>
                    <a:pt x="750507" y="16118"/>
                  </a:cubicBez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20" name="Freeform 19">
              <a:extLst>
                <a:ext uri="{FF2B5EF4-FFF2-40B4-BE49-F238E27FC236}">
                  <a16:creationId xmlns:a16="http://schemas.microsoft.com/office/drawing/2014/main" id="{855E3ADC-771D-684E-8BD8-5A45FF393E65}"/>
                </a:ext>
              </a:extLst>
            </p:cNvPr>
            <p:cNvSpPr/>
            <p:nvPr/>
          </p:nvSpPr>
          <p:spPr>
            <a:xfrm>
              <a:off x="1053122" y="1104705"/>
              <a:ext cx="40098" cy="40355"/>
            </a:xfrm>
            <a:custGeom>
              <a:avLst/>
              <a:gdLst>
                <a:gd name="connsiteX0" fmla="*/ 35856 w 40098"/>
                <a:gd name="connsiteY0" fmla="*/ 0 h 40355"/>
                <a:gd name="connsiteX1" fmla="*/ 40098 w 40098"/>
                <a:gd name="connsiteY1" fmla="*/ 0 h 40355"/>
                <a:gd name="connsiteX2" fmla="*/ 40098 w 40098"/>
                <a:gd name="connsiteY2" fmla="*/ 40355 h 40355"/>
                <a:gd name="connsiteX3" fmla="*/ 35856 w 40098"/>
                <a:gd name="connsiteY3" fmla="*/ 40355 h 40355"/>
                <a:gd name="connsiteX4" fmla="*/ 4242 w 40098"/>
                <a:gd name="connsiteY4" fmla="*/ 40355 h 40355"/>
                <a:gd name="connsiteX5" fmla="*/ 0 w 40098"/>
                <a:gd name="connsiteY5" fmla="*/ 40355 h 40355"/>
                <a:gd name="connsiteX6" fmla="*/ 0 w 40098"/>
                <a:gd name="connsiteY6" fmla="*/ 0 h 40355"/>
                <a:gd name="connsiteX7" fmla="*/ 4242 w 40098"/>
                <a:gd name="connsiteY7" fmla="*/ 0 h 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8" h="40355">
                  <a:moveTo>
                    <a:pt x="35856" y="0"/>
                  </a:moveTo>
                  <a:cubicBezTo>
                    <a:pt x="38199" y="0"/>
                    <a:pt x="40098" y="0"/>
                    <a:pt x="40098" y="0"/>
                  </a:cubicBezTo>
                  <a:lnTo>
                    <a:pt x="40098" y="40355"/>
                  </a:lnTo>
                  <a:cubicBezTo>
                    <a:pt x="40098" y="40355"/>
                    <a:pt x="38199" y="40355"/>
                    <a:pt x="35856" y="40355"/>
                  </a:cubicBezTo>
                  <a:lnTo>
                    <a:pt x="4242" y="40355"/>
                  </a:lnTo>
                  <a:cubicBezTo>
                    <a:pt x="1899" y="40355"/>
                    <a:pt x="0" y="40355"/>
                    <a:pt x="0" y="40355"/>
                  </a:cubicBezTo>
                  <a:lnTo>
                    <a:pt x="0" y="0"/>
                  </a:lnTo>
                  <a:cubicBezTo>
                    <a:pt x="0" y="0"/>
                    <a:pt x="1899" y="0"/>
                    <a:pt x="4242" y="0"/>
                  </a:cubicBez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21" name="Freeform 20">
              <a:extLst>
                <a:ext uri="{FF2B5EF4-FFF2-40B4-BE49-F238E27FC236}">
                  <a16:creationId xmlns:a16="http://schemas.microsoft.com/office/drawing/2014/main" id="{75B5D830-AE65-B948-8F43-92ECDECFE7FB}"/>
                </a:ext>
              </a:extLst>
            </p:cNvPr>
            <p:cNvSpPr/>
            <p:nvPr/>
          </p:nvSpPr>
          <p:spPr>
            <a:xfrm>
              <a:off x="1208588" y="1104705"/>
              <a:ext cx="40098" cy="40355"/>
            </a:xfrm>
            <a:custGeom>
              <a:avLst/>
              <a:gdLst>
                <a:gd name="connsiteX0" fmla="*/ 35856 w 40098"/>
                <a:gd name="connsiteY0" fmla="*/ 0 h 40355"/>
                <a:gd name="connsiteX1" fmla="*/ 40098 w 40098"/>
                <a:gd name="connsiteY1" fmla="*/ 0 h 40355"/>
                <a:gd name="connsiteX2" fmla="*/ 40098 w 40098"/>
                <a:gd name="connsiteY2" fmla="*/ 40355 h 40355"/>
                <a:gd name="connsiteX3" fmla="*/ 35856 w 40098"/>
                <a:gd name="connsiteY3" fmla="*/ 40355 h 40355"/>
                <a:gd name="connsiteX4" fmla="*/ 4242 w 40098"/>
                <a:gd name="connsiteY4" fmla="*/ 40355 h 40355"/>
                <a:gd name="connsiteX5" fmla="*/ 0 w 40098"/>
                <a:gd name="connsiteY5" fmla="*/ 40355 h 40355"/>
                <a:gd name="connsiteX6" fmla="*/ 0 w 40098"/>
                <a:gd name="connsiteY6" fmla="*/ 0 h 40355"/>
                <a:gd name="connsiteX7" fmla="*/ 4242 w 40098"/>
                <a:gd name="connsiteY7" fmla="*/ 0 h 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8" h="40355">
                  <a:moveTo>
                    <a:pt x="35856" y="0"/>
                  </a:moveTo>
                  <a:cubicBezTo>
                    <a:pt x="38199" y="0"/>
                    <a:pt x="40098" y="0"/>
                    <a:pt x="40098" y="0"/>
                  </a:cubicBezTo>
                  <a:lnTo>
                    <a:pt x="40098" y="40355"/>
                  </a:lnTo>
                  <a:cubicBezTo>
                    <a:pt x="40098" y="40355"/>
                    <a:pt x="38199" y="40355"/>
                    <a:pt x="35856" y="40355"/>
                  </a:cubicBezTo>
                  <a:lnTo>
                    <a:pt x="4242" y="40355"/>
                  </a:lnTo>
                  <a:cubicBezTo>
                    <a:pt x="1899" y="40355"/>
                    <a:pt x="0" y="40355"/>
                    <a:pt x="0" y="40355"/>
                  </a:cubicBezTo>
                  <a:lnTo>
                    <a:pt x="0" y="0"/>
                  </a:lnTo>
                  <a:cubicBezTo>
                    <a:pt x="0" y="0"/>
                    <a:pt x="1899" y="0"/>
                    <a:pt x="4242" y="0"/>
                  </a:cubicBez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22" name="Freeform 21">
              <a:extLst>
                <a:ext uri="{FF2B5EF4-FFF2-40B4-BE49-F238E27FC236}">
                  <a16:creationId xmlns:a16="http://schemas.microsoft.com/office/drawing/2014/main" id="{1954ECA7-F9AD-374D-9061-C1374F5406ED}"/>
                </a:ext>
              </a:extLst>
            </p:cNvPr>
            <p:cNvSpPr/>
            <p:nvPr/>
          </p:nvSpPr>
          <p:spPr>
            <a:xfrm>
              <a:off x="717693" y="706938"/>
              <a:ext cx="242368" cy="347909"/>
            </a:xfrm>
            <a:custGeom>
              <a:avLst/>
              <a:gdLst>
                <a:gd name="connsiteX0" fmla="*/ 1916 w 242368"/>
                <a:gd name="connsiteY0" fmla="*/ 347909 h 347909"/>
                <a:gd name="connsiteX1" fmla="*/ 53784 w 242368"/>
                <a:gd name="connsiteY1" fmla="*/ 347909 h 347909"/>
                <a:gd name="connsiteX2" fmla="*/ 63911 w 242368"/>
                <a:gd name="connsiteY2" fmla="*/ 275876 h 347909"/>
                <a:gd name="connsiteX3" fmla="*/ 79923 w 242368"/>
                <a:gd name="connsiteY3" fmla="*/ 218304 h 347909"/>
                <a:gd name="connsiteX4" fmla="*/ 102230 w 242368"/>
                <a:gd name="connsiteY4" fmla="*/ 163212 h 347909"/>
                <a:gd name="connsiteX5" fmla="*/ 172026 w 242368"/>
                <a:gd name="connsiteY5" fmla="*/ 58536 h 347909"/>
                <a:gd name="connsiteX6" fmla="*/ 206786 w 242368"/>
                <a:gd name="connsiteY6" fmla="*/ 25205 h 347909"/>
                <a:gd name="connsiteX7" fmla="*/ 222388 w 242368"/>
                <a:gd name="connsiteY7" fmla="*/ 12947 h 347909"/>
                <a:gd name="connsiteX8" fmla="*/ 230873 w 242368"/>
                <a:gd name="connsiteY8" fmla="*/ 7024 h 347909"/>
                <a:gd name="connsiteX9" fmla="*/ 242368 w 242368"/>
                <a:gd name="connsiteY9" fmla="*/ 0 h 347909"/>
                <a:gd name="connsiteX10" fmla="*/ 242368 w 242368"/>
                <a:gd name="connsiteY10" fmla="*/ 0 h 347909"/>
                <a:gd name="connsiteX11" fmla="*/ 0 w 242368"/>
                <a:gd name="connsiteY11" fmla="*/ 347083 h 347909"/>
                <a:gd name="connsiteX12" fmla="*/ 0 w 242368"/>
                <a:gd name="connsiteY12" fmla="*/ 347083 h 347909"/>
                <a:gd name="connsiteX13" fmla="*/ 1916 w 242368"/>
                <a:gd name="connsiteY13" fmla="*/ 347083 h 347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2368" h="347909">
                  <a:moveTo>
                    <a:pt x="1916" y="347909"/>
                  </a:moveTo>
                  <a:lnTo>
                    <a:pt x="53784" y="347909"/>
                  </a:lnTo>
                  <a:cubicBezTo>
                    <a:pt x="53784" y="347909"/>
                    <a:pt x="57205" y="309895"/>
                    <a:pt x="63911" y="275876"/>
                  </a:cubicBezTo>
                  <a:cubicBezTo>
                    <a:pt x="67987" y="256352"/>
                    <a:pt x="73336" y="237120"/>
                    <a:pt x="79923" y="218304"/>
                  </a:cubicBezTo>
                  <a:cubicBezTo>
                    <a:pt x="86093" y="199446"/>
                    <a:pt x="93547" y="181039"/>
                    <a:pt x="102230" y="163212"/>
                  </a:cubicBezTo>
                  <a:cubicBezTo>
                    <a:pt x="119979" y="124899"/>
                    <a:pt x="143524" y="89587"/>
                    <a:pt x="172026" y="58536"/>
                  </a:cubicBezTo>
                  <a:cubicBezTo>
                    <a:pt x="182920" y="46716"/>
                    <a:pt x="194529" y="35585"/>
                    <a:pt x="206786" y="25205"/>
                  </a:cubicBezTo>
                  <a:cubicBezTo>
                    <a:pt x="212534" y="20384"/>
                    <a:pt x="217872" y="16252"/>
                    <a:pt x="222388" y="12947"/>
                  </a:cubicBezTo>
                  <a:lnTo>
                    <a:pt x="230873" y="7024"/>
                  </a:lnTo>
                  <a:cubicBezTo>
                    <a:pt x="237168" y="2755"/>
                    <a:pt x="242368" y="0"/>
                    <a:pt x="242368" y="0"/>
                  </a:cubicBezTo>
                  <a:lnTo>
                    <a:pt x="242368" y="0"/>
                  </a:lnTo>
                  <a:cubicBezTo>
                    <a:pt x="100618" y="57443"/>
                    <a:pt x="5679" y="193399"/>
                    <a:pt x="0" y="347083"/>
                  </a:cubicBezTo>
                  <a:lnTo>
                    <a:pt x="0" y="347083"/>
                  </a:lnTo>
                  <a:lnTo>
                    <a:pt x="1916" y="347083"/>
                  </a:ln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23" name="Freeform 22">
              <a:extLst>
                <a:ext uri="{FF2B5EF4-FFF2-40B4-BE49-F238E27FC236}">
                  <a16:creationId xmlns:a16="http://schemas.microsoft.com/office/drawing/2014/main" id="{CBF9979E-BF93-AB43-BC1E-3C2089A7DBDD}"/>
                </a:ext>
              </a:extLst>
            </p:cNvPr>
            <p:cNvSpPr/>
            <p:nvPr/>
          </p:nvSpPr>
          <p:spPr>
            <a:xfrm>
              <a:off x="696891" y="1154564"/>
              <a:ext cx="752697" cy="26168"/>
            </a:xfrm>
            <a:custGeom>
              <a:avLst/>
              <a:gdLst>
                <a:gd name="connsiteX0" fmla="*/ 748455 w 752697"/>
                <a:gd name="connsiteY0" fmla="*/ 0 h 26168"/>
                <a:gd name="connsiteX1" fmla="*/ 752697 w 752697"/>
                <a:gd name="connsiteY1" fmla="*/ 0 h 26168"/>
                <a:gd name="connsiteX2" fmla="*/ 752697 w 752697"/>
                <a:gd name="connsiteY2" fmla="*/ 26169 h 26168"/>
                <a:gd name="connsiteX3" fmla="*/ 748455 w 752697"/>
                <a:gd name="connsiteY3" fmla="*/ 26169 h 26168"/>
                <a:gd name="connsiteX4" fmla="*/ 4242 w 752697"/>
                <a:gd name="connsiteY4" fmla="*/ 26169 h 26168"/>
                <a:gd name="connsiteX5" fmla="*/ 0 w 752697"/>
                <a:gd name="connsiteY5" fmla="*/ 26169 h 26168"/>
                <a:gd name="connsiteX6" fmla="*/ 0 w 752697"/>
                <a:gd name="connsiteY6" fmla="*/ 0 h 26168"/>
                <a:gd name="connsiteX7" fmla="*/ 4242 w 752697"/>
                <a:gd name="connsiteY7" fmla="*/ 0 h 261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2697" h="26168">
                  <a:moveTo>
                    <a:pt x="748455" y="0"/>
                  </a:moveTo>
                  <a:cubicBezTo>
                    <a:pt x="750798" y="0"/>
                    <a:pt x="752697" y="0"/>
                    <a:pt x="752697" y="0"/>
                  </a:cubicBezTo>
                  <a:lnTo>
                    <a:pt x="752697" y="26169"/>
                  </a:lnTo>
                  <a:cubicBezTo>
                    <a:pt x="752697" y="26169"/>
                    <a:pt x="750798" y="26169"/>
                    <a:pt x="748455" y="26169"/>
                  </a:cubicBezTo>
                  <a:lnTo>
                    <a:pt x="4242" y="26169"/>
                  </a:lnTo>
                  <a:cubicBezTo>
                    <a:pt x="1899" y="26169"/>
                    <a:pt x="0" y="26169"/>
                    <a:pt x="0" y="26169"/>
                  </a:cubicBezTo>
                  <a:lnTo>
                    <a:pt x="0" y="0"/>
                  </a:lnTo>
                  <a:cubicBezTo>
                    <a:pt x="0" y="0"/>
                    <a:pt x="1899" y="0"/>
                    <a:pt x="4242" y="0"/>
                  </a:cubicBez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24" name="Freeform 23">
              <a:extLst>
                <a:ext uri="{FF2B5EF4-FFF2-40B4-BE49-F238E27FC236}">
                  <a16:creationId xmlns:a16="http://schemas.microsoft.com/office/drawing/2014/main" id="{0BBE099E-1F40-D447-B38D-1B107C02F8D0}"/>
                </a:ext>
              </a:extLst>
            </p:cNvPr>
            <p:cNvSpPr/>
            <p:nvPr/>
          </p:nvSpPr>
          <p:spPr>
            <a:xfrm>
              <a:off x="897793" y="1104705"/>
              <a:ext cx="40098" cy="40355"/>
            </a:xfrm>
            <a:custGeom>
              <a:avLst/>
              <a:gdLst>
                <a:gd name="connsiteX0" fmla="*/ 35856 w 40098"/>
                <a:gd name="connsiteY0" fmla="*/ 0 h 40355"/>
                <a:gd name="connsiteX1" fmla="*/ 40098 w 40098"/>
                <a:gd name="connsiteY1" fmla="*/ 0 h 40355"/>
                <a:gd name="connsiteX2" fmla="*/ 40098 w 40098"/>
                <a:gd name="connsiteY2" fmla="*/ 40355 h 40355"/>
                <a:gd name="connsiteX3" fmla="*/ 35856 w 40098"/>
                <a:gd name="connsiteY3" fmla="*/ 40355 h 40355"/>
                <a:gd name="connsiteX4" fmla="*/ 4242 w 40098"/>
                <a:gd name="connsiteY4" fmla="*/ 40355 h 40355"/>
                <a:gd name="connsiteX5" fmla="*/ 0 w 40098"/>
                <a:gd name="connsiteY5" fmla="*/ 40355 h 40355"/>
                <a:gd name="connsiteX6" fmla="*/ 0 w 40098"/>
                <a:gd name="connsiteY6" fmla="*/ 0 h 40355"/>
                <a:gd name="connsiteX7" fmla="*/ 4242 w 40098"/>
                <a:gd name="connsiteY7" fmla="*/ 0 h 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8" h="40355">
                  <a:moveTo>
                    <a:pt x="35856" y="0"/>
                  </a:moveTo>
                  <a:cubicBezTo>
                    <a:pt x="38199" y="0"/>
                    <a:pt x="40098" y="0"/>
                    <a:pt x="40098" y="0"/>
                  </a:cubicBezTo>
                  <a:lnTo>
                    <a:pt x="40098" y="40355"/>
                  </a:lnTo>
                  <a:cubicBezTo>
                    <a:pt x="40098" y="40355"/>
                    <a:pt x="38199" y="40355"/>
                    <a:pt x="35856" y="40355"/>
                  </a:cubicBezTo>
                  <a:lnTo>
                    <a:pt x="4242" y="40355"/>
                  </a:lnTo>
                  <a:cubicBezTo>
                    <a:pt x="1899" y="40355"/>
                    <a:pt x="0" y="40355"/>
                    <a:pt x="0" y="40355"/>
                  </a:cubicBezTo>
                  <a:lnTo>
                    <a:pt x="0" y="0"/>
                  </a:lnTo>
                  <a:cubicBezTo>
                    <a:pt x="0" y="0"/>
                    <a:pt x="1899" y="0"/>
                    <a:pt x="4242" y="0"/>
                  </a:cubicBez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25" name="Freeform 24">
              <a:extLst>
                <a:ext uri="{FF2B5EF4-FFF2-40B4-BE49-F238E27FC236}">
                  <a16:creationId xmlns:a16="http://schemas.microsoft.com/office/drawing/2014/main" id="{CA07F2E3-577B-C64E-B6FB-0928AE552C14}"/>
                </a:ext>
              </a:extLst>
            </p:cNvPr>
            <p:cNvSpPr/>
            <p:nvPr/>
          </p:nvSpPr>
          <p:spPr>
            <a:xfrm>
              <a:off x="769561" y="1104705"/>
              <a:ext cx="40098" cy="40355"/>
            </a:xfrm>
            <a:custGeom>
              <a:avLst/>
              <a:gdLst>
                <a:gd name="connsiteX0" fmla="*/ 35856 w 40098"/>
                <a:gd name="connsiteY0" fmla="*/ 0 h 40355"/>
                <a:gd name="connsiteX1" fmla="*/ 40098 w 40098"/>
                <a:gd name="connsiteY1" fmla="*/ 0 h 40355"/>
                <a:gd name="connsiteX2" fmla="*/ 40098 w 40098"/>
                <a:gd name="connsiteY2" fmla="*/ 40355 h 40355"/>
                <a:gd name="connsiteX3" fmla="*/ 35856 w 40098"/>
                <a:gd name="connsiteY3" fmla="*/ 40355 h 40355"/>
                <a:gd name="connsiteX4" fmla="*/ 4242 w 40098"/>
                <a:gd name="connsiteY4" fmla="*/ 40355 h 40355"/>
                <a:gd name="connsiteX5" fmla="*/ 0 w 40098"/>
                <a:gd name="connsiteY5" fmla="*/ 40355 h 40355"/>
                <a:gd name="connsiteX6" fmla="*/ 0 w 40098"/>
                <a:gd name="connsiteY6" fmla="*/ 0 h 40355"/>
                <a:gd name="connsiteX7" fmla="*/ 4242 w 40098"/>
                <a:gd name="connsiteY7" fmla="*/ 0 h 40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0098" h="40355">
                  <a:moveTo>
                    <a:pt x="35856" y="0"/>
                  </a:moveTo>
                  <a:cubicBezTo>
                    <a:pt x="38199" y="0"/>
                    <a:pt x="40098" y="0"/>
                    <a:pt x="40098" y="0"/>
                  </a:cubicBezTo>
                  <a:lnTo>
                    <a:pt x="40098" y="40355"/>
                  </a:lnTo>
                  <a:cubicBezTo>
                    <a:pt x="40098" y="40355"/>
                    <a:pt x="38199" y="40355"/>
                    <a:pt x="35856" y="40355"/>
                  </a:cubicBezTo>
                  <a:lnTo>
                    <a:pt x="4242" y="40355"/>
                  </a:lnTo>
                  <a:cubicBezTo>
                    <a:pt x="1899" y="40355"/>
                    <a:pt x="0" y="40355"/>
                    <a:pt x="0" y="40355"/>
                  </a:cubicBezTo>
                  <a:lnTo>
                    <a:pt x="0" y="0"/>
                  </a:lnTo>
                  <a:cubicBezTo>
                    <a:pt x="0" y="0"/>
                    <a:pt x="1899" y="0"/>
                    <a:pt x="4242" y="0"/>
                  </a:cubicBez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26" name="Freeform 25">
              <a:extLst>
                <a:ext uri="{FF2B5EF4-FFF2-40B4-BE49-F238E27FC236}">
                  <a16:creationId xmlns:a16="http://schemas.microsoft.com/office/drawing/2014/main" id="{69DFE10B-1200-FF4B-BE85-AFD6D2DEA58D}"/>
                </a:ext>
              </a:extLst>
            </p:cNvPr>
            <p:cNvSpPr/>
            <p:nvPr/>
          </p:nvSpPr>
          <p:spPr>
            <a:xfrm>
              <a:off x="696891" y="1519827"/>
              <a:ext cx="755023" cy="32642"/>
            </a:xfrm>
            <a:custGeom>
              <a:avLst/>
              <a:gdLst>
                <a:gd name="connsiteX0" fmla="*/ 0 w 755023"/>
                <a:gd name="connsiteY0" fmla="*/ 0 h 32642"/>
                <a:gd name="connsiteX1" fmla="*/ 755024 w 755023"/>
                <a:gd name="connsiteY1" fmla="*/ 0 h 32642"/>
                <a:gd name="connsiteX2" fmla="*/ 755024 w 755023"/>
                <a:gd name="connsiteY2" fmla="*/ 32642 h 32642"/>
                <a:gd name="connsiteX3" fmla="*/ 0 w 755023"/>
                <a:gd name="connsiteY3" fmla="*/ 32642 h 32642"/>
              </a:gdLst>
              <a:ahLst/>
              <a:cxnLst>
                <a:cxn ang="0">
                  <a:pos x="connsiteX0" y="connsiteY0"/>
                </a:cxn>
                <a:cxn ang="0">
                  <a:pos x="connsiteX1" y="connsiteY1"/>
                </a:cxn>
                <a:cxn ang="0">
                  <a:pos x="connsiteX2" y="connsiteY2"/>
                </a:cxn>
                <a:cxn ang="0">
                  <a:pos x="connsiteX3" y="connsiteY3"/>
                </a:cxn>
              </a:cxnLst>
              <a:rect l="l" t="t" r="r" b="b"/>
              <a:pathLst>
                <a:path w="755023" h="32642">
                  <a:moveTo>
                    <a:pt x="0" y="0"/>
                  </a:moveTo>
                  <a:lnTo>
                    <a:pt x="755024" y="0"/>
                  </a:lnTo>
                  <a:lnTo>
                    <a:pt x="755024" y="32642"/>
                  </a:lnTo>
                  <a:lnTo>
                    <a:pt x="0" y="32642"/>
                  </a:ln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27" name="Freeform 26">
              <a:extLst>
                <a:ext uri="{FF2B5EF4-FFF2-40B4-BE49-F238E27FC236}">
                  <a16:creationId xmlns:a16="http://schemas.microsoft.com/office/drawing/2014/main" id="{D153AB71-4E16-7144-B37D-105D59829435}"/>
                </a:ext>
              </a:extLst>
            </p:cNvPr>
            <p:cNvSpPr/>
            <p:nvPr/>
          </p:nvSpPr>
          <p:spPr>
            <a:xfrm>
              <a:off x="696432" y="1249032"/>
              <a:ext cx="46168" cy="52533"/>
            </a:xfrm>
            <a:custGeom>
              <a:avLst/>
              <a:gdLst>
                <a:gd name="connsiteX0" fmla="*/ 49 w 46168"/>
                <a:gd name="connsiteY0" fmla="*/ 26185 h 52533"/>
                <a:gd name="connsiteX1" fmla="*/ 49 w 46168"/>
                <a:gd name="connsiteY1" fmla="*/ 26185 h 52533"/>
                <a:gd name="connsiteX2" fmla="*/ 24395 w 46168"/>
                <a:gd name="connsiteY2" fmla="*/ 30 h 52533"/>
                <a:gd name="connsiteX3" fmla="*/ 25230 w 46168"/>
                <a:gd name="connsiteY3" fmla="*/ 16 h 52533"/>
                <a:gd name="connsiteX4" fmla="*/ 43979 w 46168"/>
                <a:gd name="connsiteY4" fmla="*/ 6627 h 52533"/>
                <a:gd name="connsiteX5" fmla="*/ 41105 w 46168"/>
                <a:gd name="connsiteY5" fmla="*/ 11310 h 52533"/>
                <a:gd name="connsiteX6" fmla="*/ 25777 w 46168"/>
                <a:gd name="connsiteY6" fmla="*/ 5526 h 52533"/>
                <a:gd name="connsiteX7" fmla="*/ 6328 w 46168"/>
                <a:gd name="connsiteY7" fmla="*/ 25615 h 52533"/>
                <a:gd name="connsiteX8" fmla="*/ 6344 w 46168"/>
                <a:gd name="connsiteY8" fmla="*/ 26185 h 52533"/>
                <a:gd name="connsiteX9" fmla="*/ 6344 w 46168"/>
                <a:gd name="connsiteY9" fmla="*/ 26185 h 52533"/>
                <a:gd name="connsiteX10" fmla="*/ 24351 w 46168"/>
                <a:gd name="connsiteY10" fmla="*/ 47080 h 52533"/>
                <a:gd name="connsiteX11" fmla="*/ 26325 w 46168"/>
                <a:gd name="connsiteY11" fmla="*/ 47120 h 52533"/>
                <a:gd name="connsiteX12" fmla="*/ 41105 w 46168"/>
                <a:gd name="connsiteY12" fmla="*/ 42300 h 52533"/>
                <a:gd name="connsiteX13" fmla="*/ 41105 w 46168"/>
                <a:gd name="connsiteY13" fmla="*/ 29766 h 52533"/>
                <a:gd name="connsiteX14" fmla="*/ 25503 w 46168"/>
                <a:gd name="connsiteY14" fmla="*/ 29766 h 52533"/>
                <a:gd name="connsiteX15" fmla="*/ 25503 w 46168"/>
                <a:gd name="connsiteY15" fmla="*/ 24670 h 52533"/>
                <a:gd name="connsiteX16" fmla="*/ 46168 w 46168"/>
                <a:gd name="connsiteY16" fmla="*/ 24670 h 52533"/>
                <a:gd name="connsiteX17" fmla="*/ 46168 w 46168"/>
                <a:gd name="connsiteY17" fmla="*/ 44779 h 52533"/>
                <a:gd name="connsiteX18" fmla="*/ 26051 w 46168"/>
                <a:gd name="connsiteY18" fmla="*/ 52492 h 52533"/>
                <a:gd name="connsiteX19" fmla="*/ 41 w 46168"/>
                <a:gd name="connsiteY19" fmla="*/ 29168 h 52533"/>
                <a:gd name="connsiteX20" fmla="*/ 49 w 46168"/>
                <a:gd name="connsiteY20" fmla="*/ 26185 h 525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6168" h="52533">
                  <a:moveTo>
                    <a:pt x="49" y="26185"/>
                  </a:moveTo>
                  <a:lnTo>
                    <a:pt x="49" y="26185"/>
                  </a:lnTo>
                  <a:cubicBezTo>
                    <a:pt x="-405" y="12196"/>
                    <a:pt x="10495" y="486"/>
                    <a:pt x="24395" y="30"/>
                  </a:cubicBezTo>
                  <a:cubicBezTo>
                    <a:pt x="24673" y="21"/>
                    <a:pt x="24951" y="16"/>
                    <a:pt x="25230" y="16"/>
                  </a:cubicBezTo>
                  <a:cubicBezTo>
                    <a:pt x="32082" y="-221"/>
                    <a:pt x="38772" y="2138"/>
                    <a:pt x="43979" y="6627"/>
                  </a:cubicBezTo>
                  <a:lnTo>
                    <a:pt x="41105" y="11310"/>
                  </a:lnTo>
                  <a:cubicBezTo>
                    <a:pt x="36962" y="7409"/>
                    <a:pt x="31447" y="5328"/>
                    <a:pt x="25777" y="5526"/>
                  </a:cubicBezTo>
                  <a:cubicBezTo>
                    <a:pt x="14894" y="5668"/>
                    <a:pt x="6187" y="14663"/>
                    <a:pt x="6328" y="25615"/>
                  </a:cubicBezTo>
                  <a:cubicBezTo>
                    <a:pt x="6331" y="25805"/>
                    <a:pt x="6336" y="25995"/>
                    <a:pt x="6344" y="26185"/>
                  </a:cubicBezTo>
                  <a:lnTo>
                    <a:pt x="6344" y="26185"/>
                  </a:lnTo>
                  <a:cubicBezTo>
                    <a:pt x="5583" y="36960"/>
                    <a:pt x="13645" y="46315"/>
                    <a:pt x="24351" y="47080"/>
                  </a:cubicBezTo>
                  <a:cubicBezTo>
                    <a:pt x="25007" y="47127"/>
                    <a:pt x="25666" y="47141"/>
                    <a:pt x="26325" y="47120"/>
                  </a:cubicBezTo>
                  <a:cubicBezTo>
                    <a:pt x="31651" y="47243"/>
                    <a:pt x="36862" y="45544"/>
                    <a:pt x="41105" y="42300"/>
                  </a:cubicBezTo>
                  <a:lnTo>
                    <a:pt x="41105" y="29766"/>
                  </a:lnTo>
                  <a:lnTo>
                    <a:pt x="25503" y="29766"/>
                  </a:lnTo>
                  <a:lnTo>
                    <a:pt x="25503" y="24670"/>
                  </a:lnTo>
                  <a:lnTo>
                    <a:pt x="46168" y="24670"/>
                  </a:lnTo>
                  <a:lnTo>
                    <a:pt x="46168" y="44779"/>
                  </a:lnTo>
                  <a:cubicBezTo>
                    <a:pt x="40650" y="49780"/>
                    <a:pt x="33477" y="52530"/>
                    <a:pt x="26051" y="52492"/>
                  </a:cubicBezTo>
                  <a:cubicBezTo>
                    <a:pt x="12469" y="53280"/>
                    <a:pt x="823" y="42837"/>
                    <a:pt x="41" y="29168"/>
                  </a:cubicBezTo>
                  <a:cubicBezTo>
                    <a:pt x="-16" y="28174"/>
                    <a:pt x="-13" y="27178"/>
                    <a:pt x="49" y="26185"/>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28" name="Freeform 27">
              <a:extLst>
                <a:ext uri="{FF2B5EF4-FFF2-40B4-BE49-F238E27FC236}">
                  <a16:creationId xmlns:a16="http://schemas.microsoft.com/office/drawing/2014/main" id="{67E1EF77-2D13-244B-9BB6-5230D3C6F905}"/>
                </a:ext>
              </a:extLst>
            </p:cNvPr>
            <p:cNvSpPr/>
            <p:nvPr/>
          </p:nvSpPr>
          <p:spPr>
            <a:xfrm>
              <a:off x="761280" y="1247435"/>
              <a:ext cx="51459" cy="55563"/>
            </a:xfrm>
            <a:custGeom>
              <a:avLst/>
              <a:gdLst>
                <a:gd name="connsiteX0" fmla="*/ 45505 w 51459"/>
                <a:gd name="connsiteY0" fmla="*/ 27782 h 55563"/>
                <a:gd name="connsiteX1" fmla="*/ 45505 w 51459"/>
                <a:gd name="connsiteY1" fmla="*/ 27782 h 55563"/>
                <a:gd name="connsiteX2" fmla="*/ 26080 w 51459"/>
                <a:gd name="connsiteY2" fmla="*/ 7129 h 55563"/>
                <a:gd name="connsiteX3" fmla="*/ 25661 w 51459"/>
                <a:gd name="connsiteY3" fmla="*/ 7122 h 55563"/>
                <a:gd name="connsiteX4" fmla="*/ 5937 w 51459"/>
                <a:gd name="connsiteY4" fmla="*/ 26938 h 55563"/>
                <a:gd name="connsiteX5" fmla="*/ 5954 w 51459"/>
                <a:gd name="connsiteY5" fmla="*/ 27782 h 55563"/>
                <a:gd name="connsiteX6" fmla="*/ 5954 w 51459"/>
                <a:gd name="connsiteY6" fmla="*/ 27782 h 55563"/>
                <a:gd name="connsiteX7" fmla="*/ 25239 w 51459"/>
                <a:gd name="connsiteY7" fmla="*/ 48568 h 55563"/>
                <a:gd name="connsiteX8" fmla="*/ 25798 w 51459"/>
                <a:gd name="connsiteY8" fmla="*/ 48579 h 55563"/>
                <a:gd name="connsiteX9" fmla="*/ 45528 w 51459"/>
                <a:gd name="connsiteY9" fmla="*/ 28769 h 55563"/>
                <a:gd name="connsiteX10" fmla="*/ 45505 w 51459"/>
                <a:gd name="connsiteY10" fmla="*/ 27782 h 55563"/>
                <a:gd name="connsiteX11" fmla="*/ 70 w 51459"/>
                <a:gd name="connsiteY11" fmla="*/ 27782 h 55563"/>
                <a:gd name="connsiteX12" fmla="*/ 70 w 51459"/>
                <a:gd name="connsiteY12" fmla="*/ 27782 h 55563"/>
                <a:gd name="connsiteX13" fmla="*/ 23854 w 51459"/>
                <a:gd name="connsiteY13" fmla="*/ 70 h 55563"/>
                <a:gd name="connsiteX14" fmla="*/ 51390 w 51459"/>
                <a:gd name="connsiteY14" fmla="*/ 24007 h 55563"/>
                <a:gd name="connsiteX15" fmla="*/ 51390 w 51459"/>
                <a:gd name="connsiteY15" fmla="*/ 27782 h 55563"/>
                <a:gd name="connsiteX16" fmla="*/ 51390 w 51459"/>
                <a:gd name="connsiteY16" fmla="*/ 27782 h 55563"/>
                <a:gd name="connsiteX17" fmla="*/ 27605 w 51459"/>
                <a:gd name="connsiteY17" fmla="*/ 55494 h 55563"/>
                <a:gd name="connsiteX18" fmla="*/ 70 w 51459"/>
                <a:gd name="connsiteY18" fmla="*/ 31556 h 55563"/>
                <a:gd name="connsiteX19" fmla="*/ 70 w 51459"/>
                <a:gd name="connsiteY19" fmla="*/ 27782 h 55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459" h="55563">
                  <a:moveTo>
                    <a:pt x="45505" y="27782"/>
                  </a:moveTo>
                  <a:lnTo>
                    <a:pt x="45505" y="27782"/>
                  </a:lnTo>
                  <a:cubicBezTo>
                    <a:pt x="45808" y="16680"/>
                    <a:pt x="37111" y="7434"/>
                    <a:pt x="26080" y="7129"/>
                  </a:cubicBezTo>
                  <a:cubicBezTo>
                    <a:pt x="25940" y="7125"/>
                    <a:pt x="25801" y="7123"/>
                    <a:pt x="25661" y="7122"/>
                  </a:cubicBezTo>
                  <a:cubicBezTo>
                    <a:pt x="14777" y="7113"/>
                    <a:pt x="5947" y="15985"/>
                    <a:pt x="5937" y="26938"/>
                  </a:cubicBezTo>
                  <a:cubicBezTo>
                    <a:pt x="5937" y="27219"/>
                    <a:pt x="5943" y="27501"/>
                    <a:pt x="5954" y="27782"/>
                  </a:cubicBezTo>
                  <a:lnTo>
                    <a:pt x="5954" y="27782"/>
                  </a:lnTo>
                  <a:cubicBezTo>
                    <a:pt x="5576" y="38881"/>
                    <a:pt x="14210" y="48187"/>
                    <a:pt x="25239" y="48568"/>
                  </a:cubicBezTo>
                  <a:cubicBezTo>
                    <a:pt x="25425" y="48574"/>
                    <a:pt x="25612" y="48578"/>
                    <a:pt x="25798" y="48579"/>
                  </a:cubicBezTo>
                  <a:cubicBezTo>
                    <a:pt x="36682" y="48592"/>
                    <a:pt x="45516" y="39723"/>
                    <a:pt x="45528" y="28769"/>
                  </a:cubicBezTo>
                  <a:cubicBezTo>
                    <a:pt x="45529" y="28440"/>
                    <a:pt x="45521" y="28111"/>
                    <a:pt x="45505" y="27782"/>
                  </a:cubicBezTo>
                  <a:moveTo>
                    <a:pt x="70" y="27782"/>
                  </a:moveTo>
                  <a:lnTo>
                    <a:pt x="70" y="27782"/>
                  </a:lnTo>
                  <a:cubicBezTo>
                    <a:pt x="-966" y="13519"/>
                    <a:pt x="9683" y="1112"/>
                    <a:pt x="23854" y="70"/>
                  </a:cubicBezTo>
                  <a:cubicBezTo>
                    <a:pt x="38026" y="-972"/>
                    <a:pt x="50354" y="9745"/>
                    <a:pt x="51390" y="24007"/>
                  </a:cubicBezTo>
                  <a:cubicBezTo>
                    <a:pt x="51481" y="25264"/>
                    <a:pt x="51481" y="26525"/>
                    <a:pt x="51390" y="27782"/>
                  </a:cubicBezTo>
                  <a:lnTo>
                    <a:pt x="51390" y="27782"/>
                  </a:lnTo>
                  <a:cubicBezTo>
                    <a:pt x="52425" y="42044"/>
                    <a:pt x="41777" y="54451"/>
                    <a:pt x="27605" y="55494"/>
                  </a:cubicBezTo>
                  <a:cubicBezTo>
                    <a:pt x="13433" y="56536"/>
                    <a:pt x="1105" y="45819"/>
                    <a:pt x="70" y="31556"/>
                  </a:cubicBezTo>
                  <a:cubicBezTo>
                    <a:pt x="-22" y="30300"/>
                    <a:pt x="-22" y="29038"/>
                    <a:pt x="70" y="27782"/>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29" name="Freeform 28">
              <a:extLst>
                <a:ext uri="{FF2B5EF4-FFF2-40B4-BE49-F238E27FC236}">
                  <a16:creationId xmlns:a16="http://schemas.microsoft.com/office/drawing/2014/main" id="{7BCD39D0-B35C-8A42-9310-C08741C72288}"/>
                </a:ext>
              </a:extLst>
            </p:cNvPr>
            <p:cNvSpPr/>
            <p:nvPr/>
          </p:nvSpPr>
          <p:spPr>
            <a:xfrm>
              <a:off x="833335" y="1250084"/>
              <a:ext cx="41056" cy="50337"/>
            </a:xfrm>
            <a:custGeom>
              <a:avLst/>
              <a:gdLst>
                <a:gd name="connsiteX0" fmla="*/ 21897 w 41056"/>
                <a:gd name="connsiteY0" fmla="*/ 45517 h 50337"/>
                <a:gd name="connsiteX1" fmla="*/ 34214 w 41056"/>
                <a:gd name="connsiteY1" fmla="*/ 36427 h 50337"/>
                <a:gd name="connsiteX2" fmla="*/ 34214 w 41056"/>
                <a:gd name="connsiteY2" fmla="*/ 36427 h 50337"/>
                <a:gd name="connsiteX3" fmla="*/ 20528 w 41056"/>
                <a:gd name="connsiteY3" fmla="*/ 27750 h 50337"/>
                <a:gd name="connsiteX4" fmla="*/ 5064 w 41056"/>
                <a:gd name="connsiteY4" fmla="*/ 27750 h 50337"/>
                <a:gd name="connsiteX5" fmla="*/ 5064 w 41056"/>
                <a:gd name="connsiteY5" fmla="*/ 45655 h 50337"/>
                <a:gd name="connsiteX6" fmla="*/ 19844 w 41056"/>
                <a:gd name="connsiteY6" fmla="*/ 22654 h 50337"/>
                <a:gd name="connsiteX7" fmla="*/ 31476 w 41056"/>
                <a:gd name="connsiteY7" fmla="*/ 13564 h 50337"/>
                <a:gd name="connsiteX8" fmla="*/ 31476 w 41056"/>
                <a:gd name="connsiteY8" fmla="*/ 13564 h 50337"/>
                <a:gd name="connsiteX9" fmla="*/ 20391 w 41056"/>
                <a:gd name="connsiteY9" fmla="*/ 5300 h 50337"/>
                <a:gd name="connsiteX10" fmla="*/ 5064 w 41056"/>
                <a:gd name="connsiteY10" fmla="*/ 5300 h 50337"/>
                <a:gd name="connsiteX11" fmla="*/ 5064 w 41056"/>
                <a:gd name="connsiteY11" fmla="*/ 22792 h 50337"/>
                <a:gd name="connsiteX12" fmla="*/ 0 w 41056"/>
                <a:gd name="connsiteY12" fmla="*/ 66 h 50337"/>
                <a:gd name="connsiteX13" fmla="*/ 21349 w 41056"/>
                <a:gd name="connsiteY13" fmla="*/ 66 h 50337"/>
                <a:gd name="connsiteX14" fmla="*/ 35035 w 41056"/>
                <a:gd name="connsiteY14" fmla="*/ 4473 h 50337"/>
                <a:gd name="connsiteX15" fmla="*/ 38319 w 41056"/>
                <a:gd name="connsiteY15" fmla="*/ 12599 h 50337"/>
                <a:gd name="connsiteX16" fmla="*/ 38319 w 41056"/>
                <a:gd name="connsiteY16" fmla="*/ 12599 h 50337"/>
                <a:gd name="connsiteX17" fmla="*/ 30382 w 41056"/>
                <a:gd name="connsiteY17" fmla="*/ 24307 h 50337"/>
                <a:gd name="connsiteX18" fmla="*/ 41056 w 41056"/>
                <a:gd name="connsiteY18" fmla="*/ 36565 h 50337"/>
                <a:gd name="connsiteX19" fmla="*/ 41056 w 41056"/>
                <a:gd name="connsiteY19" fmla="*/ 36565 h 50337"/>
                <a:gd name="connsiteX20" fmla="*/ 22855 w 41056"/>
                <a:gd name="connsiteY20" fmla="*/ 50338 h 50337"/>
                <a:gd name="connsiteX21" fmla="*/ 0 w 41056"/>
                <a:gd name="connsiteY21" fmla="*/ 50338 h 50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1056" h="50337">
                  <a:moveTo>
                    <a:pt x="21897" y="45517"/>
                  </a:moveTo>
                  <a:cubicBezTo>
                    <a:pt x="29560" y="45517"/>
                    <a:pt x="34214" y="42074"/>
                    <a:pt x="34214" y="36427"/>
                  </a:cubicBezTo>
                  <a:lnTo>
                    <a:pt x="34214" y="36427"/>
                  </a:lnTo>
                  <a:cubicBezTo>
                    <a:pt x="34214" y="30918"/>
                    <a:pt x="29697" y="27750"/>
                    <a:pt x="20528" y="27750"/>
                  </a:cubicBezTo>
                  <a:lnTo>
                    <a:pt x="5064" y="27750"/>
                  </a:lnTo>
                  <a:lnTo>
                    <a:pt x="5064" y="45655"/>
                  </a:lnTo>
                  <a:close/>
                  <a:moveTo>
                    <a:pt x="19844" y="22654"/>
                  </a:moveTo>
                  <a:cubicBezTo>
                    <a:pt x="26687" y="22654"/>
                    <a:pt x="31476" y="19486"/>
                    <a:pt x="31476" y="13564"/>
                  </a:cubicBezTo>
                  <a:lnTo>
                    <a:pt x="31476" y="13564"/>
                  </a:lnTo>
                  <a:cubicBezTo>
                    <a:pt x="31476" y="8605"/>
                    <a:pt x="27508" y="5300"/>
                    <a:pt x="20391" y="5300"/>
                  </a:cubicBezTo>
                  <a:lnTo>
                    <a:pt x="5064" y="5300"/>
                  </a:lnTo>
                  <a:lnTo>
                    <a:pt x="5064" y="22792"/>
                  </a:lnTo>
                  <a:close/>
                  <a:moveTo>
                    <a:pt x="0" y="66"/>
                  </a:moveTo>
                  <a:lnTo>
                    <a:pt x="21349" y="66"/>
                  </a:lnTo>
                  <a:cubicBezTo>
                    <a:pt x="26312" y="-352"/>
                    <a:pt x="31235" y="1233"/>
                    <a:pt x="35035" y="4473"/>
                  </a:cubicBezTo>
                  <a:cubicBezTo>
                    <a:pt x="37186" y="6617"/>
                    <a:pt x="38373" y="9553"/>
                    <a:pt x="38319" y="12599"/>
                  </a:cubicBezTo>
                  <a:lnTo>
                    <a:pt x="38319" y="12599"/>
                  </a:lnTo>
                  <a:cubicBezTo>
                    <a:pt x="38496" y="17827"/>
                    <a:pt x="35283" y="22566"/>
                    <a:pt x="30382" y="24307"/>
                  </a:cubicBezTo>
                  <a:cubicBezTo>
                    <a:pt x="36397" y="25293"/>
                    <a:pt x="40873" y="30433"/>
                    <a:pt x="41056" y="36565"/>
                  </a:cubicBezTo>
                  <a:lnTo>
                    <a:pt x="41056" y="36565"/>
                  </a:lnTo>
                  <a:cubicBezTo>
                    <a:pt x="41056" y="45242"/>
                    <a:pt x="33803" y="50338"/>
                    <a:pt x="22855" y="50338"/>
                  </a:cubicBezTo>
                  <a:lnTo>
                    <a:pt x="0" y="50338"/>
                  </a:ln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30" name="Freeform 29">
              <a:extLst>
                <a:ext uri="{FF2B5EF4-FFF2-40B4-BE49-F238E27FC236}">
                  <a16:creationId xmlns:a16="http://schemas.microsoft.com/office/drawing/2014/main" id="{A1A5AC72-ABB3-0C48-95F5-E73CB630151D}"/>
                </a:ext>
              </a:extLst>
            </p:cNvPr>
            <p:cNvSpPr/>
            <p:nvPr/>
          </p:nvSpPr>
          <p:spPr>
            <a:xfrm>
              <a:off x="893687" y="1250150"/>
              <a:ext cx="6432" cy="50547"/>
            </a:xfrm>
            <a:custGeom>
              <a:avLst/>
              <a:gdLst>
                <a:gd name="connsiteX0" fmla="*/ 0 w 6432"/>
                <a:gd name="connsiteY0" fmla="*/ 0 h 50547"/>
                <a:gd name="connsiteX1" fmla="*/ 6432 w 6432"/>
                <a:gd name="connsiteY1" fmla="*/ 0 h 50547"/>
                <a:gd name="connsiteX2" fmla="*/ 6432 w 6432"/>
                <a:gd name="connsiteY2" fmla="*/ 50547 h 50547"/>
                <a:gd name="connsiteX3" fmla="*/ 0 w 6432"/>
                <a:gd name="connsiteY3" fmla="*/ 50547 h 50547"/>
              </a:gdLst>
              <a:ahLst/>
              <a:cxnLst>
                <a:cxn ang="0">
                  <a:pos x="connsiteX0" y="connsiteY0"/>
                </a:cxn>
                <a:cxn ang="0">
                  <a:pos x="connsiteX1" y="connsiteY1"/>
                </a:cxn>
                <a:cxn ang="0">
                  <a:pos x="connsiteX2" y="connsiteY2"/>
                </a:cxn>
                <a:cxn ang="0">
                  <a:pos x="connsiteX3" y="connsiteY3"/>
                </a:cxn>
              </a:cxnLst>
              <a:rect l="l" t="t" r="r" b="b"/>
              <a:pathLst>
                <a:path w="6432" h="50547">
                  <a:moveTo>
                    <a:pt x="0" y="0"/>
                  </a:moveTo>
                  <a:lnTo>
                    <a:pt x="6432" y="0"/>
                  </a:lnTo>
                  <a:lnTo>
                    <a:pt x="6432" y="50547"/>
                  </a:lnTo>
                  <a:lnTo>
                    <a:pt x="0" y="50547"/>
                  </a:ln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31" name="Freeform 30">
              <a:extLst>
                <a:ext uri="{FF2B5EF4-FFF2-40B4-BE49-F238E27FC236}">
                  <a16:creationId xmlns:a16="http://schemas.microsoft.com/office/drawing/2014/main" id="{75597372-F74D-DF46-9591-E6651907C635}"/>
                </a:ext>
              </a:extLst>
            </p:cNvPr>
            <p:cNvSpPr/>
            <p:nvPr/>
          </p:nvSpPr>
          <p:spPr>
            <a:xfrm>
              <a:off x="921879" y="1250150"/>
              <a:ext cx="36676" cy="50547"/>
            </a:xfrm>
            <a:custGeom>
              <a:avLst/>
              <a:gdLst>
                <a:gd name="connsiteX0" fmla="*/ 0 w 36676"/>
                <a:gd name="connsiteY0" fmla="*/ 0 h 50547"/>
                <a:gd name="connsiteX1" fmla="*/ 36266 w 36676"/>
                <a:gd name="connsiteY1" fmla="*/ 0 h 50547"/>
                <a:gd name="connsiteX2" fmla="*/ 36266 w 36676"/>
                <a:gd name="connsiteY2" fmla="*/ 5234 h 50547"/>
                <a:gd name="connsiteX3" fmla="*/ 5611 w 36676"/>
                <a:gd name="connsiteY3" fmla="*/ 5234 h 50547"/>
                <a:gd name="connsiteX4" fmla="*/ 5611 w 36676"/>
                <a:gd name="connsiteY4" fmla="*/ 22450 h 50547"/>
                <a:gd name="connsiteX5" fmla="*/ 33119 w 36676"/>
                <a:gd name="connsiteY5" fmla="*/ 22450 h 50547"/>
                <a:gd name="connsiteX6" fmla="*/ 33119 w 36676"/>
                <a:gd name="connsiteY6" fmla="*/ 27684 h 50547"/>
                <a:gd name="connsiteX7" fmla="*/ 5611 w 36676"/>
                <a:gd name="connsiteY7" fmla="*/ 27684 h 50547"/>
                <a:gd name="connsiteX8" fmla="*/ 5611 w 36676"/>
                <a:gd name="connsiteY8" fmla="*/ 45314 h 50547"/>
                <a:gd name="connsiteX9" fmla="*/ 36677 w 36676"/>
                <a:gd name="connsiteY9" fmla="*/ 45314 h 50547"/>
                <a:gd name="connsiteX10" fmla="*/ 36677 w 36676"/>
                <a:gd name="connsiteY10" fmla="*/ 50547 h 50547"/>
                <a:gd name="connsiteX11" fmla="*/ 0 w 36676"/>
                <a:gd name="connsiteY11" fmla="*/ 50547 h 50547"/>
                <a:gd name="connsiteX12" fmla="*/ 0 w 36676"/>
                <a:gd name="connsiteY12" fmla="*/ 0 h 5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676" h="50547">
                  <a:moveTo>
                    <a:pt x="0" y="0"/>
                  </a:moveTo>
                  <a:lnTo>
                    <a:pt x="36266" y="0"/>
                  </a:lnTo>
                  <a:lnTo>
                    <a:pt x="36266" y="5234"/>
                  </a:lnTo>
                  <a:lnTo>
                    <a:pt x="5611" y="5234"/>
                  </a:lnTo>
                  <a:lnTo>
                    <a:pt x="5611" y="22450"/>
                  </a:lnTo>
                  <a:lnTo>
                    <a:pt x="33119" y="22450"/>
                  </a:lnTo>
                  <a:lnTo>
                    <a:pt x="33119" y="27684"/>
                  </a:lnTo>
                  <a:lnTo>
                    <a:pt x="5611" y="27684"/>
                  </a:lnTo>
                  <a:lnTo>
                    <a:pt x="5611" y="45314"/>
                  </a:lnTo>
                  <a:lnTo>
                    <a:pt x="36677" y="45314"/>
                  </a:lnTo>
                  <a:lnTo>
                    <a:pt x="36677" y="50547"/>
                  </a:lnTo>
                  <a:lnTo>
                    <a:pt x="0" y="50547"/>
                  </a:lnTo>
                  <a:lnTo>
                    <a:pt x="0" y="0"/>
                  </a:ln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32" name="Freeform 31">
              <a:extLst>
                <a:ext uri="{FF2B5EF4-FFF2-40B4-BE49-F238E27FC236}">
                  <a16:creationId xmlns:a16="http://schemas.microsoft.com/office/drawing/2014/main" id="{CBE3155F-CEC2-9F41-BCAB-042A23184B20}"/>
                </a:ext>
              </a:extLst>
            </p:cNvPr>
            <p:cNvSpPr/>
            <p:nvPr/>
          </p:nvSpPr>
          <p:spPr>
            <a:xfrm>
              <a:off x="977989" y="1250125"/>
              <a:ext cx="41603" cy="50572"/>
            </a:xfrm>
            <a:custGeom>
              <a:avLst/>
              <a:gdLst>
                <a:gd name="connsiteX0" fmla="*/ 21212 w 41603"/>
                <a:gd name="connsiteY0" fmla="*/ 25781 h 50572"/>
                <a:gd name="connsiteX1" fmla="*/ 34077 w 41603"/>
                <a:gd name="connsiteY1" fmla="*/ 15451 h 50572"/>
                <a:gd name="connsiteX2" fmla="*/ 34077 w 41603"/>
                <a:gd name="connsiteY2" fmla="*/ 15451 h 50572"/>
                <a:gd name="connsiteX3" fmla="*/ 21212 w 41603"/>
                <a:gd name="connsiteY3" fmla="*/ 5396 h 50572"/>
                <a:gd name="connsiteX4" fmla="*/ 5885 w 41603"/>
                <a:gd name="connsiteY4" fmla="*/ 5396 h 50572"/>
                <a:gd name="connsiteX5" fmla="*/ 5885 w 41603"/>
                <a:gd name="connsiteY5" fmla="*/ 25918 h 50572"/>
                <a:gd name="connsiteX6" fmla="*/ 0 w 41603"/>
                <a:gd name="connsiteY6" fmla="*/ 25 h 50572"/>
                <a:gd name="connsiteX7" fmla="*/ 21623 w 41603"/>
                <a:gd name="connsiteY7" fmla="*/ 25 h 50572"/>
                <a:gd name="connsiteX8" fmla="*/ 35993 w 41603"/>
                <a:gd name="connsiteY8" fmla="*/ 5121 h 50572"/>
                <a:gd name="connsiteX9" fmla="*/ 39825 w 41603"/>
                <a:gd name="connsiteY9" fmla="*/ 15038 h 50572"/>
                <a:gd name="connsiteX10" fmla="*/ 39825 w 41603"/>
                <a:gd name="connsiteY10" fmla="*/ 15038 h 50572"/>
                <a:gd name="connsiteX11" fmla="*/ 26139 w 41603"/>
                <a:gd name="connsiteY11" fmla="*/ 29775 h 50572"/>
                <a:gd name="connsiteX12" fmla="*/ 41604 w 41603"/>
                <a:gd name="connsiteY12" fmla="*/ 50435 h 50572"/>
                <a:gd name="connsiteX13" fmla="*/ 34624 w 41603"/>
                <a:gd name="connsiteY13" fmla="*/ 50435 h 50572"/>
                <a:gd name="connsiteX14" fmla="*/ 19570 w 41603"/>
                <a:gd name="connsiteY14" fmla="*/ 30877 h 50572"/>
                <a:gd name="connsiteX15" fmla="*/ 5885 w 41603"/>
                <a:gd name="connsiteY15" fmla="*/ 30877 h 50572"/>
                <a:gd name="connsiteX16" fmla="*/ 5885 w 41603"/>
                <a:gd name="connsiteY16" fmla="*/ 50572 h 50572"/>
                <a:gd name="connsiteX17" fmla="*/ 137 w 41603"/>
                <a:gd name="connsiteY17" fmla="*/ 50572 h 50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41603" h="50572">
                  <a:moveTo>
                    <a:pt x="21212" y="25781"/>
                  </a:moveTo>
                  <a:cubicBezTo>
                    <a:pt x="28739" y="25781"/>
                    <a:pt x="34077" y="21924"/>
                    <a:pt x="34077" y="15451"/>
                  </a:cubicBezTo>
                  <a:lnTo>
                    <a:pt x="34077" y="15451"/>
                  </a:lnTo>
                  <a:cubicBezTo>
                    <a:pt x="34077" y="9253"/>
                    <a:pt x="29287" y="5396"/>
                    <a:pt x="21212" y="5396"/>
                  </a:cubicBezTo>
                  <a:lnTo>
                    <a:pt x="5885" y="5396"/>
                  </a:lnTo>
                  <a:lnTo>
                    <a:pt x="5885" y="25918"/>
                  </a:lnTo>
                  <a:close/>
                  <a:moveTo>
                    <a:pt x="0" y="25"/>
                  </a:moveTo>
                  <a:lnTo>
                    <a:pt x="21623" y="25"/>
                  </a:lnTo>
                  <a:cubicBezTo>
                    <a:pt x="26891" y="-238"/>
                    <a:pt x="32052" y="1592"/>
                    <a:pt x="35993" y="5121"/>
                  </a:cubicBezTo>
                  <a:cubicBezTo>
                    <a:pt x="38538" y="7776"/>
                    <a:pt x="39919" y="11349"/>
                    <a:pt x="39825" y="15038"/>
                  </a:cubicBezTo>
                  <a:lnTo>
                    <a:pt x="39825" y="15038"/>
                  </a:lnTo>
                  <a:cubicBezTo>
                    <a:pt x="39841" y="22815"/>
                    <a:pt x="33850" y="29266"/>
                    <a:pt x="26139" y="29775"/>
                  </a:cubicBezTo>
                  <a:lnTo>
                    <a:pt x="41604" y="50435"/>
                  </a:lnTo>
                  <a:lnTo>
                    <a:pt x="34624" y="50435"/>
                  </a:lnTo>
                  <a:lnTo>
                    <a:pt x="19570" y="30877"/>
                  </a:lnTo>
                  <a:lnTo>
                    <a:pt x="5885" y="30877"/>
                  </a:lnTo>
                  <a:lnTo>
                    <a:pt x="5885" y="50572"/>
                  </a:lnTo>
                  <a:lnTo>
                    <a:pt x="137" y="50572"/>
                  </a:ln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33" name="Freeform 32">
              <a:extLst>
                <a:ext uri="{FF2B5EF4-FFF2-40B4-BE49-F238E27FC236}">
                  <a16:creationId xmlns:a16="http://schemas.microsoft.com/office/drawing/2014/main" id="{63F95E57-4E37-E94F-8134-1654352794A3}"/>
                </a:ext>
              </a:extLst>
            </p:cNvPr>
            <p:cNvSpPr/>
            <p:nvPr/>
          </p:nvSpPr>
          <p:spPr>
            <a:xfrm>
              <a:off x="1038068" y="1250150"/>
              <a:ext cx="42561" cy="50547"/>
            </a:xfrm>
            <a:custGeom>
              <a:avLst/>
              <a:gdLst>
                <a:gd name="connsiteX0" fmla="*/ 0 w 42561"/>
                <a:gd name="connsiteY0" fmla="*/ 0 h 50547"/>
                <a:gd name="connsiteX1" fmla="*/ 5337 w 42561"/>
                <a:gd name="connsiteY1" fmla="*/ 0 h 50547"/>
                <a:gd name="connsiteX2" fmla="*/ 36951 w 42561"/>
                <a:gd name="connsiteY2" fmla="*/ 40493 h 50547"/>
                <a:gd name="connsiteX3" fmla="*/ 36951 w 42561"/>
                <a:gd name="connsiteY3" fmla="*/ 0 h 50547"/>
                <a:gd name="connsiteX4" fmla="*/ 42562 w 42561"/>
                <a:gd name="connsiteY4" fmla="*/ 0 h 50547"/>
                <a:gd name="connsiteX5" fmla="*/ 42562 w 42561"/>
                <a:gd name="connsiteY5" fmla="*/ 50547 h 50547"/>
                <a:gd name="connsiteX6" fmla="*/ 38045 w 42561"/>
                <a:gd name="connsiteY6" fmla="*/ 50547 h 50547"/>
                <a:gd name="connsiteX7" fmla="*/ 5611 w 42561"/>
                <a:gd name="connsiteY7" fmla="*/ 9090 h 50547"/>
                <a:gd name="connsiteX8" fmla="*/ 5611 w 42561"/>
                <a:gd name="connsiteY8" fmla="*/ 50547 h 50547"/>
                <a:gd name="connsiteX9" fmla="*/ 0 w 42561"/>
                <a:gd name="connsiteY9" fmla="*/ 50547 h 50547"/>
                <a:gd name="connsiteX10" fmla="*/ 0 w 42561"/>
                <a:gd name="connsiteY10" fmla="*/ 0 h 5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2561" h="50547">
                  <a:moveTo>
                    <a:pt x="0" y="0"/>
                  </a:moveTo>
                  <a:lnTo>
                    <a:pt x="5337" y="0"/>
                  </a:lnTo>
                  <a:lnTo>
                    <a:pt x="36951" y="40493"/>
                  </a:lnTo>
                  <a:lnTo>
                    <a:pt x="36951" y="0"/>
                  </a:lnTo>
                  <a:lnTo>
                    <a:pt x="42562" y="0"/>
                  </a:lnTo>
                  <a:lnTo>
                    <a:pt x="42562" y="50547"/>
                  </a:lnTo>
                  <a:lnTo>
                    <a:pt x="38045" y="50547"/>
                  </a:lnTo>
                  <a:lnTo>
                    <a:pt x="5611" y="9090"/>
                  </a:lnTo>
                  <a:lnTo>
                    <a:pt x="5611" y="50547"/>
                  </a:lnTo>
                  <a:lnTo>
                    <a:pt x="0" y="50547"/>
                  </a:lnTo>
                  <a:lnTo>
                    <a:pt x="0" y="0"/>
                  </a:ln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34" name="Freeform 33">
              <a:extLst>
                <a:ext uri="{FF2B5EF4-FFF2-40B4-BE49-F238E27FC236}">
                  <a16:creationId xmlns:a16="http://schemas.microsoft.com/office/drawing/2014/main" id="{A529D50A-E4EC-1243-867D-2EC3E7E9EBA9}"/>
                </a:ext>
              </a:extLst>
            </p:cNvPr>
            <p:cNvSpPr/>
            <p:nvPr/>
          </p:nvSpPr>
          <p:spPr>
            <a:xfrm>
              <a:off x="1100738" y="1249461"/>
              <a:ext cx="51198" cy="51790"/>
            </a:xfrm>
            <a:custGeom>
              <a:avLst/>
              <a:gdLst>
                <a:gd name="connsiteX0" fmla="*/ 45308 w 51198"/>
                <a:gd name="connsiteY0" fmla="*/ 25756 h 51790"/>
                <a:gd name="connsiteX1" fmla="*/ 45308 w 51198"/>
                <a:gd name="connsiteY1" fmla="*/ 25756 h 51790"/>
                <a:gd name="connsiteX2" fmla="*/ 25883 w 51198"/>
                <a:gd name="connsiteY2" fmla="*/ 5103 h 51790"/>
                <a:gd name="connsiteX3" fmla="*/ 25464 w 51198"/>
                <a:gd name="connsiteY3" fmla="*/ 5096 h 51790"/>
                <a:gd name="connsiteX4" fmla="*/ 6294 w 51198"/>
                <a:gd name="connsiteY4" fmla="*/ 25456 h 51790"/>
                <a:gd name="connsiteX5" fmla="*/ 6305 w 51198"/>
                <a:gd name="connsiteY5" fmla="*/ 25756 h 51790"/>
                <a:gd name="connsiteX6" fmla="*/ 6305 w 51198"/>
                <a:gd name="connsiteY6" fmla="*/ 25756 h 51790"/>
                <a:gd name="connsiteX7" fmla="*/ 25588 w 51198"/>
                <a:gd name="connsiteY7" fmla="*/ 46543 h 51790"/>
                <a:gd name="connsiteX8" fmla="*/ 26012 w 51198"/>
                <a:gd name="connsiteY8" fmla="*/ 46553 h 51790"/>
                <a:gd name="connsiteX9" fmla="*/ 45328 w 51198"/>
                <a:gd name="connsiteY9" fmla="*/ 26334 h 51790"/>
                <a:gd name="connsiteX10" fmla="*/ 45308 w 51198"/>
                <a:gd name="connsiteY10" fmla="*/ 25756 h 51790"/>
                <a:gd name="connsiteX11" fmla="*/ 9 w 51198"/>
                <a:gd name="connsiteY11" fmla="*/ 25756 h 51790"/>
                <a:gd name="connsiteX12" fmla="*/ 9 w 51198"/>
                <a:gd name="connsiteY12" fmla="*/ 25756 h 51790"/>
                <a:gd name="connsiteX13" fmla="*/ 25601 w 51198"/>
                <a:gd name="connsiteY13" fmla="*/ 0 h 51790"/>
                <a:gd name="connsiteX14" fmla="*/ 51193 w 51198"/>
                <a:gd name="connsiteY14" fmla="*/ 25756 h 51790"/>
                <a:gd name="connsiteX15" fmla="*/ 51193 w 51198"/>
                <a:gd name="connsiteY15" fmla="*/ 25756 h 51790"/>
                <a:gd name="connsiteX16" fmla="*/ 26432 w 51198"/>
                <a:gd name="connsiteY16" fmla="*/ 51784 h 51790"/>
                <a:gd name="connsiteX17" fmla="*/ 25464 w 51198"/>
                <a:gd name="connsiteY17" fmla="*/ 51787 h 51790"/>
                <a:gd name="connsiteX18" fmla="*/ 2 w 51198"/>
                <a:gd name="connsiteY18" fmla="*/ 26731 h 51790"/>
                <a:gd name="connsiteX19" fmla="*/ 9 w 51198"/>
                <a:gd name="connsiteY19" fmla="*/ 25756 h 517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51198" h="51790">
                  <a:moveTo>
                    <a:pt x="45308" y="25756"/>
                  </a:moveTo>
                  <a:lnTo>
                    <a:pt x="45308" y="25756"/>
                  </a:lnTo>
                  <a:cubicBezTo>
                    <a:pt x="45611" y="14654"/>
                    <a:pt x="36914" y="5408"/>
                    <a:pt x="25883" y="5103"/>
                  </a:cubicBezTo>
                  <a:cubicBezTo>
                    <a:pt x="25743" y="5099"/>
                    <a:pt x="25604" y="5097"/>
                    <a:pt x="25464" y="5096"/>
                  </a:cubicBezTo>
                  <a:cubicBezTo>
                    <a:pt x="14584" y="5391"/>
                    <a:pt x="6002" y="14506"/>
                    <a:pt x="6294" y="25456"/>
                  </a:cubicBezTo>
                  <a:cubicBezTo>
                    <a:pt x="6297" y="25556"/>
                    <a:pt x="6300" y="25656"/>
                    <a:pt x="6305" y="25756"/>
                  </a:cubicBezTo>
                  <a:lnTo>
                    <a:pt x="6305" y="25756"/>
                  </a:lnTo>
                  <a:cubicBezTo>
                    <a:pt x="5926" y="36855"/>
                    <a:pt x="14559" y="46162"/>
                    <a:pt x="25588" y="46543"/>
                  </a:cubicBezTo>
                  <a:cubicBezTo>
                    <a:pt x="25729" y="46548"/>
                    <a:pt x="25870" y="46551"/>
                    <a:pt x="26012" y="46553"/>
                  </a:cubicBezTo>
                  <a:cubicBezTo>
                    <a:pt x="36893" y="46338"/>
                    <a:pt x="45541" y="37286"/>
                    <a:pt x="45328" y="26334"/>
                  </a:cubicBezTo>
                  <a:cubicBezTo>
                    <a:pt x="45324" y="26141"/>
                    <a:pt x="45317" y="25948"/>
                    <a:pt x="45308" y="25756"/>
                  </a:cubicBezTo>
                  <a:moveTo>
                    <a:pt x="9" y="25756"/>
                  </a:moveTo>
                  <a:lnTo>
                    <a:pt x="9" y="25756"/>
                  </a:lnTo>
                  <a:cubicBezTo>
                    <a:pt x="9" y="11531"/>
                    <a:pt x="11467" y="0"/>
                    <a:pt x="25601" y="0"/>
                  </a:cubicBezTo>
                  <a:cubicBezTo>
                    <a:pt x="39735" y="0"/>
                    <a:pt x="51193" y="11531"/>
                    <a:pt x="51193" y="25756"/>
                  </a:cubicBezTo>
                  <a:lnTo>
                    <a:pt x="51193" y="25756"/>
                  </a:lnTo>
                  <a:cubicBezTo>
                    <a:pt x="51497" y="39825"/>
                    <a:pt x="40411" y="51478"/>
                    <a:pt x="26432" y="51784"/>
                  </a:cubicBezTo>
                  <a:cubicBezTo>
                    <a:pt x="26109" y="51791"/>
                    <a:pt x="25787" y="51792"/>
                    <a:pt x="25464" y="51787"/>
                  </a:cubicBezTo>
                  <a:cubicBezTo>
                    <a:pt x="11558" y="51944"/>
                    <a:pt x="158" y="40726"/>
                    <a:pt x="2" y="26731"/>
                  </a:cubicBezTo>
                  <a:cubicBezTo>
                    <a:pt x="-2" y="26406"/>
                    <a:pt x="1" y="26081"/>
                    <a:pt x="9" y="25756"/>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35" name="Freeform 34">
              <a:extLst>
                <a:ext uri="{FF2B5EF4-FFF2-40B4-BE49-F238E27FC236}">
                  <a16:creationId xmlns:a16="http://schemas.microsoft.com/office/drawing/2014/main" id="{4D92E2F8-639A-C343-9077-7F904F78A5A3}"/>
                </a:ext>
              </a:extLst>
            </p:cNvPr>
            <p:cNvSpPr/>
            <p:nvPr/>
          </p:nvSpPr>
          <p:spPr>
            <a:xfrm>
              <a:off x="1201882" y="1250094"/>
              <a:ext cx="44067" cy="50372"/>
            </a:xfrm>
            <a:custGeom>
              <a:avLst/>
              <a:gdLst>
                <a:gd name="connsiteX0" fmla="*/ 17380 w 44067"/>
                <a:gd name="connsiteY0" fmla="*/ 45369 h 50372"/>
                <a:gd name="connsiteX1" fmla="*/ 38147 w 44067"/>
                <a:gd name="connsiteY1" fmla="*/ 27252 h 50372"/>
                <a:gd name="connsiteX2" fmla="*/ 38182 w 44067"/>
                <a:gd name="connsiteY2" fmla="*/ 25122 h 50372"/>
                <a:gd name="connsiteX3" fmla="*/ 38182 w 44067"/>
                <a:gd name="connsiteY3" fmla="*/ 25122 h 50372"/>
                <a:gd name="connsiteX4" fmla="*/ 19067 w 44067"/>
                <a:gd name="connsiteY4" fmla="*/ 4979 h 50372"/>
                <a:gd name="connsiteX5" fmla="*/ 17380 w 44067"/>
                <a:gd name="connsiteY5" fmla="*/ 5013 h 50372"/>
                <a:gd name="connsiteX6" fmla="*/ 5611 w 44067"/>
                <a:gd name="connsiteY6" fmla="*/ 5014 h 50372"/>
                <a:gd name="connsiteX7" fmla="*/ 5611 w 44067"/>
                <a:gd name="connsiteY7" fmla="*/ 45093 h 50372"/>
                <a:gd name="connsiteX8" fmla="*/ 0 w 44067"/>
                <a:gd name="connsiteY8" fmla="*/ 55 h 50372"/>
                <a:gd name="connsiteX9" fmla="*/ 17380 w 44067"/>
                <a:gd name="connsiteY9" fmla="*/ 55 h 50372"/>
                <a:gd name="connsiteX10" fmla="*/ 44013 w 44067"/>
                <a:gd name="connsiteY10" fmla="*/ 23553 h 50372"/>
                <a:gd name="connsiteX11" fmla="*/ 44067 w 44067"/>
                <a:gd name="connsiteY11" fmla="*/ 25122 h 50372"/>
                <a:gd name="connsiteX12" fmla="*/ 44067 w 44067"/>
                <a:gd name="connsiteY12" fmla="*/ 25122 h 50372"/>
                <a:gd name="connsiteX13" fmla="*/ 18794 w 44067"/>
                <a:gd name="connsiteY13" fmla="*/ 50372 h 50372"/>
                <a:gd name="connsiteX14" fmla="*/ 17380 w 44067"/>
                <a:gd name="connsiteY14" fmla="*/ 50327 h 50372"/>
                <a:gd name="connsiteX15" fmla="*/ 0 w 44067"/>
                <a:gd name="connsiteY15" fmla="*/ 50327 h 50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44067" h="50372">
                  <a:moveTo>
                    <a:pt x="17380" y="45369"/>
                  </a:moveTo>
                  <a:cubicBezTo>
                    <a:pt x="28086" y="46137"/>
                    <a:pt x="37383" y="38026"/>
                    <a:pt x="38147" y="27252"/>
                  </a:cubicBezTo>
                  <a:cubicBezTo>
                    <a:pt x="38197" y="26543"/>
                    <a:pt x="38209" y="25832"/>
                    <a:pt x="38182" y="25122"/>
                  </a:cubicBezTo>
                  <a:lnTo>
                    <a:pt x="38182" y="25122"/>
                  </a:lnTo>
                  <a:cubicBezTo>
                    <a:pt x="38431" y="14248"/>
                    <a:pt x="29872" y="5229"/>
                    <a:pt x="19067" y="4979"/>
                  </a:cubicBezTo>
                  <a:cubicBezTo>
                    <a:pt x="18505" y="4966"/>
                    <a:pt x="17942" y="4978"/>
                    <a:pt x="17380" y="5013"/>
                  </a:cubicBezTo>
                  <a:lnTo>
                    <a:pt x="5611" y="5014"/>
                  </a:lnTo>
                  <a:lnTo>
                    <a:pt x="5611" y="45093"/>
                  </a:lnTo>
                  <a:close/>
                  <a:moveTo>
                    <a:pt x="0" y="55"/>
                  </a:moveTo>
                  <a:lnTo>
                    <a:pt x="17380" y="55"/>
                  </a:lnTo>
                  <a:cubicBezTo>
                    <a:pt x="31182" y="-858"/>
                    <a:pt x="43106" y="9663"/>
                    <a:pt x="44013" y="23553"/>
                  </a:cubicBezTo>
                  <a:cubicBezTo>
                    <a:pt x="44047" y="24075"/>
                    <a:pt x="44065" y="24599"/>
                    <a:pt x="44067" y="25122"/>
                  </a:cubicBezTo>
                  <a:lnTo>
                    <a:pt x="44067" y="25122"/>
                  </a:lnTo>
                  <a:cubicBezTo>
                    <a:pt x="44016" y="39118"/>
                    <a:pt x="32701" y="50423"/>
                    <a:pt x="18794" y="50372"/>
                  </a:cubicBezTo>
                  <a:cubicBezTo>
                    <a:pt x="18323" y="50371"/>
                    <a:pt x="17851" y="50355"/>
                    <a:pt x="17380" y="50327"/>
                  </a:cubicBezTo>
                  <a:lnTo>
                    <a:pt x="0" y="50327"/>
                  </a:ln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36" name="Freeform 35">
              <a:extLst>
                <a:ext uri="{FF2B5EF4-FFF2-40B4-BE49-F238E27FC236}">
                  <a16:creationId xmlns:a16="http://schemas.microsoft.com/office/drawing/2014/main" id="{09055468-A890-AC42-B48A-565B975603E2}"/>
                </a:ext>
              </a:extLst>
            </p:cNvPr>
            <p:cNvSpPr/>
            <p:nvPr/>
          </p:nvSpPr>
          <p:spPr>
            <a:xfrm>
              <a:off x="1266067" y="1250150"/>
              <a:ext cx="36676" cy="50547"/>
            </a:xfrm>
            <a:custGeom>
              <a:avLst/>
              <a:gdLst>
                <a:gd name="connsiteX0" fmla="*/ 0 w 36676"/>
                <a:gd name="connsiteY0" fmla="*/ 0 h 50547"/>
                <a:gd name="connsiteX1" fmla="*/ 36266 w 36676"/>
                <a:gd name="connsiteY1" fmla="*/ 0 h 50547"/>
                <a:gd name="connsiteX2" fmla="*/ 36266 w 36676"/>
                <a:gd name="connsiteY2" fmla="*/ 5234 h 50547"/>
                <a:gd name="connsiteX3" fmla="*/ 5611 w 36676"/>
                <a:gd name="connsiteY3" fmla="*/ 5234 h 50547"/>
                <a:gd name="connsiteX4" fmla="*/ 5611 w 36676"/>
                <a:gd name="connsiteY4" fmla="*/ 22450 h 50547"/>
                <a:gd name="connsiteX5" fmla="*/ 33119 w 36676"/>
                <a:gd name="connsiteY5" fmla="*/ 22450 h 50547"/>
                <a:gd name="connsiteX6" fmla="*/ 33119 w 36676"/>
                <a:gd name="connsiteY6" fmla="*/ 27684 h 50547"/>
                <a:gd name="connsiteX7" fmla="*/ 5611 w 36676"/>
                <a:gd name="connsiteY7" fmla="*/ 27684 h 50547"/>
                <a:gd name="connsiteX8" fmla="*/ 5611 w 36676"/>
                <a:gd name="connsiteY8" fmla="*/ 45314 h 50547"/>
                <a:gd name="connsiteX9" fmla="*/ 36677 w 36676"/>
                <a:gd name="connsiteY9" fmla="*/ 45314 h 50547"/>
                <a:gd name="connsiteX10" fmla="*/ 36677 w 36676"/>
                <a:gd name="connsiteY10" fmla="*/ 50547 h 50547"/>
                <a:gd name="connsiteX11" fmla="*/ 0 w 36676"/>
                <a:gd name="connsiteY11" fmla="*/ 50547 h 50547"/>
                <a:gd name="connsiteX12" fmla="*/ 0 w 36676"/>
                <a:gd name="connsiteY12" fmla="*/ 0 h 5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6676" h="50547">
                  <a:moveTo>
                    <a:pt x="0" y="0"/>
                  </a:moveTo>
                  <a:lnTo>
                    <a:pt x="36266" y="0"/>
                  </a:lnTo>
                  <a:lnTo>
                    <a:pt x="36266" y="5234"/>
                  </a:lnTo>
                  <a:lnTo>
                    <a:pt x="5611" y="5234"/>
                  </a:lnTo>
                  <a:lnTo>
                    <a:pt x="5611" y="22450"/>
                  </a:lnTo>
                  <a:lnTo>
                    <a:pt x="33119" y="22450"/>
                  </a:lnTo>
                  <a:lnTo>
                    <a:pt x="33119" y="27684"/>
                  </a:lnTo>
                  <a:lnTo>
                    <a:pt x="5611" y="27684"/>
                  </a:lnTo>
                  <a:lnTo>
                    <a:pt x="5611" y="45314"/>
                  </a:lnTo>
                  <a:lnTo>
                    <a:pt x="36677" y="45314"/>
                  </a:lnTo>
                  <a:lnTo>
                    <a:pt x="36677" y="50547"/>
                  </a:lnTo>
                  <a:lnTo>
                    <a:pt x="0" y="50547"/>
                  </a:lnTo>
                  <a:lnTo>
                    <a:pt x="0" y="0"/>
                  </a:ln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37" name="Freeform 36">
              <a:extLst>
                <a:ext uri="{FF2B5EF4-FFF2-40B4-BE49-F238E27FC236}">
                  <a16:creationId xmlns:a16="http://schemas.microsoft.com/office/drawing/2014/main" id="{43A5D300-5F67-4944-9369-A290A8A32BB5}"/>
                </a:ext>
              </a:extLst>
            </p:cNvPr>
            <p:cNvSpPr/>
            <p:nvPr/>
          </p:nvSpPr>
          <p:spPr>
            <a:xfrm>
              <a:off x="1352011" y="1250150"/>
              <a:ext cx="33939" cy="50547"/>
            </a:xfrm>
            <a:custGeom>
              <a:avLst/>
              <a:gdLst>
                <a:gd name="connsiteX0" fmla="*/ 0 w 33939"/>
                <a:gd name="connsiteY0" fmla="*/ 0 h 50547"/>
                <a:gd name="connsiteX1" fmla="*/ 5748 w 33939"/>
                <a:gd name="connsiteY1" fmla="*/ 0 h 50547"/>
                <a:gd name="connsiteX2" fmla="*/ 5748 w 33939"/>
                <a:gd name="connsiteY2" fmla="*/ 45314 h 50547"/>
                <a:gd name="connsiteX3" fmla="*/ 33940 w 33939"/>
                <a:gd name="connsiteY3" fmla="*/ 45314 h 50547"/>
                <a:gd name="connsiteX4" fmla="*/ 33940 w 33939"/>
                <a:gd name="connsiteY4" fmla="*/ 50547 h 50547"/>
                <a:gd name="connsiteX5" fmla="*/ 0 w 33939"/>
                <a:gd name="connsiteY5" fmla="*/ 50547 h 50547"/>
                <a:gd name="connsiteX6" fmla="*/ 0 w 33939"/>
                <a:gd name="connsiteY6" fmla="*/ 0 h 50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39" h="50547">
                  <a:moveTo>
                    <a:pt x="0" y="0"/>
                  </a:moveTo>
                  <a:lnTo>
                    <a:pt x="5748" y="0"/>
                  </a:lnTo>
                  <a:lnTo>
                    <a:pt x="5748" y="45314"/>
                  </a:lnTo>
                  <a:lnTo>
                    <a:pt x="33940" y="45314"/>
                  </a:lnTo>
                  <a:lnTo>
                    <a:pt x="33940" y="50547"/>
                  </a:lnTo>
                  <a:lnTo>
                    <a:pt x="0" y="50547"/>
                  </a:lnTo>
                  <a:lnTo>
                    <a:pt x="0" y="0"/>
                  </a:ln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38" name="Freeform 37">
              <a:extLst>
                <a:ext uri="{FF2B5EF4-FFF2-40B4-BE49-F238E27FC236}">
                  <a16:creationId xmlns:a16="http://schemas.microsoft.com/office/drawing/2014/main" id="{57A1A143-1F51-4444-88B2-B83D89CF933B}"/>
                </a:ext>
              </a:extLst>
            </p:cNvPr>
            <p:cNvSpPr/>
            <p:nvPr/>
          </p:nvSpPr>
          <p:spPr>
            <a:xfrm>
              <a:off x="1400731" y="1249736"/>
              <a:ext cx="51183" cy="50960"/>
            </a:xfrm>
            <a:custGeom>
              <a:avLst/>
              <a:gdLst>
                <a:gd name="connsiteX0" fmla="*/ 36540 w 51183"/>
                <a:gd name="connsiteY0" fmla="*/ 32505 h 50960"/>
                <a:gd name="connsiteX1" fmla="*/ 25044 w 51183"/>
                <a:gd name="connsiteY1" fmla="*/ 6749 h 50960"/>
                <a:gd name="connsiteX2" fmla="*/ 13549 w 51183"/>
                <a:gd name="connsiteY2" fmla="*/ 32505 h 50960"/>
                <a:gd name="connsiteX3" fmla="*/ 22855 w 51183"/>
                <a:gd name="connsiteY3" fmla="*/ 0 h 50960"/>
                <a:gd name="connsiteX4" fmla="*/ 28192 w 51183"/>
                <a:gd name="connsiteY4" fmla="*/ 0 h 50960"/>
                <a:gd name="connsiteX5" fmla="*/ 51183 w 51183"/>
                <a:gd name="connsiteY5" fmla="*/ 50961 h 50960"/>
                <a:gd name="connsiteX6" fmla="*/ 45025 w 51183"/>
                <a:gd name="connsiteY6" fmla="*/ 50961 h 50960"/>
                <a:gd name="connsiteX7" fmla="*/ 39140 w 51183"/>
                <a:gd name="connsiteY7" fmla="*/ 37187 h 50960"/>
                <a:gd name="connsiteX8" fmla="*/ 11769 w 51183"/>
                <a:gd name="connsiteY8" fmla="*/ 37187 h 50960"/>
                <a:gd name="connsiteX9" fmla="*/ 5885 w 51183"/>
                <a:gd name="connsiteY9" fmla="*/ 50961 h 50960"/>
                <a:gd name="connsiteX10" fmla="*/ 0 w 51183"/>
                <a:gd name="connsiteY10" fmla="*/ 50961 h 50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1183" h="50960">
                  <a:moveTo>
                    <a:pt x="36540" y="32505"/>
                  </a:moveTo>
                  <a:lnTo>
                    <a:pt x="25044" y="6749"/>
                  </a:lnTo>
                  <a:lnTo>
                    <a:pt x="13549" y="32505"/>
                  </a:lnTo>
                  <a:close/>
                  <a:moveTo>
                    <a:pt x="22855" y="0"/>
                  </a:moveTo>
                  <a:lnTo>
                    <a:pt x="28192" y="0"/>
                  </a:lnTo>
                  <a:lnTo>
                    <a:pt x="51183" y="50961"/>
                  </a:lnTo>
                  <a:lnTo>
                    <a:pt x="45025" y="50961"/>
                  </a:lnTo>
                  <a:lnTo>
                    <a:pt x="39140" y="37187"/>
                  </a:lnTo>
                  <a:lnTo>
                    <a:pt x="11769" y="37187"/>
                  </a:lnTo>
                  <a:lnTo>
                    <a:pt x="5885" y="50961"/>
                  </a:lnTo>
                  <a:lnTo>
                    <a:pt x="0" y="50961"/>
                  </a:lnTo>
                  <a:close/>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39" name="Freeform 38">
              <a:extLst>
                <a:ext uri="{FF2B5EF4-FFF2-40B4-BE49-F238E27FC236}">
                  <a16:creationId xmlns:a16="http://schemas.microsoft.com/office/drawing/2014/main" id="{EF2ACF05-D66B-4C47-BF76-B7CCD61E1D4E}"/>
                </a:ext>
              </a:extLst>
            </p:cNvPr>
            <p:cNvSpPr/>
            <p:nvPr/>
          </p:nvSpPr>
          <p:spPr>
            <a:xfrm>
              <a:off x="696857" y="1344082"/>
              <a:ext cx="77037" cy="74574"/>
            </a:xfrm>
            <a:custGeom>
              <a:avLst/>
              <a:gdLst>
                <a:gd name="connsiteX0" fmla="*/ 45880 w 77037"/>
                <a:gd name="connsiteY0" fmla="*/ 21762 h 74574"/>
                <a:gd name="connsiteX1" fmla="*/ 32168 w 77037"/>
                <a:gd name="connsiteY1" fmla="*/ 5118 h 74574"/>
                <a:gd name="connsiteX2" fmla="*/ 29595 w 77037"/>
                <a:gd name="connsiteY2" fmla="*/ 5096 h 74574"/>
                <a:gd name="connsiteX3" fmla="*/ 21520 w 77037"/>
                <a:gd name="connsiteY3" fmla="*/ 13360 h 74574"/>
                <a:gd name="connsiteX4" fmla="*/ 21520 w 77037"/>
                <a:gd name="connsiteY4" fmla="*/ 34846 h 74574"/>
                <a:gd name="connsiteX5" fmla="*/ 24531 w 77037"/>
                <a:gd name="connsiteY5" fmla="*/ 34846 h 74574"/>
                <a:gd name="connsiteX6" fmla="*/ 45880 w 77037"/>
                <a:gd name="connsiteY6" fmla="*/ 21073 h 74574"/>
                <a:gd name="connsiteX7" fmla="*/ 76262 w 77037"/>
                <a:gd name="connsiteY7" fmla="*/ 73273 h 74574"/>
                <a:gd name="connsiteX8" fmla="*/ 54365 w 77037"/>
                <a:gd name="connsiteY8" fmla="*/ 67075 h 74574"/>
                <a:gd name="connsiteX9" fmla="*/ 38353 w 77037"/>
                <a:gd name="connsiteY9" fmla="*/ 46415 h 74574"/>
                <a:gd name="connsiteX10" fmla="*/ 21383 w 77037"/>
                <a:gd name="connsiteY10" fmla="*/ 39667 h 74574"/>
                <a:gd name="connsiteX11" fmla="*/ 21383 w 77037"/>
                <a:gd name="connsiteY11" fmla="*/ 59913 h 74574"/>
                <a:gd name="connsiteX12" fmla="*/ 33016 w 77037"/>
                <a:gd name="connsiteY12" fmla="*/ 69279 h 74574"/>
                <a:gd name="connsiteX13" fmla="*/ 32332 w 77037"/>
                <a:gd name="connsiteY13" fmla="*/ 72860 h 74574"/>
                <a:gd name="connsiteX14" fmla="*/ 1129 w 77037"/>
                <a:gd name="connsiteY14" fmla="*/ 72860 h 74574"/>
                <a:gd name="connsiteX15" fmla="*/ 1129 w 77037"/>
                <a:gd name="connsiteY15" fmla="*/ 69279 h 74574"/>
                <a:gd name="connsiteX16" fmla="*/ 9751 w 77037"/>
                <a:gd name="connsiteY16" fmla="*/ 59913 h 74574"/>
                <a:gd name="connsiteX17" fmla="*/ 9751 w 77037"/>
                <a:gd name="connsiteY17" fmla="*/ 13773 h 74574"/>
                <a:gd name="connsiteX18" fmla="*/ 1129 w 77037"/>
                <a:gd name="connsiteY18" fmla="*/ 3581 h 74574"/>
                <a:gd name="connsiteX19" fmla="*/ 1129 w 77037"/>
                <a:gd name="connsiteY19" fmla="*/ 0 h 74574"/>
                <a:gd name="connsiteX20" fmla="*/ 13309 w 77037"/>
                <a:gd name="connsiteY20" fmla="*/ 0 h 74574"/>
                <a:gd name="connsiteX21" fmla="*/ 32879 w 77037"/>
                <a:gd name="connsiteY21" fmla="*/ 0 h 74574"/>
                <a:gd name="connsiteX22" fmla="*/ 58881 w 77037"/>
                <a:gd name="connsiteY22" fmla="*/ 19282 h 74574"/>
                <a:gd name="connsiteX23" fmla="*/ 40680 w 77037"/>
                <a:gd name="connsiteY23" fmla="*/ 37463 h 74574"/>
                <a:gd name="connsiteX24" fmla="*/ 40680 w 77037"/>
                <a:gd name="connsiteY24" fmla="*/ 37463 h 74574"/>
                <a:gd name="connsiteX25" fmla="*/ 52312 w 77037"/>
                <a:gd name="connsiteY25" fmla="*/ 44900 h 74574"/>
                <a:gd name="connsiteX26" fmla="*/ 68051 w 77037"/>
                <a:gd name="connsiteY26" fmla="*/ 65009 h 74574"/>
                <a:gd name="connsiteX27" fmla="*/ 76672 w 77037"/>
                <a:gd name="connsiteY27" fmla="*/ 70243 h 74574"/>
                <a:gd name="connsiteX28" fmla="*/ 76672 w 77037"/>
                <a:gd name="connsiteY28" fmla="*/ 73273 h 745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77037" h="74574">
                  <a:moveTo>
                    <a:pt x="45880" y="21762"/>
                  </a:moveTo>
                  <a:cubicBezTo>
                    <a:pt x="46661" y="13355"/>
                    <a:pt x="40522" y="5903"/>
                    <a:pt x="32168" y="5118"/>
                  </a:cubicBezTo>
                  <a:cubicBezTo>
                    <a:pt x="31313" y="5037"/>
                    <a:pt x="30452" y="5030"/>
                    <a:pt x="29595" y="5096"/>
                  </a:cubicBezTo>
                  <a:cubicBezTo>
                    <a:pt x="23436" y="5096"/>
                    <a:pt x="21520" y="7575"/>
                    <a:pt x="21520" y="13360"/>
                  </a:cubicBezTo>
                  <a:lnTo>
                    <a:pt x="21520" y="34846"/>
                  </a:lnTo>
                  <a:lnTo>
                    <a:pt x="24531" y="34846"/>
                  </a:lnTo>
                  <a:cubicBezTo>
                    <a:pt x="39996" y="34846"/>
                    <a:pt x="45880" y="32229"/>
                    <a:pt x="45880" y="21073"/>
                  </a:cubicBezTo>
                  <a:moveTo>
                    <a:pt x="76262" y="73273"/>
                  </a:moveTo>
                  <a:cubicBezTo>
                    <a:pt x="68407" y="76358"/>
                    <a:pt x="59471" y="73829"/>
                    <a:pt x="54365" y="67075"/>
                  </a:cubicBezTo>
                  <a:lnTo>
                    <a:pt x="38353" y="46415"/>
                  </a:lnTo>
                  <a:cubicBezTo>
                    <a:pt x="34223" y="41383"/>
                    <a:pt x="27816" y="38834"/>
                    <a:pt x="21383" y="39667"/>
                  </a:cubicBezTo>
                  <a:lnTo>
                    <a:pt x="21383" y="59913"/>
                  </a:lnTo>
                  <a:cubicBezTo>
                    <a:pt x="21383" y="67213"/>
                    <a:pt x="26310" y="68452"/>
                    <a:pt x="33016" y="69279"/>
                  </a:cubicBezTo>
                  <a:cubicBezTo>
                    <a:pt x="33016" y="69279"/>
                    <a:pt x="33016" y="72860"/>
                    <a:pt x="32332" y="72860"/>
                  </a:cubicBezTo>
                  <a:lnTo>
                    <a:pt x="1129" y="72860"/>
                  </a:lnTo>
                  <a:cubicBezTo>
                    <a:pt x="308" y="72860"/>
                    <a:pt x="-376" y="69417"/>
                    <a:pt x="1129" y="69279"/>
                  </a:cubicBezTo>
                  <a:cubicBezTo>
                    <a:pt x="6466" y="69279"/>
                    <a:pt x="9751" y="66524"/>
                    <a:pt x="9751" y="59913"/>
                  </a:cubicBezTo>
                  <a:lnTo>
                    <a:pt x="9751" y="13773"/>
                  </a:lnTo>
                  <a:cubicBezTo>
                    <a:pt x="9751" y="6887"/>
                    <a:pt x="6193" y="4958"/>
                    <a:pt x="1129" y="3581"/>
                  </a:cubicBezTo>
                  <a:cubicBezTo>
                    <a:pt x="-376" y="3030"/>
                    <a:pt x="-376" y="0"/>
                    <a:pt x="1129" y="0"/>
                  </a:cubicBezTo>
                  <a:cubicBezTo>
                    <a:pt x="5185" y="267"/>
                    <a:pt x="9253" y="267"/>
                    <a:pt x="13309" y="0"/>
                  </a:cubicBezTo>
                  <a:cubicBezTo>
                    <a:pt x="20699" y="0"/>
                    <a:pt x="27816" y="0"/>
                    <a:pt x="32879" y="0"/>
                  </a:cubicBezTo>
                  <a:cubicBezTo>
                    <a:pt x="48481" y="0"/>
                    <a:pt x="58881" y="6473"/>
                    <a:pt x="58881" y="19282"/>
                  </a:cubicBezTo>
                  <a:cubicBezTo>
                    <a:pt x="58662" y="29284"/>
                    <a:pt x="50619" y="37317"/>
                    <a:pt x="40680" y="37463"/>
                  </a:cubicBezTo>
                  <a:lnTo>
                    <a:pt x="40680" y="37463"/>
                  </a:lnTo>
                  <a:cubicBezTo>
                    <a:pt x="44785" y="37463"/>
                    <a:pt x="47796" y="39253"/>
                    <a:pt x="52312" y="44900"/>
                  </a:cubicBezTo>
                  <a:lnTo>
                    <a:pt x="68051" y="65009"/>
                  </a:lnTo>
                  <a:cubicBezTo>
                    <a:pt x="69926" y="68043"/>
                    <a:pt x="73132" y="69988"/>
                    <a:pt x="76672" y="70243"/>
                  </a:cubicBezTo>
                  <a:cubicBezTo>
                    <a:pt x="77494" y="70243"/>
                    <a:pt x="76672" y="72998"/>
                    <a:pt x="76672" y="73273"/>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40" name="Freeform 39">
              <a:extLst>
                <a:ext uri="{FF2B5EF4-FFF2-40B4-BE49-F238E27FC236}">
                  <a16:creationId xmlns:a16="http://schemas.microsoft.com/office/drawing/2014/main" id="{E136FB5B-9829-6F4A-B0C8-F2AF4F2C4A9A}"/>
                </a:ext>
              </a:extLst>
            </p:cNvPr>
            <p:cNvSpPr/>
            <p:nvPr/>
          </p:nvSpPr>
          <p:spPr>
            <a:xfrm>
              <a:off x="789245" y="1343394"/>
              <a:ext cx="62565" cy="73961"/>
            </a:xfrm>
            <a:custGeom>
              <a:avLst/>
              <a:gdLst>
                <a:gd name="connsiteX0" fmla="*/ 433 w 62565"/>
                <a:gd name="connsiteY0" fmla="*/ 69554 h 73961"/>
                <a:gd name="connsiteX1" fmla="*/ 11108 w 62565"/>
                <a:gd name="connsiteY1" fmla="*/ 59362 h 73961"/>
                <a:gd name="connsiteX2" fmla="*/ 11108 w 62565"/>
                <a:gd name="connsiteY2" fmla="*/ 13498 h 73961"/>
                <a:gd name="connsiteX3" fmla="*/ 2486 w 62565"/>
                <a:gd name="connsiteY3" fmla="*/ 3856 h 73961"/>
                <a:gd name="connsiteX4" fmla="*/ 2486 w 62565"/>
                <a:gd name="connsiteY4" fmla="*/ 275 h 73961"/>
                <a:gd name="connsiteX5" fmla="*/ 30405 w 62565"/>
                <a:gd name="connsiteY5" fmla="*/ 689 h 73961"/>
                <a:gd name="connsiteX6" fmla="*/ 55175 w 62565"/>
                <a:gd name="connsiteY6" fmla="*/ 0 h 73961"/>
                <a:gd name="connsiteX7" fmla="*/ 57228 w 62565"/>
                <a:gd name="connsiteY7" fmla="*/ 4132 h 73961"/>
                <a:gd name="connsiteX8" fmla="*/ 54628 w 62565"/>
                <a:gd name="connsiteY8" fmla="*/ 14049 h 73961"/>
                <a:gd name="connsiteX9" fmla="*/ 51343 w 62565"/>
                <a:gd name="connsiteY9" fmla="*/ 14049 h 73961"/>
                <a:gd name="connsiteX10" fmla="*/ 33826 w 62565"/>
                <a:gd name="connsiteY10" fmla="*/ 6060 h 73961"/>
                <a:gd name="connsiteX11" fmla="*/ 24109 w 62565"/>
                <a:gd name="connsiteY11" fmla="*/ 13360 h 73961"/>
                <a:gd name="connsiteX12" fmla="*/ 24109 w 62565"/>
                <a:gd name="connsiteY12" fmla="*/ 30301 h 73961"/>
                <a:gd name="connsiteX13" fmla="*/ 27531 w 62565"/>
                <a:gd name="connsiteY13" fmla="*/ 33469 h 73961"/>
                <a:gd name="connsiteX14" fmla="*/ 29857 w 62565"/>
                <a:gd name="connsiteY14" fmla="*/ 33469 h 73961"/>
                <a:gd name="connsiteX15" fmla="*/ 49701 w 62565"/>
                <a:gd name="connsiteY15" fmla="*/ 28786 h 73961"/>
                <a:gd name="connsiteX16" fmla="*/ 52164 w 62565"/>
                <a:gd name="connsiteY16" fmla="*/ 30163 h 73961"/>
                <a:gd name="connsiteX17" fmla="*/ 46143 w 62565"/>
                <a:gd name="connsiteY17" fmla="*/ 43936 h 73961"/>
                <a:gd name="connsiteX18" fmla="*/ 42721 w 62565"/>
                <a:gd name="connsiteY18" fmla="*/ 43936 h 73961"/>
                <a:gd name="connsiteX19" fmla="*/ 29036 w 62565"/>
                <a:gd name="connsiteY19" fmla="*/ 39253 h 73961"/>
                <a:gd name="connsiteX20" fmla="*/ 26983 w 62565"/>
                <a:gd name="connsiteY20" fmla="*/ 39253 h 73961"/>
                <a:gd name="connsiteX21" fmla="*/ 23562 w 62565"/>
                <a:gd name="connsiteY21" fmla="*/ 42559 h 73961"/>
                <a:gd name="connsiteX22" fmla="*/ 23562 w 62565"/>
                <a:gd name="connsiteY22" fmla="*/ 60051 h 73961"/>
                <a:gd name="connsiteX23" fmla="*/ 34647 w 62565"/>
                <a:gd name="connsiteY23" fmla="*/ 68177 h 73961"/>
                <a:gd name="connsiteX24" fmla="*/ 59007 w 62565"/>
                <a:gd name="connsiteY24" fmla="*/ 57021 h 73961"/>
                <a:gd name="connsiteX25" fmla="*/ 62565 w 62565"/>
                <a:gd name="connsiteY25" fmla="*/ 58123 h 73961"/>
                <a:gd name="connsiteX26" fmla="*/ 51617 w 62565"/>
                <a:gd name="connsiteY26" fmla="*/ 73962 h 73961"/>
                <a:gd name="connsiteX27" fmla="*/ 31362 w 62565"/>
                <a:gd name="connsiteY27" fmla="*/ 73962 h 73961"/>
                <a:gd name="connsiteX28" fmla="*/ 1118 w 62565"/>
                <a:gd name="connsiteY28" fmla="*/ 73962 h 73961"/>
                <a:gd name="connsiteX29" fmla="*/ 433 w 62565"/>
                <a:gd name="connsiteY29" fmla="*/ 70243 h 73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62565" h="73961">
                  <a:moveTo>
                    <a:pt x="433" y="69554"/>
                  </a:moveTo>
                  <a:cubicBezTo>
                    <a:pt x="6455" y="68039"/>
                    <a:pt x="11108" y="67075"/>
                    <a:pt x="11108" y="59362"/>
                  </a:cubicBezTo>
                  <a:lnTo>
                    <a:pt x="11108" y="13498"/>
                  </a:lnTo>
                  <a:cubicBezTo>
                    <a:pt x="11108" y="6749"/>
                    <a:pt x="6866" y="4958"/>
                    <a:pt x="2486" y="3856"/>
                  </a:cubicBezTo>
                  <a:cubicBezTo>
                    <a:pt x="1665" y="3856"/>
                    <a:pt x="2486" y="275"/>
                    <a:pt x="2486" y="275"/>
                  </a:cubicBezTo>
                  <a:cubicBezTo>
                    <a:pt x="10561" y="689"/>
                    <a:pt x="23562" y="689"/>
                    <a:pt x="30405" y="689"/>
                  </a:cubicBezTo>
                  <a:cubicBezTo>
                    <a:pt x="39847" y="689"/>
                    <a:pt x="46690" y="689"/>
                    <a:pt x="55175" y="0"/>
                  </a:cubicBezTo>
                  <a:cubicBezTo>
                    <a:pt x="57638" y="0"/>
                    <a:pt x="57638" y="1653"/>
                    <a:pt x="57228" y="4132"/>
                  </a:cubicBezTo>
                  <a:lnTo>
                    <a:pt x="54628" y="14049"/>
                  </a:lnTo>
                  <a:cubicBezTo>
                    <a:pt x="54628" y="15426"/>
                    <a:pt x="51754" y="15426"/>
                    <a:pt x="51343" y="14049"/>
                  </a:cubicBezTo>
                  <a:cubicBezTo>
                    <a:pt x="49838" y="8953"/>
                    <a:pt x="46690" y="6060"/>
                    <a:pt x="33826" y="6060"/>
                  </a:cubicBezTo>
                  <a:cubicBezTo>
                    <a:pt x="26573" y="6060"/>
                    <a:pt x="24109" y="7851"/>
                    <a:pt x="24109" y="13360"/>
                  </a:cubicBezTo>
                  <a:lnTo>
                    <a:pt x="24109" y="30301"/>
                  </a:lnTo>
                  <a:cubicBezTo>
                    <a:pt x="24109" y="33055"/>
                    <a:pt x="25478" y="33469"/>
                    <a:pt x="27531" y="33469"/>
                  </a:cubicBezTo>
                  <a:lnTo>
                    <a:pt x="29857" y="33469"/>
                  </a:lnTo>
                  <a:cubicBezTo>
                    <a:pt x="36812" y="34277"/>
                    <a:pt x="43828" y="32621"/>
                    <a:pt x="49701" y="28786"/>
                  </a:cubicBezTo>
                  <a:cubicBezTo>
                    <a:pt x="50796" y="27959"/>
                    <a:pt x="52985" y="28786"/>
                    <a:pt x="52164" y="30163"/>
                  </a:cubicBezTo>
                  <a:lnTo>
                    <a:pt x="46143" y="43936"/>
                  </a:lnTo>
                  <a:cubicBezTo>
                    <a:pt x="45322" y="45727"/>
                    <a:pt x="43816" y="45589"/>
                    <a:pt x="42721" y="43936"/>
                  </a:cubicBezTo>
                  <a:cubicBezTo>
                    <a:pt x="39081" y="40400"/>
                    <a:pt x="34063" y="38683"/>
                    <a:pt x="29036" y="39253"/>
                  </a:cubicBezTo>
                  <a:lnTo>
                    <a:pt x="26983" y="39253"/>
                  </a:lnTo>
                  <a:cubicBezTo>
                    <a:pt x="24930" y="39253"/>
                    <a:pt x="23562" y="39253"/>
                    <a:pt x="23562" y="42559"/>
                  </a:cubicBezTo>
                  <a:lnTo>
                    <a:pt x="23562" y="60051"/>
                  </a:lnTo>
                  <a:cubicBezTo>
                    <a:pt x="23562" y="65973"/>
                    <a:pt x="26025" y="68177"/>
                    <a:pt x="34647" y="68177"/>
                  </a:cubicBezTo>
                  <a:cubicBezTo>
                    <a:pt x="44186" y="69241"/>
                    <a:pt x="53538" y="64958"/>
                    <a:pt x="59007" y="57021"/>
                  </a:cubicBezTo>
                  <a:cubicBezTo>
                    <a:pt x="59691" y="55919"/>
                    <a:pt x="62565" y="57021"/>
                    <a:pt x="62565" y="58123"/>
                  </a:cubicBezTo>
                  <a:cubicBezTo>
                    <a:pt x="62565" y="63494"/>
                    <a:pt x="58049" y="73962"/>
                    <a:pt x="51617" y="73962"/>
                  </a:cubicBezTo>
                  <a:cubicBezTo>
                    <a:pt x="45185" y="73962"/>
                    <a:pt x="39984" y="73962"/>
                    <a:pt x="31362" y="73962"/>
                  </a:cubicBezTo>
                  <a:cubicBezTo>
                    <a:pt x="22741" y="73962"/>
                    <a:pt x="10561" y="73962"/>
                    <a:pt x="1118" y="73962"/>
                  </a:cubicBezTo>
                  <a:cubicBezTo>
                    <a:pt x="23" y="73962"/>
                    <a:pt x="-388" y="70518"/>
                    <a:pt x="433" y="70243"/>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41" name="Freeform 40">
              <a:extLst>
                <a:ext uri="{FF2B5EF4-FFF2-40B4-BE49-F238E27FC236}">
                  <a16:creationId xmlns:a16="http://schemas.microsoft.com/office/drawing/2014/main" id="{BDC1BA0F-29B3-DC47-B192-F5F3FD2EB169}"/>
                </a:ext>
              </a:extLst>
            </p:cNvPr>
            <p:cNvSpPr/>
            <p:nvPr/>
          </p:nvSpPr>
          <p:spPr>
            <a:xfrm>
              <a:off x="872736" y="1344082"/>
              <a:ext cx="61459" cy="72859"/>
            </a:xfrm>
            <a:custGeom>
              <a:avLst/>
              <a:gdLst>
                <a:gd name="connsiteX0" fmla="*/ 20267 w 61459"/>
                <a:gd name="connsiteY0" fmla="*/ 13773 h 72859"/>
                <a:gd name="connsiteX1" fmla="*/ 20267 w 61459"/>
                <a:gd name="connsiteY1" fmla="*/ 40218 h 72859"/>
                <a:gd name="connsiteX2" fmla="*/ 47638 w 61459"/>
                <a:gd name="connsiteY2" fmla="*/ 24792 h 72859"/>
                <a:gd name="connsiteX3" fmla="*/ 32039 w 61459"/>
                <a:gd name="connsiteY3" fmla="*/ 5172 h 72859"/>
                <a:gd name="connsiteX4" fmla="*/ 29026 w 61459"/>
                <a:gd name="connsiteY4" fmla="*/ 5096 h 72859"/>
                <a:gd name="connsiteX5" fmla="*/ 20677 w 61459"/>
                <a:gd name="connsiteY5" fmla="*/ 13360 h 72859"/>
                <a:gd name="connsiteX6" fmla="*/ 20677 w 61459"/>
                <a:gd name="connsiteY6" fmla="*/ 44900 h 72859"/>
                <a:gd name="connsiteX7" fmla="*/ 20677 w 61459"/>
                <a:gd name="connsiteY7" fmla="*/ 59913 h 72859"/>
                <a:gd name="connsiteX8" fmla="*/ 32310 w 61459"/>
                <a:gd name="connsiteY8" fmla="*/ 69279 h 72859"/>
                <a:gd name="connsiteX9" fmla="*/ 32310 w 61459"/>
                <a:gd name="connsiteY9" fmla="*/ 72860 h 72859"/>
                <a:gd name="connsiteX10" fmla="*/ 834 w 61459"/>
                <a:gd name="connsiteY10" fmla="*/ 72860 h 72859"/>
                <a:gd name="connsiteX11" fmla="*/ 834 w 61459"/>
                <a:gd name="connsiteY11" fmla="*/ 69279 h 72859"/>
                <a:gd name="connsiteX12" fmla="*/ 9455 w 61459"/>
                <a:gd name="connsiteY12" fmla="*/ 59913 h 72859"/>
                <a:gd name="connsiteX13" fmla="*/ 9455 w 61459"/>
                <a:gd name="connsiteY13" fmla="*/ 13773 h 72859"/>
                <a:gd name="connsiteX14" fmla="*/ 834 w 61459"/>
                <a:gd name="connsiteY14" fmla="*/ 3581 h 72859"/>
                <a:gd name="connsiteX15" fmla="*/ 834 w 61459"/>
                <a:gd name="connsiteY15" fmla="*/ 0 h 72859"/>
                <a:gd name="connsiteX16" fmla="*/ 12740 w 61459"/>
                <a:gd name="connsiteY16" fmla="*/ 689 h 72859"/>
                <a:gd name="connsiteX17" fmla="*/ 32173 w 61459"/>
                <a:gd name="connsiteY17" fmla="*/ 0 h 72859"/>
                <a:gd name="connsiteX18" fmla="*/ 61460 w 61459"/>
                <a:gd name="connsiteY18" fmla="*/ 22313 h 72859"/>
                <a:gd name="connsiteX19" fmla="*/ 21225 w 61459"/>
                <a:gd name="connsiteY19" fmla="*/ 45314 h 72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1459" h="72859">
                  <a:moveTo>
                    <a:pt x="20267" y="13773"/>
                  </a:moveTo>
                  <a:lnTo>
                    <a:pt x="20267" y="40218"/>
                  </a:lnTo>
                  <a:cubicBezTo>
                    <a:pt x="37921" y="42697"/>
                    <a:pt x="47638" y="38427"/>
                    <a:pt x="47638" y="24792"/>
                  </a:cubicBezTo>
                  <a:cubicBezTo>
                    <a:pt x="48714" y="15039"/>
                    <a:pt x="41730" y="6255"/>
                    <a:pt x="32039" y="5172"/>
                  </a:cubicBezTo>
                  <a:cubicBezTo>
                    <a:pt x="31039" y="5060"/>
                    <a:pt x="30030" y="5035"/>
                    <a:pt x="29026" y="5096"/>
                  </a:cubicBezTo>
                  <a:cubicBezTo>
                    <a:pt x="22457" y="5096"/>
                    <a:pt x="20677" y="7300"/>
                    <a:pt x="20677" y="13360"/>
                  </a:cubicBezTo>
                  <a:moveTo>
                    <a:pt x="20677" y="44900"/>
                  </a:moveTo>
                  <a:lnTo>
                    <a:pt x="20677" y="59913"/>
                  </a:lnTo>
                  <a:cubicBezTo>
                    <a:pt x="20677" y="67213"/>
                    <a:pt x="25741" y="68452"/>
                    <a:pt x="32310" y="69279"/>
                  </a:cubicBezTo>
                  <a:cubicBezTo>
                    <a:pt x="33131" y="69279"/>
                    <a:pt x="32310" y="72860"/>
                    <a:pt x="32310" y="72860"/>
                  </a:cubicBezTo>
                  <a:lnTo>
                    <a:pt x="834" y="72860"/>
                  </a:lnTo>
                  <a:cubicBezTo>
                    <a:pt x="12" y="72860"/>
                    <a:pt x="-535" y="69417"/>
                    <a:pt x="834" y="69279"/>
                  </a:cubicBezTo>
                  <a:cubicBezTo>
                    <a:pt x="6034" y="69279"/>
                    <a:pt x="9455" y="66524"/>
                    <a:pt x="9455" y="59913"/>
                  </a:cubicBezTo>
                  <a:lnTo>
                    <a:pt x="9455" y="13773"/>
                  </a:lnTo>
                  <a:cubicBezTo>
                    <a:pt x="9455" y="6887"/>
                    <a:pt x="5760" y="4958"/>
                    <a:pt x="834" y="3581"/>
                  </a:cubicBezTo>
                  <a:cubicBezTo>
                    <a:pt x="12" y="3581"/>
                    <a:pt x="834" y="0"/>
                    <a:pt x="834" y="0"/>
                  </a:cubicBezTo>
                  <a:cubicBezTo>
                    <a:pt x="4784" y="481"/>
                    <a:pt x="8761" y="711"/>
                    <a:pt x="12740" y="689"/>
                  </a:cubicBezTo>
                  <a:cubicBezTo>
                    <a:pt x="20404" y="689"/>
                    <a:pt x="26425" y="0"/>
                    <a:pt x="32173" y="0"/>
                  </a:cubicBezTo>
                  <a:cubicBezTo>
                    <a:pt x="48185" y="0"/>
                    <a:pt x="61460" y="6060"/>
                    <a:pt x="61460" y="22313"/>
                  </a:cubicBezTo>
                  <a:cubicBezTo>
                    <a:pt x="61460" y="40906"/>
                    <a:pt x="44216" y="48757"/>
                    <a:pt x="21225" y="45314"/>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42" name="Freeform 41">
              <a:extLst>
                <a:ext uri="{FF2B5EF4-FFF2-40B4-BE49-F238E27FC236}">
                  <a16:creationId xmlns:a16="http://schemas.microsoft.com/office/drawing/2014/main" id="{4D320285-5F3B-7C47-8614-23711FD982FC}"/>
                </a:ext>
              </a:extLst>
            </p:cNvPr>
            <p:cNvSpPr/>
            <p:nvPr/>
          </p:nvSpPr>
          <p:spPr>
            <a:xfrm>
              <a:off x="953812" y="1317392"/>
              <a:ext cx="76561" cy="101339"/>
            </a:xfrm>
            <a:custGeom>
              <a:avLst/>
              <a:gdLst>
                <a:gd name="connsiteX0" fmla="*/ 39231 w 76561"/>
                <a:gd name="connsiteY0" fmla="*/ 521 h 101339"/>
                <a:gd name="connsiteX1" fmla="*/ 47306 w 76561"/>
                <a:gd name="connsiteY1" fmla="*/ 7821 h 101339"/>
                <a:gd name="connsiteX2" fmla="*/ 33620 w 76561"/>
                <a:gd name="connsiteY2" fmla="*/ 18151 h 101339"/>
                <a:gd name="connsiteX3" fmla="*/ 29789 w 76561"/>
                <a:gd name="connsiteY3" fmla="*/ 14294 h 101339"/>
                <a:gd name="connsiteX4" fmla="*/ 8713 w 76561"/>
                <a:gd name="connsiteY4" fmla="*/ 72279 h 101339"/>
                <a:gd name="connsiteX5" fmla="*/ 8713 w 76561"/>
                <a:gd name="connsiteY5" fmla="*/ 39499 h 101339"/>
                <a:gd name="connsiteX6" fmla="*/ 1975 w 76561"/>
                <a:gd name="connsiteY6" fmla="*/ 30221 h 101339"/>
                <a:gd name="connsiteX7" fmla="*/ 365 w 76561"/>
                <a:gd name="connsiteY7" fmla="*/ 30134 h 101339"/>
                <a:gd name="connsiteX8" fmla="*/ 365 w 76561"/>
                <a:gd name="connsiteY8" fmla="*/ 26553 h 101339"/>
                <a:gd name="connsiteX9" fmla="*/ 28694 w 76561"/>
                <a:gd name="connsiteY9" fmla="*/ 26553 h 101339"/>
                <a:gd name="connsiteX10" fmla="*/ 28694 w 76561"/>
                <a:gd name="connsiteY10" fmla="*/ 30134 h 101339"/>
                <a:gd name="connsiteX11" fmla="*/ 20391 w 76561"/>
                <a:gd name="connsiteY11" fmla="*/ 38023 h 101339"/>
                <a:gd name="connsiteX12" fmla="*/ 20482 w 76561"/>
                <a:gd name="connsiteY12" fmla="*/ 39499 h 101339"/>
                <a:gd name="connsiteX13" fmla="*/ 20482 w 76561"/>
                <a:gd name="connsiteY13" fmla="*/ 72692 h 101339"/>
                <a:gd name="connsiteX14" fmla="*/ 36331 w 76561"/>
                <a:gd name="connsiteY14" fmla="*/ 94086 h 101339"/>
                <a:gd name="connsiteX15" fmla="*/ 41011 w 76561"/>
                <a:gd name="connsiteY15" fmla="*/ 94178 h 101339"/>
                <a:gd name="connsiteX16" fmla="*/ 61348 w 76561"/>
                <a:gd name="connsiteY16" fmla="*/ 75866 h 101339"/>
                <a:gd name="connsiteX17" fmla="*/ 61265 w 76561"/>
                <a:gd name="connsiteY17" fmla="*/ 72692 h 101339"/>
                <a:gd name="connsiteX18" fmla="*/ 61265 w 76561"/>
                <a:gd name="connsiteY18" fmla="*/ 39499 h 101339"/>
                <a:gd name="connsiteX19" fmla="*/ 52369 w 76561"/>
                <a:gd name="connsiteY19" fmla="*/ 30134 h 101339"/>
                <a:gd name="connsiteX20" fmla="*/ 52369 w 76561"/>
                <a:gd name="connsiteY20" fmla="*/ 26553 h 101339"/>
                <a:gd name="connsiteX21" fmla="*/ 75772 w 76561"/>
                <a:gd name="connsiteY21" fmla="*/ 26553 h 101339"/>
                <a:gd name="connsiteX22" fmla="*/ 75772 w 76561"/>
                <a:gd name="connsiteY22" fmla="*/ 30134 h 101339"/>
                <a:gd name="connsiteX23" fmla="*/ 67469 w 76561"/>
                <a:gd name="connsiteY23" fmla="*/ 38023 h 101339"/>
                <a:gd name="connsiteX24" fmla="*/ 67560 w 76561"/>
                <a:gd name="connsiteY24" fmla="*/ 39499 h 101339"/>
                <a:gd name="connsiteX25" fmla="*/ 67560 w 76561"/>
                <a:gd name="connsiteY25" fmla="*/ 72142 h 101339"/>
                <a:gd name="connsiteX26" fmla="*/ 41783 w 76561"/>
                <a:gd name="connsiteY26" fmla="*/ 101203 h 101339"/>
                <a:gd name="connsiteX27" fmla="*/ 38684 w 76561"/>
                <a:gd name="connsiteY27" fmla="*/ 101203 h 101339"/>
                <a:gd name="connsiteX28" fmla="*/ 7881 w 76561"/>
                <a:gd name="connsiteY28" fmla="*/ 75728 h 101339"/>
                <a:gd name="connsiteX29" fmla="*/ 7755 w 76561"/>
                <a:gd name="connsiteY29" fmla="*/ 72279 h 101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6561" h="101339">
                  <a:moveTo>
                    <a:pt x="39231" y="521"/>
                  </a:moveTo>
                  <a:cubicBezTo>
                    <a:pt x="41011" y="-2096"/>
                    <a:pt x="49769" y="5893"/>
                    <a:pt x="47306" y="7821"/>
                  </a:cubicBezTo>
                  <a:lnTo>
                    <a:pt x="33620" y="18151"/>
                  </a:lnTo>
                  <a:cubicBezTo>
                    <a:pt x="32389" y="19115"/>
                    <a:pt x="28694" y="15809"/>
                    <a:pt x="29789" y="14294"/>
                  </a:cubicBezTo>
                  <a:close/>
                  <a:moveTo>
                    <a:pt x="8713" y="72279"/>
                  </a:moveTo>
                  <a:lnTo>
                    <a:pt x="8713" y="39499"/>
                  </a:lnTo>
                  <a:cubicBezTo>
                    <a:pt x="9398" y="35065"/>
                    <a:pt x="6381" y="30911"/>
                    <a:pt x="1975" y="30221"/>
                  </a:cubicBezTo>
                  <a:cubicBezTo>
                    <a:pt x="1442" y="30138"/>
                    <a:pt x="903" y="30109"/>
                    <a:pt x="365" y="30134"/>
                  </a:cubicBezTo>
                  <a:cubicBezTo>
                    <a:pt x="-456" y="30134"/>
                    <a:pt x="365" y="26553"/>
                    <a:pt x="365" y="26553"/>
                  </a:cubicBezTo>
                  <a:lnTo>
                    <a:pt x="28694" y="26553"/>
                  </a:lnTo>
                  <a:cubicBezTo>
                    <a:pt x="29515" y="26553"/>
                    <a:pt x="30199" y="29996"/>
                    <a:pt x="28694" y="30134"/>
                  </a:cubicBezTo>
                  <a:cubicBezTo>
                    <a:pt x="24236" y="30005"/>
                    <a:pt x="20519" y="33537"/>
                    <a:pt x="20391" y="38023"/>
                  </a:cubicBezTo>
                  <a:cubicBezTo>
                    <a:pt x="20377" y="38517"/>
                    <a:pt x="20407" y="39011"/>
                    <a:pt x="20482" y="39499"/>
                  </a:cubicBezTo>
                  <a:lnTo>
                    <a:pt x="20482" y="72692"/>
                  </a:lnTo>
                  <a:cubicBezTo>
                    <a:pt x="18989" y="83005"/>
                    <a:pt x="26084" y="92583"/>
                    <a:pt x="36331" y="94086"/>
                  </a:cubicBezTo>
                  <a:cubicBezTo>
                    <a:pt x="37881" y="94314"/>
                    <a:pt x="39453" y="94345"/>
                    <a:pt x="41011" y="94178"/>
                  </a:cubicBezTo>
                  <a:cubicBezTo>
                    <a:pt x="51651" y="94774"/>
                    <a:pt x="60757" y="86575"/>
                    <a:pt x="61348" y="75866"/>
                  </a:cubicBezTo>
                  <a:cubicBezTo>
                    <a:pt x="61406" y="74808"/>
                    <a:pt x="61379" y="73746"/>
                    <a:pt x="61265" y="72692"/>
                  </a:cubicBezTo>
                  <a:lnTo>
                    <a:pt x="61265" y="39499"/>
                  </a:lnTo>
                  <a:cubicBezTo>
                    <a:pt x="61265" y="32750"/>
                    <a:pt x="57433" y="30822"/>
                    <a:pt x="52369" y="30134"/>
                  </a:cubicBezTo>
                  <a:cubicBezTo>
                    <a:pt x="51548" y="30134"/>
                    <a:pt x="52369" y="26553"/>
                    <a:pt x="52369" y="26553"/>
                  </a:cubicBezTo>
                  <a:lnTo>
                    <a:pt x="75772" y="26553"/>
                  </a:lnTo>
                  <a:cubicBezTo>
                    <a:pt x="76456" y="26553"/>
                    <a:pt x="77140" y="29996"/>
                    <a:pt x="75772" y="30134"/>
                  </a:cubicBezTo>
                  <a:cubicBezTo>
                    <a:pt x="71314" y="30005"/>
                    <a:pt x="67597" y="33537"/>
                    <a:pt x="67469" y="38023"/>
                  </a:cubicBezTo>
                  <a:cubicBezTo>
                    <a:pt x="67454" y="38517"/>
                    <a:pt x="67485" y="39011"/>
                    <a:pt x="67560" y="39499"/>
                  </a:cubicBezTo>
                  <a:lnTo>
                    <a:pt x="67560" y="72142"/>
                  </a:lnTo>
                  <a:cubicBezTo>
                    <a:pt x="68416" y="87331"/>
                    <a:pt x="56875" y="100342"/>
                    <a:pt x="41783" y="101203"/>
                  </a:cubicBezTo>
                  <a:cubicBezTo>
                    <a:pt x="40751" y="101262"/>
                    <a:pt x="39716" y="101262"/>
                    <a:pt x="38684" y="101203"/>
                  </a:cubicBezTo>
                  <a:cubicBezTo>
                    <a:pt x="23188" y="102729"/>
                    <a:pt x="9397" y="91323"/>
                    <a:pt x="7881" y="75728"/>
                  </a:cubicBezTo>
                  <a:cubicBezTo>
                    <a:pt x="7769" y="74582"/>
                    <a:pt x="7727" y="73430"/>
                    <a:pt x="7755" y="72279"/>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43" name="Freeform 42">
              <a:extLst>
                <a:ext uri="{FF2B5EF4-FFF2-40B4-BE49-F238E27FC236}">
                  <a16:creationId xmlns:a16="http://schemas.microsoft.com/office/drawing/2014/main" id="{317CFAEC-25D6-3647-8FF2-A212D118197F}"/>
                </a:ext>
              </a:extLst>
            </p:cNvPr>
            <p:cNvSpPr/>
            <p:nvPr/>
          </p:nvSpPr>
          <p:spPr>
            <a:xfrm>
              <a:off x="1048616" y="1343669"/>
              <a:ext cx="64721" cy="73410"/>
            </a:xfrm>
            <a:custGeom>
              <a:avLst/>
              <a:gdLst>
                <a:gd name="connsiteX0" fmla="*/ 51584 w 64721"/>
                <a:gd name="connsiteY0" fmla="*/ 54542 h 73410"/>
                <a:gd name="connsiteX1" fmla="*/ 36610 w 64721"/>
                <a:gd name="connsiteY1" fmla="*/ 36930 h 73410"/>
                <a:gd name="connsiteX2" fmla="*/ 34340 w 64721"/>
                <a:gd name="connsiteY2" fmla="*/ 36912 h 73410"/>
                <a:gd name="connsiteX3" fmla="*/ 23666 w 64721"/>
                <a:gd name="connsiteY3" fmla="*/ 36912 h 73410"/>
                <a:gd name="connsiteX4" fmla="*/ 23666 w 64721"/>
                <a:gd name="connsiteY4" fmla="*/ 59500 h 73410"/>
                <a:gd name="connsiteX5" fmla="*/ 35572 w 64721"/>
                <a:gd name="connsiteY5" fmla="*/ 68039 h 73410"/>
                <a:gd name="connsiteX6" fmla="*/ 51584 w 64721"/>
                <a:gd name="connsiteY6" fmla="*/ 54266 h 73410"/>
                <a:gd name="connsiteX7" fmla="*/ 24213 w 64721"/>
                <a:gd name="connsiteY7" fmla="*/ 12947 h 73410"/>
                <a:gd name="connsiteX8" fmla="*/ 24213 w 64721"/>
                <a:gd name="connsiteY8" fmla="*/ 31403 h 73410"/>
                <a:gd name="connsiteX9" fmla="*/ 34888 w 64721"/>
                <a:gd name="connsiteY9" fmla="*/ 31403 h 73410"/>
                <a:gd name="connsiteX10" fmla="*/ 46641 w 64721"/>
                <a:gd name="connsiteY10" fmla="*/ 22502 h 73410"/>
                <a:gd name="connsiteX11" fmla="*/ 46657 w 64721"/>
                <a:gd name="connsiteY11" fmla="*/ 19696 h 73410"/>
                <a:gd name="connsiteX12" fmla="*/ 33530 w 64721"/>
                <a:gd name="connsiteY12" fmla="*/ 5383 h 73410"/>
                <a:gd name="connsiteX13" fmla="*/ 31056 w 64721"/>
                <a:gd name="connsiteY13" fmla="*/ 5509 h 73410"/>
                <a:gd name="connsiteX14" fmla="*/ 23666 w 64721"/>
                <a:gd name="connsiteY14" fmla="*/ 13222 h 73410"/>
                <a:gd name="connsiteX15" fmla="*/ 64722 w 64721"/>
                <a:gd name="connsiteY15" fmla="*/ 52200 h 73410"/>
                <a:gd name="connsiteX16" fmla="*/ 35709 w 64721"/>
                <a:gd name="connsiteY16" fmla="*/ 73411 h 73410"/>
                <a:gd name="connsiteX17" fmla="*/ 17370 w 64721"/>
                <a:gd name="connsiteY17" fmla="*/ 73411 h 73410"/>
                <a:gd name="connsiteX18" fmla="*/ 1085 w 64721"/>
                <a:gd name="connsiteY18" fmla="*/ 73411 h 73410"/>
                <a:gd name="connsiteX19" fmla="*/ 401 w 64721"/>
                <a:gd name="connsiteY19" fmla="*/ 69692 h 73410"/>
                <a:gd name="connsiteX20" fmla="*/ 11075 w 64721"/>
                <a:gd name="connsiteY20" fmla="*/ 59500 h 73410"/>
                <a:gd name="connsiteX21" fmla="*/ 11075 w 64721"/>
                <a:gd name="connsiteY21" fmla="*/ 13222 h 73410"/>
                <a:gd name="connsiteX22" fmla="*/ 2453 w 64721"/>
                <a:gd name="connsiteY22" fmla="*/ 3581 h 73410"/>
                <a:gd name="connsiteX23" fmla="*/ 2453 w 64721"/>
                <a:gd name="connsiteY23" fmla="*/ 0 h 73410"/>
                <a:gd name="connsiteX24" fmla="*/ 15044 w 64721"/>
                <a:gd name="connsiteY24" fmla="*/ 689 h 73410"/>
                <a:gd name="connsiteX25" fmla="*/ 34067 w 64721"/>
                <a:gd name="connsiteY25" fmla="*/ 0 h 73410"/>
                <a:gd name="connsiteX26" fmla="*/ 58427 w 64721"/>
                <a:gd name="connsiteY26" fmla="*/ 17216 h 73410"/>
                <a:gd name="connsiteX27" fmla="*/ 45426 w 64721"/>
                <a:gd name="connsiteY27" fmla="*/ 32918 h 73410"/>
                <a:gd name="connsiteX28" fmla="*/ 45426 w 64721"/>
                <a:gd name="connsiteY28" fmla="*/ 32918 h 73410"/>
                <a:gd name="connsiteX29" fmla="*/ 64307 w 64721"/>
                <a:gd name="connsiteY29" fmla="*/ 51093 h 73410"/>
                <a:gd name="connsiteX30" fmla="*/ 64311 w 64721"/>
                <a:gd name="connsiteY30" fmla="*/ 51649 h 734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64721" h="73410">
                  <a:moveTo>
                    <a:pt x="51584" y="54542"/>
                  </a:moveTo>
                  <a:cubicBezTo>
                    <a:pt x="52281" y="45517"/>
                    <a:pt x="45577" y="37632"/>
                    <a:pt x="36610" y="36930"/>
                  </a:cubicBezTo>
                  <a:cubicBezTo>
                    <a:pt x="35855" y="36871"/>
                    <a:pt x="35097" y="36865"/>
                    <a:pt x="34340" y="36912"/>
                  </a:cubicBezTo>
                  <a:lnTo>
                    <a:pt x="23666" y="36912"/>
                  </a:lnTo>
                  <a:lnTo>
                    <a:pt x="23666" y="59500"/>
                  </a:lnTo>
                  <a:cubicBezTo>
                    <a:pt x="23666" y="65285"/>
                    <a:pt x="26540" y="68039"/>
                    <a:pt x="35572" y="68039"/>
                  </a:cubicBezTo>
                  <a:cubicBezTo>
                    <a:pt x="44604" y="68039"/>
                    <a:pt x="51584" y="65285"/>
                    <a:pt x="51584" y="54266"/>
                  </a:cubicBezTo>
                  <a:moveTo>
                    <a:pt x="24213" y="12947"/>
                  </a:moveTo>
                  <a:lnTo>
                    <a:pt x="24213" y="31403"/>
                  </a:lnTo>
                  <a:lnTo>
                    <a:pt x="34888" y="31403"/>
                  </a:lnTo>
                  <a:cubicBezTo>
                    <a:pt x="40576" y="32211"/>
                    <a:pt x="45838" y="28226"/>
                    <a:pt x="46641" y="22502"/>
                  </a:cubicBezTo>
                  <a:cubicBezTo>
                    <a:pt x="46772" y="21571"/>
                    <a:pt x="46777" y="20627"/>
                    <a:pt x="46657" y="19696"/>
                  </a:cubicBezTo>
                  <a:cubicBezTo>
                    <a:pt x="46959" y="12095"/>
                    <a:pt x="41082" y="5687"/>
                    <a:pt x="33530" y="5383"/>
                  </a:cubicBezTo>
                  <a:cubicBezTo>
                    <a:pt x="32703" y="5350"/>
                    <a:pt x="31875" y="5392"/>
                    <a:pt x="31056" y="5509"/>
                  </a:cubicBezTo>
                  <a:cubicBezTo>
                    <a:pt x="25582" y="5509"/>
                    <a:pt x="23666" y="7300"/>
                    <a:pt x="23666" y="13222"/>
                  </a:cubicBezTo>
                  <a:moveTo>
                    <a:pt x="64722" y="52200"/>
                  </a:moveTo>
                  <a:cubicBezTo>
                    <a:pt x="64722" y="65147"/>
                    <a:pt x="53089" y="73411"/>
                    <a:pt x="35709" y="73411"/>
                  </a:cubicBezTo>
                  <a:cubicBezTo>
                    <a:pt x="30782" y="73411"/>
                    <a:pt x="25034" y="73411"/>
                    <a:pt x="17370" y="73411"/>
                  </a:cubicBezTo>
                  <a:cubicBezTo>
                    <a:pt x="9707" y="73411"/>
                    <a:pt x="5875" y="73411"/>
                    <a:pt x="1085" y="73411"/>
                  </a:cubicBezTo>
                  <a:cubicBezTo>
                    <a:pt x="127" y="73411"/>
                    <a:pt x="-421" y="69968"/>
                    <a:pt x="401" y="69692"/>
                  </a:cubicBezTo>
                  <a:cubicBezTo>
                    <a:pt x="6422" y="68177"/>
                    <a:pt x="11075" y="67213"/>
                    <a:pt x="11075" y="59500"/>
                  </a:cubicBezTo>
                  <a:lnTo>
                    <a:pt x="11075" y="13222"/>
                  </a:lnTo>
                  <a:cubicBezTo>
                    <a:pt x="11075" y="6473"/>
                    <a:pt x="6833" y="4683"/>
                    <a:pt x="2453" y="3581"/>
                  </a:cubicBezTo>
                  <a:cubicBezTo>
                    <a:pt x="1632" y="3581"/>
                    <a:pt x="2453" y="0"/>
                    <a:pt x="2453" y="0"/>
                  </a:cubicBezTo>
                  <a:cubicBezTo>
                    <a:pt x="6633" y="475"/>
                    <a:pt x="10837" y="705"/>
                    <a:pt x="15044" y="689"/>
                  </a:cubicBezTo>
                  <a:cubicBezTo>
                    <a:pt x="23392" y="689"/>
                    <a:pt x="29414" y="0"/>
                    <a:pt x="34067" y="0"/>
                  </a:cubicBezTo>
                  <a:cubicBezTo>
                    <a:pt x="47752" y="0"/>
                    <a:pt x="58427" y="5647"/>
                    <a:pt x="58427" y="17216"/>
                  </a:cubicBezTo>
                  <a:cubicBezTo>
                    <a:pt x="58534" y="24961"/>
                    <a:pt x="53014" y="31628"/>
                    <a:pt x="45426" y="32918"/>
                  </a:cubicBezTo>
                  <a:lnTo>
                    <a:pt x="45426" y="32918"/>
                  </a:lnTo>
                  <a:cubicBezTo>
                    <a:pt x="55627" y="32689"/>
                    <a:pt x="64080" y="40827"/>
                    <a:pt x="64307" y="51093"/>
                  </a:cubicBezTo>
                  <a:cubicBezTo>
                    <a:pt x="64311" y="51278"/>
                    <a:pt x="64313" y="51464"/>
                    <a:pt x="64311" y="51649"/>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44" name="Freeform 43">
              <a:extLst>
                <a:ext uri="{FF2B5EF4-FFF2-40B4-BE49-F238E27FC236}">
                  <a16:creationId xmlns:a16="http://schemas.microsoft.com/office/drawing/2014/main" id="{FDD5666E-5BD8-1349-B104-FF7ECFA3AE2D}"/>
                </a:ext>
              </a:extLst>
            </p:cNvPr>
            <p:cNvSpPr/>
            <p:nvPr/>
          </p:nvSpPr>
          <p:spPr>
            <a:xfrm>
              <a:off x="1132611" y="1343945"/>
              <a:ext cx="62428" cy="73135"/>
            </a:xfrm>
            <a:custGeom>
              <a:avLst/>
              <a:gdLst>
                <a:gd name="connsiteX0" fmla="*/ 707 w 62428"/>
                <a:gd name="connsiteY0" fmla="*/ 69003 h 73135"/>
                <a:gd name="connsiteX1" fmla="*/ 11382 w 62428"/>
                <a:gd name="connsiteY1" fmla="*/ 58811 h 73135"/>
                <a:gd name="connsiteX2" fmla="*/ 11382 w 62428"/>
                <a:gd name="connsiteY2" fmla="*/ 12947 h 73135"/>
                <a:gd name="connsiteX3" fmla="*/ 2760 w 62428"/>
                <a:gd name="connsiteY3" fmla="*/ 3581 h 73135"/>
                <a:gd name="connsiteX4" fmla="*/ 2760 w 62428"/>
                <a:gd name="connsiteY4" fmla="*/ 0 h 73135"/>
                <a:gd name="connsiteX5" fmla="*/ 31910 w 62428"/>
                <a:gd name="connsiteY5" fmla="*/ 0 h 73135"/>
                <a:gd name="connsiteX6" fmla="*/ 31910 w 62428"/>
                <a:gd name="connsiteY6" fmla="*/ 3581 h 73135"/>
                <a:gd name="connsiteX7" fmla="*/ 23358 w 62428"/>
                <a:gd name="connsiteY7" fmla="*/ 11487 h 73135"/>
                <a:gd name="connsiteX8" fmla="*/ 23425 w 62428"/>
                <a:gd name="connsiteY8" fmla="*/ 12947 h 73135"/>
                <a:gd name="connsiteX9" fmla="*/ 23425 w 62428"/>
                <a:gd name="connsiteY9" fmla="*/ 59224 h 73135"/>
                <a:gd name="connsiteX10" fmla="*/ 34510 w 62428"/>
                <a:gd name="connsiteY10" fmla="*/ 67351 h 73135"/>
                <a:gd name="connsiteX11" fmla="*/ 58870 w 62428"/>
                <a:gd name="connsiteY11" fmla="*/ 56194 h 73135"/>
                <a:gd name="connsiteX12" fmla="*/ 62429 w 62428"/>
                <a:gd name="connsiteY12" fmla="*/ 57296 h 73135"/>
                <a:gd name="connsiteX13" fmla="*/ 51480 w 62428"/>
                <a:gd name="connsiteY13" fmla="*/ 73135 h 73135"/>
                <a:gd name="connsiteX14" fmla="*/ 31226 w 62428"/>
                <a:gd name="connsiteY14" fmla="*/ 73135 h 73135"/>
                <a:gd name="connsiteX15" fmla="*/ 981 w 62428"/>
                <a:gd name="connsiteY15" fmla="*/ 73135 h 73135"/>
                <a:gd name="connsiteX16" fmla="*/ 981 w 62428"/>
                <a:gd name="connsiteY16" fmla="*/ 69417 h 731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2428" h="73135">
                  <a:moveTo>
                    <a:pt x="707" y="69003"/>
                  </a:moveTo>
                  <a:cubicBezTo>
                    <a:pt x="6729" y="67488"/>
                    <a:pt x="11382" y="66524"/>
                    <a:pt x="11382" y="58811"/>
                  </a:cubicBezTo>
                  <a:lnTo>
                    <a:pt x="11382" y="12947"/>
                  </a:lnTo>
                  <a:cubicBezTo>
                    <a:pt x="11382" y="5647"/>
                    <a:pt x="7140" y="4132"/>
                    <a:pt x="2760" y="3581"/>
                  </a:cubicBezTo>
                  <a:cubicBezTo>
                    <a:pt x="1939" y="3581"/>
                    <a:pt x="2760" y="0"/>
                    <a:pt x="2760" y="0"/>
                  </a:cubicBezTo>
                  <a:lnTo>
                    <a:pt x="31910" y="0"/>
                  </a:lnTo>
                  <a:cubicBezTo>
                    <a:pt x="31910" y="0"/>
                    <a:pt x="33142" y="3443"/>
                    <a:pt x="31910" y="3581"/>
                  </a:cubicBezTo>
                  <a:cubicBezTo>
                    <a:pt x="27379" y="3388"/>
                    <a:pt x="23550" y="6927"/>
                    <a:pt x="23358" y="11487"/>
                  </a:cubicBezTo>
                  <a:cubicBezTo>
                    <a:pt x="23338" y="11975"/>
                    <a:pt x="23360" y="12463"/>
                    <a:pt x="23425" y="12947"/>
                  </a:cubicBezTo>
                  <a:lnTo>
                    <a:pt x="23425" y="59224"/>
                  </a:lnTo>
                  <a:cubicBezTo>
                    <a:pt x="23425" y="65147"/>
                    <a:pt x="25888" y="67351"/>
                    <a:pt x="34510" y="67351"/>
                  </a:cubicBezTo>
                  <a:cubicBezTo>
                    <a:pt x="44055" y="68446"/>
                    <a:pt x="53421" y="64156"/>
                    <a:pt x="58870" y="56194"/>
                  </a:cubicBezTo>
                  <a:cubicBezTo>
                    <a:pt x="58870" y="55092"/>
                    <a:pt x="62429" y="56194"/>
                    <a:pt x="62429" y="57296"/>
                  </a:cubicBezTo>
                  <a:cubicBezTo>
                    <a:pt x="62429" y="62668"/>
                    <a:pt x="57912" y="73135"/>
                    <a:pt x="51480" y="73135"/>
                  </a:cubicBezTo>
                  <a:cubicBezTo>
                    <a:pt x="45048" y="73135"/>
                    <a:pt x="39984" y="73135"/>
                    <a:pt x="31226" y="73135"/>
                  </a:cubicBezTo>
                  <a:cubicBezTo>
                    <a:pt x="22467" y="73135"/>
                    <a:pt x="10424" y="73135"/>
                    <a:pt x="981" y="73135"/>
                  </a:cubicBezTo>
                  <a:cubicBezTo>
                    <a:pt x="-114" y="73135"/>
                    <a:pt x="-524" y="69692"/>
                    <a:pt x="981" y="69417"/>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45" name="Freeform 44">
              <a:extLst>
                <a:ext uri="{FF2B5EF4-FFF2-40B4-BE49-F238E27FC236}">
                  <a16:creationId xmlns:a16="http://schemas.microsoft.com/office/drawing/2014/main" id="{FD43C6C1-AF93-7445-B673-51127DA65407}"/>
                </a:ext>
              </a:extLst>
            </p:cNvPr>
            <p:cNvSpPr/>
            <p:nvPr/>
          </p:nvSpPr>
          <p:spPr>
            <a:xfrm>
              <a:off x="1213281" y="1343945"/>
              <a:ext cx="30438" cy="72997"/>
            </a:xfrm>
            <a:custGeom>
              <a:avLst/>
              <a:gdLst>
                <a:gd name="connsiteX0" fmla="*/ 371 w 30438"/>
                <a:gd name="connsiteY0" fmla="*/ 69003 h 72997"/>
                <a:gd name="connsiteX1" fmla="*/ 8992 w 30438"/>
                <a:gd name="connsiteY1" fmla="*/ 59638 h 72997"/>
                <a:gd name="connsiteX2" fmla="*/ 8992 w 30438"/>
                <a:gd name="connsiteY2" fmla="*/ 12947 h 72997"/>
                <a:gd name="connsiteX3" fmla="*/ 371 w 30438"/>
                <a:gd name="connsiteY3" fmla="*/ 3581 h 72997"/>
                <a:gd name="connsiteX4" fmla="*/ 1055 w 30438"/>
                <a:gd name="connsiteY4" fmla="*/ 0 h 72997"/>
                <a:gd name="connsiteX5" fmla="*/ 29384 w 30438"/>
                <a:gd name="connsiteY5" fmla="*/ 0 h 72997"/>
                <a:gd name="connsiteX6" fmla="*/ 30068 w 30438"/>
                <a:gd name="connsiteY6" fmla="*/ 3581 h 72997"/>
                <a:gd name="connsiteX7" fmla="*/ 21446 w 30438"/>
                <a:gd name="connsiteY7" fmla="*/ 12947 h 72997"/>
                <a:gd name="connsiteX8" fmla="*/ 21446 w 30438"/>
                <a:gd name="connsiteY8" fmla="*/ 60051 h 72997"/>
                <a:gd name="connsiteX9" fmla="*/ 30068 w 30438"/>
                <a:gd name="connsiteY9" fmla="*/ 69417 h 72997"/>
                <a:gd name="connsiteX10" fmla="*/ 29384 w 30438"/>
                <a:gd name="connsiteY10" fmla="*/ 72998 h 72997"/>
                <a:gd name="connsiteX11" fmla="*/ 1055 w 30438"/>
                <a:gd name="connsiteY11" fmla="*/ 72998 h 72997"/>
                <a:gd name="connsiteX12" fmla="*/ 371 w 30438"/>
                <a:gd name="connsiteY12" fmla="*/ 69417 h 7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438" h="72997">
                  <a:moveTo>
                    <a:pt x="371" y="69003"/>
                  </a:moveTo>
                  <a:cubicBezTo>
                    <a:pt x="5708" y="69003"/>
                    <a:pt x="8992" y="66249"/>
                    <a:pt x="8992" y="59638"/>
                  </a:cubicBezTo>
                  <a:lnTo>
                    <a:pt x="8992" y="12947"/>
                  </a:lnTo>
                  <a:cubicBezTo>
                    <a:pt x="8992" y="6336"/>
                    <a:pt x="5708" y="4270"/>
                    <a:pt x="371" y="3581"/>
                  </a:cubicBezTo>
                  <a:cubicBezTo>
                    <a:pt x="-450" y="3581"/>
                    <a:pt x="371" y="0"/>
                    <a:pt x="1055" y="0"/>
                  </a:cubicBezTo>
                  <a:lnTo>
                    <a:pt x="29384" y="0"/>
                  </a:lnTo>
                  <a:cubicBezTo>
                    <a:pt x="30205" y="0"/>
                    <a:pt x="30889" y="3443"/>
                    <a:pt x="30068" y="3581"/>
                  </a:cubicBezTo>
                  <a:cubicBezTo>
                    <a:pt x="25552" y="3581"/>
                    <a:pt x="21446" y="5647"/>
                    <a:pt x="21446" y="12947"/>
                  </a:cubicBezTo>
                  <a:lnTo>
                    <a:pt x="21446" y="60051"/>
                  </a:lnTo>
                  <a:cubicBezTo>
                    <a:pt x="21446" y="67351"/>
                    <a:pt x="25552" y="68866"/>
                    <a:pt x="30068" y="69417"/>
                  </a:cubicBezTo>
                  <a:cubicBezTo>
                    <a:pt x="30889" y="69417"/>
                    <a:pt x="30068" y="72998"/>
                    <a:pt x="29384" y="72998"/>
                  </a:cubicBezTo>
                  <a:lnTo>
                    <a:pt x="1055" y="72998"/>
                  </a:lnTo>
                  <a:cubicBezTo>
                    <a:pt x="234" y="72998"/>
                    <a:pt x="-450" y="69554"/>
                    <a:pt x="371" y="69417"/>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46" name="Freeform 45">
              <a:extLst>
                <a:ext uri="{FF2B5EF4-FFF2-40B4-BE49-F238E27FC236}">
                  <a16:creationId xmlns:a16="http://schemas.microsoft.com/office/drawing/2014/main" id="{EA1F1002-6AB8-B940-BC76-FA0269FC2727}"/>
                </a:ext>
              </a:extLst>
            </p:cNvPr>
            <p:cNvSpPr/>
            <p:nvPr/>
          </p:nvSpPr>
          <p:spPr>
            <a:xfrm>
              <a:off x="1264972" y="1342207"/>
              <a:ext cx="62765" cy="76523"/>
            </a:xfrm>
            <a:custGeom>
              <a:avLst/>
              <a:gdLst>
                <a:gd name="connsiteX0" fmla="*/ 137 w 62765"/>
                <a:gd name="connsiteY0" fmla="*/ 39614 h 76523"/>
                <a:gd name="connsiteX1" fmla="*/ 35725 w 62765"/>
                <a:gd name="connsiteY1" fmla="*/ 47 h 76523"/>
                <a:gd name="connsiteX2" fmla="*/ 40098 w 62765"/>
                <a:gd name="connsiteY2" fmla="*/ 85 h 76523"/>
                <a:gd name="connsiteX3" fmla="*/ 61311 w 62765"/>
                <a:gd name="connsiteY3" fmla="*/ 7522 h 76523"/>
                <a:gd name="connsiteX4" fmla="*/ 59942 w 62765"/>
                <a:gd name="connsiteY4" fmla="*/ 11516 h 76523"/>
                <a:gd name="connsiteX5" fmla="*/ 33666 w 62765"/>
                <a:gd name="connsiteY5" fmla="*/ 8349 h 76523"/>
                <a:gd name="connsiteX6" fmla="*/ 11633 w 62765"/>
                <a:gd name="connsiteY6" fmla="*/ 33140 h 76523"/>
                <a:gd name="connsiteX7" fmla="*/ 41281 w 62765"/>
                <a:gd name="connsiteY7" fmla="*/ 66295 h 76523"/>
                <a:gd name="connsiteX8" fmla="*/ 43520 w 62765"/>
                <a:gd name="connsiteY8" fmla="*/ 66333 h 76523"/>
                <a:gd name="connsiteX9" fmla="*/ 60216 w 62765"/>
                <a:gd name="connsiteY9" fmla="*/ 61513 h 76523"/>
                <a:gd name="connsiteX10" fmla="*/ 62679 w 62765"/>
                <a:gd name="connsiteY10" fmla="*/ 64267 h 76523"/>
                <a:gd name="connsiteX11" fmla="*/ 41056 w 62765"/>
                <a:gd name="connsiteY11" fmla="*/ 76388 h 76523"/>
                <a:gd name="connsiteX12" fmla="*/ 112 w 62765"/>
                <a:gd name="connsiteY12" fmla="*/ 41558 h 76523"/>
                <a:gd name="connsiteX13" fmla="*/ 0 w 62765"/>
                <a:gd name="connsiteY13" fmla="*/ 39614 h 765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65" h="76523">
                  <a:moveTo>
                    <a:pt x="137" y="39614"/>
                  </a:moveTo>
                  <a:cubicBezTo>
                    <a:pt x="-892" y="18797"/>
                    <a:pt x="15041" y="1082"/>
                    <a:pt x="35725" y="47"/>
                  </a:cubicBezTo>
                  <a:cubicBezTo>
                    <a:pt x="37182" y="-26"/>
                    <a:pt x="38643" y="-14"/>
                    <a:pt x="40098" y="85"/>
                  </a:cubicBezTo>
                  <a:cubicBezTo>
                    <a:pt x="52141" y="85"/>
                    <a:pt x="62542" y="3803"/>
                    <a:pt x="61311" y="7522"/>
                  </a:cubicBezTo>
                  <a:lnTo>
                    <a:pt x="59942" y="11516"/>
                  </a:lnTo>
                  <a:cubicBezTo>
                    <a:pt x="56247" y="22673"/>
                    <a:pt x="52141" y="8349"/>
                    <a:pt x="33666" y="8349"/>
                  </a:cubicBezTo>
                  <a:cubicBezTo>
                    <a:pt x="18886" y="8349"/>
                    <a:pt x="11633" y="18127"/>
                    <a:pt x="11633" y="33140"/>
                  </a:cubicBezTo>
                  <a:cubicBezTo>
                    <a:pt x="10723" y="50535"/>
                    <a:pt x="23997" y="65379"/>
                    <a:pt x="41281" y="66295"/>
                  </a:cubicBezTo>
                  <a:cubicBezTo>
                    <a:pt x="42027" y="66335"/>
                    <a:pt x="42773" y="66348"/>
                    <a:pt x="43520" y="66333"/>
                  </a:cubicBezTo>
                  <a:cubicBezTo>
                    <a:pt x="49359" y="65919"/>
                    <a:pt x="55046" y="64276"/>
                    <a:pt x="60216" y="61513"/>
                  </a:cubicBezTo>
                  <a:cubicBezTo>
                    <a:pt x="61037" y="61513"/>
                    <a:pt x="63227" y="63303"/>
                    <a:pt x="62679" y="64267"/>
                  </a:cubicBezTo>
                  <a:cubicBezTo>
                    <a:pt x="56922" y="70501"/>
                    <a:pt x="49353" y="74743"/>
                    <a:pt x="41056" y="76388"/>
                  </a:cubicBezTo>
                  <a:cubicBezTo>
                    <a:pt x="20193" y="78148"/>
                    <a:pt x="1862" y="62555"/>
                    <a:pt x="112" y="41558"/>
                  </a:cubicBezTo>
                  <a:cubicBezTo>
                    <a:pt x="59" y="40911"/>
                    <a:pt x="21" y="40262"/>
                    <a:pt x="0" y="39614"/>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47" name="Freeform 46">
              <a:extLst>
                <a:ext uri="{FF2B5EF4-FFF2-40B4-BE49-F238E27FC236}">
                  <a16:creationId xmlns:a16="http://schemas.microsoft.com/office/drawing/2014/main" id="{35B89CF4-1758-3C49-BCBA-58562EB091C7}"/>
                </a:ext>
              </a:extLst>
            </p:cNvPr>
            <p:cNvSpPr/>
            <p:nvPr/>
          </p:nvSpPr>
          <p:spPr>
            <a:xfrm>
              <a:off x="1345132" y="1342408"/>
              <a:ext cx="78238" cy="74671"/>
            </a:xfrm>
            <a:custGeom>
              <a:avLst/>
              <a:gdLst>
                <a:gd name="connsiteX0" fmla="*/ 48209 w 78238"/>
                <a:gd name="connsiteY0" fmla="*/ 47125 h 74671"/>
                <a:gd name="connsiteX1" fmla="*/ 35619 w 78238"/>
                <a:gd name="connsiteY1" fmla="*/ 17926 h 74671"/>
                <a:gd name="connsiteX2" fmla="*/ 23439 w 78238"/>
                <a:gd name="connsiteY2" fmla="*/ 47125 h 74671"/>
                <a:gd name="connsiteX3" fmla="*/ 25765 w 78238"/>
                <a:gd name="connsiteY3" fmla="*/ 48778 h 74671"/>
                <a:gd name="connsiteX4" fmla="*/ 45472 w 78238"/>
                <a:gd name="connsiteY4" fmla="*/ 48778 h 74671"/>
                <a:gd name="connsiteX5" fmla="*/ 47799 w 78238"/>
                <a:gd name="connsiteY5" fmla="*/ 47125 h 74671"/>
                <a:gd name="connsiteX6" fmla="*/ 76675 w 78238"/>
                <a:gd name="connsiteY6" fmla="*/ 74672 h 74671"/>
                <a:gd name="connsiteX7" fmla="*/ 49304 w 78238"/>
                <a:gd name="connsiteY7" fmla="*/ 74672 h 74671"/>
                <a:gd name="connsiteX8" fmla="*/ 49304 w 78238"/>
                <a:gd name="connsiteY8" fmla="*/ 71091 h 74671"/>
                <a:gd name="connsiteX9" fmla="*/ 53410 w 78238"/>
                <a:gd name="connsiteY9" fmla="*/ 60072 h 74671"/>
                <a:gd name="connsiteX10" fmla="*/ 52452 w 78238"/>
                <a:gd name="connsiteY10" fmla="*/ 56767 h 74671"/>
                <a:gd name="connsiteX11" fmla="*/ 46567 w 78238"/>
                <a:gd name="connsiteY11" fmla="*/ 54012 h 74671"/>
                <a:gd name="connsiteX12" fmla="*/ 25355 w 78238"/>
                <a:gd name="connsiteY12" fmla="*/ 54012 h 74671"/>
                <a:gd name="connsiteX13" fmla="*/ 19470 w 78238"/>
                <a:gd name="connsiteY13" fmla="*/ 56767 h 74671"/>
                <a:gd name="connsiteX14" fmla="*/ 18512 w 78238"/>
                <a:gd name="connsiteY14" fmla="*/ 59383 h 74671"/>
                <a:gd name="connsiteX15" fmla="*/ 23712 w 78238"/>
                <a:gd name="connsiteY15" fmla="*/ 70402 h 74671"/>
                <a:gd name="connsiteX16" fmla="*/ 23712 w 78238"/>
                <a:gd name="connsiteY16" fmla="*/ 73983 h 74671"/>
                <a:gd name="connsiteX17" fmla="*/ 1131 w 78238"/>
                <a:gd name="connsiteY17" fmla="*/ 73983 h 74671"/>
                <a:gd name="connsiteX18" fmla="*/ 1131 w 78238"/>
                <a:gd name="connsiteY18" fmla="*/ 70402 h 74671"/>
                <a:gd name="connsiteX19" fmla="*/ 11669 w 78238"/>
                <a:gd name="connsiteY19" fmla="*/ 59383 h 74671"/>
                <a:gd name="connsiteX20" fmla="*/ 29186 w 78238"/>
                <a:gd name="connsiteY20" fmla="*/ 18890 h 74671"/>
                <a:gd name="connsiteX21" fmla="*/ 34113 w 78238"/>
                <a:gd name="connsiteY21" fmla="*/ 1674 h 74671"/>
                <a:gd name="connsiteX22" fmla="*/ 41640 w 78238"/>
                <a:gd name="connsiteY22" fmla="*/ 21 h 74671"/>
                <a:gd name="connsiteX23" fmla="*/ 66958 w 78238"/>
                <a:gd name="connsiteY23" fmla="*/ 59383 h 74671"/>
                <a:gd name="connsiteX24" fmla="*/ 77359 w 78238"/>
                <a:gd name="connsiteY24" fmla="*/ 70540 h 74671"/>
                <a:gd name="connsiteX25" fmla="*/ 77359 w 78238"/>
                <a:gd name="connsiteY25" fmla="*/ 74121 h 7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238" h="74671">
                  <a:moveTo>
                    <a:pt x="48209" y="47125"/>
                  </a:moveTo>
                  <a:lnTo>
                    <a:pt x="35619" y="17926"/>
                  </a:lnTo>
                  <a:lnTo>
                    <a:pt x="23439" y="47125"/>
                  </a:lnTo>
                  <a:cubicBezTo>
                    <a:pt x="23439" y="48503"/>
                    <a:pt x="24397" y="48778"/>
                    <a:pt x="25765" y="48778"/>
                  </a:cubicBezTo>
                  <a:lnTo>
                    <a:pt x="45472" y="48778"/>
                  </a:lnTo>
                  <a:cubicBezTo>
                    <a:pt x="46841" y="48778"/>
                    <a:pt x="48483" y="48778"/>
                    <a:pt x="47799" y="47125"/>
                  </a:cubicBezTo>
                  <a:moveTo>
                    <a:pt x="76675" y="74672"/>
                  </a:moveTo>
                  <a:lnTo>
                    <a:pt x="49304" y="74672"/>
                  </a:lnTo>
                  <a:cubicBezTo>
                    <a:pt x="48072" y="74672"/>
                    <a:pt x="47935" y="71366"/>
                    <a:pt x="49304" y="71091"/>
                  </a:cubicBezTo>
                  <a:cubicBezTo>
                    <a:pt x="53136" y="71091"/>
                    <a:pt x="57242" y="69025"/>
                    <a:pt x="53410" y="60072"/>
                  </a:cubicBezTo>
                  <a:lnTo>
                    <a:pt x="52452" y="56767"/>
                  </a:lnTo>
                  <a:cubicBezTo>
                    <a:pt x="51357" y="54287"/>
                    <a:pt x="49715" y="54012"/>
                    <a:pt x="46567" y="54012"/>
                  </a:cubicBezTo>
                  <a:lnTo>
                    <a:pt x="25355" y="54012"/>
                  </a:lnTo>
                  <a:cubicBezTo>
                    <a:pt x="22344" y="54012"/>
                    <a:pt x="20565" y="54012"/>
                    <a:pt x="19470" y="56767"/>
                  </a:cubicBezTo>
                  <a:lnTo>
                    <a:pt x="18512" y="59383"/>
                  </a:lnTo>
                  <a:cubicBezTo>
                    <a:pt x="14817" y="68336"/>
                    <a:pt x="18512" y="69713"/>
                    <a:pt x="23712" y="70402"/>
                  </a:cubicBezTo>
                  <a:cubicBezTo>
                    <a:pt x="25081" y="70402"/>
                    <a:pt x="24807" y="73983"/>
                    <a:pt x="23712" y="73983"/>
                  </a:cubicBezTo>
                  <a:lnTo>
                    <a:pt x="1131" y="73983"/>
                  </a:lnTo>
                  <a:cubicBezTo>
                    <a:pt x="-237" y="73983"/>
                    <a:pt x="-511" y="70677"/>
                    <a:pt x="1131" y="70402"/>
                  </a:cubicBezTo>
                  <a:cubicBezTo>
                    <a:pt x="5374" y="70402"/>
                    <a:pt x="7837" y="68198"/>
                    <a:pt x="11669" y="59383"/>
                  </a:cubicBezTo>
                  <a:lnTo>
                    <a:pt x="29186" y="18890"/>
                  </a:lnTo>
                  <a:cubicBezTo>
                    <a:pt x="31986" y="13553"/>
                    <a:pt x="33663" y="7692"/>
                    <a:pt x="34113" y="1674"/>
                  </a:cubicBezTo>
                  <a:cubicBezTo>
                    <a:pt x="36428" y="450"/>
                    <a:pt x="39029" y="-121"/>
                    <a:pt x="41640" y="21"/>
                  </a:cubicBezTo>
                  <a:lnTo>
                    <a:pt x="66958" y="59383"/>
                  </a:lnTo>
                  <a:cubicBezTo>
                    <a:pt x="70653" y="68336"/>
                    <a:pt x="73117" y="69989"/>
                    <a:pt x="77359" y="70540"/>
                  </a:cubicBezTo>
                  <a:cubicBezTo>
                    <a:pt x="78728" y="70540"/>
                    <a:pt x="78317" y="74121"/>
                    <a:pt x="77359" y="74121"/>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48" name="Freeform 47">
              <a:extLst>
                <a:ext uri="{FF2B5EF4-FFF2-40B4-BE49-F238E27FC236}">
                  <a16:creationId xmlns:a16="http://schemas.microsoft.com/office/drawing/2014/main" id="{093D1637-7CF2-BC45-8C35-8307B415C987}"/>
                </a:ext>
              </a:extLst>
            </p:cNvPr>
            <p:cNvSpPr/>
            <p:nvPr/>
          </p:nvSpPr>
          <p:spPr>
            <a:xfrm>
              <a:off x="1471325" y="1343399"/>
              <a:ext cx="75178" cy="73739"/>
            </a:xfrm>
            <a:custGeom>
              <a:avLst/>
              <a:gdLst>
                <a:gd name="connsiteX0" fmla="*/ 63250 w 75178"/>
                <a:gd name="connsiteY0" fmla="*/ 42003 h 73739"/>
                <a:gd name="connsiteX1" fmla="*/ 33826 w 75178"/>
                <a:gd name="connsiteY1" fmla="*/ 6330 h 73739"/>
                <a:gd name="connsiteX2" fmla="*/ 24109 w 75178"/>
                <a:gd name="connsiteY2" fmla="*/ 14043 h 73739"/>
                <a:gd name="connsiteX3" fmla="*/ 24109 w 75178"/>
                <a:gd name="connsiteY3" fmla="*/ 60321 h 73739"/>
                <a:gd name="connsiteX4" fmla="*/ 37795 w 75178"/>
                <a:gd name="connsiteY4" fmla="*/ 68722 h 73739"/>
                <a:gd name="connsiteX5" fmla="*/ 62976 w 75178"/>
                <a:gd name="connsiteY5" fmla="*/ 42003 h 73739"/>
                <a:gd name="connsiteX6" fmla="*/ 981 w 75178"/>
                <a:gd name="connsiteY6" fmla="*/ 69549 h 73739"/>
                <a:gd name="connsiteX7" fmla="*/ 11656 w 75178"/>
                <a:gd name="connsiteY7" fmla="*/ 59357 h 73739"/>
                <a:gd name="connsiteX8" fmla="*/ 11656 w 75178"/>
                <a:gd name="connsiteY8" fmla="*/ 13492 h 73739"/>
                <a:gd name="connsiteX9" fmla="*/ 3034 w 75178"/>
                <a:gd name="connsiteY9" fmla="*/ 3851 h 73739"/>
                <a:gd name="connsiteX10" fmla="*/ 3034 w 75178"/>
                <a:gd name="connsiteY10" fmla="*/ 270 h 73739"/>
                <a:gd name="connsiteX11" fmla="*/ 15898 w 75178"/>
                <a:gd name="connsiteY11" fmla="*/ 959 h 73739"/>
                <a:gd name="connsiteX12" fmla="*/ 36563 w 75178"/>
                <a:gd name="connsiteY12" fmla="*/ 270 h 73739"/>
                <a:gd name="connsiteX13" fmla="*/ 74904 w 75178"/>
                <a:gd name="connsiteY13" fmla="*/ 30291 h 73739"/>
                <a:gd name="connsiteX14" fmla="*/ 75156 w 75178"/>
                <a:gd name="connsiteY14" fmla="*/ 35529 h 73739"/>
                <a:gd name="connsiteX15" fmla="*/ 39792 w 75178"/>
                <a:gd name="connsiteY15" fmla="*/ 73717 h 73739"/>
                <a:gd name="connsiteX16" fmla="*/ 36426 w 75178"/>
                <a:gd name="connsiteY16" fmla="*/ 73681 h 73739"/>
                <a:gd name="connsiteX17" fmla="*/ 17403 w 75178"/>
                <a:gd name="connsiteY17" fmla="*/ 73681 h 73739"/>
                <a:gd name="connsiteX18" fmla="*/ 1118 w 75178"/>
                <a:gd name="connsiteY18" fmla="*/ 73681 h 73739"/>
                <a:gd name="connsiteX19" fmla="*/ 434 w 75178"/>
                <a:gd name="connsiteY19" fmla="*/ 69962 h 737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5178" h="73739">
                  <a:moveTo>
                    <a:pt x="63250" y="42003"/>
                  </a:moveTo>
                  <a:cubicBezTo>
                    <a:pt x="63250" y="22032"/>
                    <a:pt x="52575" y="6330"/>
                    <a:pt x="33826" y="6330"/>
                  </a:cubicBezTo>
                  <a:cubicBezTo>
                    <a:pt x="26573" y="6330"/>
                    <a:pt x="24109" y="8672"/>
                    <a:pt x="24109" y="14043"/>
                  </a:cubicBezTo>
                  <a:lnTo>
                    <a:pt x="24109" y="60321"/>
                  </a:lnTo>
                  <a:cubicBezTo>
                    <a:pt x="24109" y="65968"/>
                    <a:pt x="27941" y="68722"/>
                    <a:pt x="37795" y="68722"/>
                  </a:cubicBezTo>
                  <a:cubicBezTo>
                    <a:pt x="54628" y="68722"/>
                    <a:pt x="62976" y="59632"/>
                    <a:pt x="62976" y="42003"/>
                  </a:cubicBezTo>
                  <a:moveTo>
                    <a:pt x="981" y="69549"/>
                  </a:moveTo>
                  <a:cubicBezTo>
                    <a:pt x="7002" y="68034"/>
                    <a:pt x="11656" y="67070"/>
                    <a:pt x="11656" y="59357"/>
                  </a:cubicBezTo>
                  <a:lnTo>
                    <a:pt x="11656" y="13492"/>
                  </a:lnTo>
                  <a:cubicBezTo>
                    <a:pt x="11656" y="6743"/>
                    <a:pt x="7413" y="4953"/>
                    <a:pt x="3034" y="3851"/>
                  </a:cubicBezTo>
                  <a:cubicBezTo>
                    <a:pt x="2213" y="3851"/>
                    <a:pt x="3034" y="270"/>
                    <a:pt x="3034" y="270"/>
                  </a:cubicBezTo>
                  <a:cubicBezTo>
                    <a:pt x="7303" y="778"/>
                    <a:pt x="11600" y="1008"/>
                    <a:pt x="15898" y="959"/>
                  </a:cubicBezTo>
                  <a:cubicBezTo>
                    <a:pt x="23972" y="959"/>
                    <a:pt x="31226" y="270"/>
                    <a:pt x="36563" y="270"/>
                  </a:cubicBezTo>
                  <a:cubicBezTo>
                    <a:pt x="55388" y="-2095"/>
                    <a:pt x="72554" y="11346"/>
                    <a:pt x="74904" y="30291"/>
                  </a:cubicBezTo>
                  <a:cubicBezTo>
                    <a:pt x="75120" y="32028"/>
                    <a:pt x="75204" y="33779"/>
                    <a:pt x="75156" y="35529"/>
                  </a:cubicBezTo>
                  <a:cubicBezTo>
                    <a:pt x="75869" y="55902"/>
                    <a:pt x="60036" y="73000"/>
                    <a:pt x="39792" y="73717"/>
                  </a:cubicBezTo>
                  <a:cubicBezTo>
                    <a:pt x="38670" y="73757"/>
                    <a:pt x="37547" y="73745"/>
                    <a:pt x="36426" y="73681"/>
                  </a:cubicBezTo>
                  <a:cubicBezTo>
                    <a:pt x="31499" y="73681"/>
                    <a:pt x="25067" y="73681"/>
                    <a:pt x="17403" y="73681"/>
                  </a:cubicBezTo>
                  <a:cubicBezTo>
                    <a:pt x="9740" y="73681"/>
                    <a:pt x="5908" y="73681"/>
                    <a:pt x="1118" y="73681"/>
                  </a:cubicBezTo>
                  <a:cubicBezTo>
                    <a:pt x="23" y="73681"/>
                    <a:pt x="-388" y="70237"/>
                    <a:pt x="434" y="69962"/>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49" name="Freeform 48">
              <a:extLst>
                <a:ext uri="{FF2B5EF4-FFF2-40B4-BE49-F238E27FC236}">
                  <a16:creationId xmlns:a16="http://schemas.microsoft.com/office/drawing/2014/main" id="{9EBA3428-E321-F447-A5DA-7EB66F3C20AB}"/>
                </a:ext>
              </a:extLst>
            </p:cNvPr>
            <p:cNvSpPr/>
            <p:nvPr/>
          </p:nvSpPr>
          <p:spPr>
            <a:xfrm>
              <a:off x="1569583" y="1341861"/>
              <a:ext cx="75059" cy="76333"/>
            </a:xfrm>
            <a:custGeom>
              <a:avLst/>
              <a:gdLst>
                <a:gd name="connsiteX0" fmla="*/ 62705 w 75059"/>
                <a:gd name="connsiteY0" fmla="*/ 43541 h 76333"/>
                <a:gd name="connsiteX1" fmla="*/ 33555 w 75059"/>
                <a:gd name="connsiteY1" fmla="*/ 7042 h 76333"/>
                <a:gd name="connsiteX2" fmla="*/ 12480 w 75059"/>
                <a:gd name="connsiteY2" fmla="*/ 32798 h 76333"/>
                <a:gd name="connsiteX3" fmla="*/ 41493 w 75059"/>
                <a:gd name="connsiteY3" fmla="*/ 69296 h 76333"/>
                <a:gd name="connsiteX4" fmla="*/ 62705 w 75059"/>
                <a:gd name="connsiteY4" fmla="*/ 43541 h 76333"/>
                <a:gd name="connsiteX5" fmla="*/ 26 w 75059"/>
                <a:gd name="connsiteY5" fmla="*/ 38582 h 76333"/>
                <a:gd name="connsiteX6" fmla="*/ 35576 w 75059"/>
                <a:gd name="connsiteY6" fmla="*/ 36 h 76333"/>
                <a:gd name="connsiteX7" fmla="*/ 37661 w 75059"/>
                <a:gd name="connsiteY7" fmla="*/ 17 h 76333"/>
                <a:gd name="connsiteX8" fmla="*/ 75022 w 75059"/>
                <a:gd name="connsiteY8" fmla="*/ 35380 h 76333"/>
                <a:gd name="connsiteX9" fmla="*/ 75022 w 75059"/>
                <a:gd name="connsiteY9" fmla="*/ 37618 h 76333"/>
                <a:gd name="connsiteX10" fmla="*/ 39898 w 75059"/>
                <a:gd name="connsiteY10" fmla="*/ 76293 h 76333"/>
                <a:gd name="connsiteX11" fmla="*/ 37387 w 75059"/>
                <a:gd name="connsiteY11" fmla="*/ 76321 h 76333"/>
                <a:gd name="connsiteX12" fmla="*/ 22 w 75059"/>
                <a:gd name="connsiteY12" fmla="*/ 40678 h 76333"/>
                <a:gd name="connsiteX13" fmla="*/ 26 w 75059"/>
                <a:gd name="connsiteY13" fmla="*/ 38582 h 76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5059" h="76333">
                  <a:moveTo>
                    <a:pt x="62705" y="43541"/>
                  </a:moveTo>
                  <a:cubicBezTo>
                    <a:pt x="64322" y="25465"/>
                    <a:pt x="51444" y="9339"/>
                    <a:pt x="33555" y="7042"/>
                  </a:cubicBezTo>
                  <a:cubicBezTo>
                    <a:pt x="24523" y="7042"/>
                    <a:pt x="12480" y="13102"/>
                    <a:pt x="12480" y="32798"/>
                  </a:cubicBezTo>
                  <a:cubicBezTo>
                    <a:pt x="10784" y="50849"/>
                    <a:pt x="23622" y="66999"/>
                    <a:pt x="41493" y="69296"/>
                  </a:cubicBezTo>
                  <a:cubicBezTo>
                    <a:pt x="50525" y="69296"/>
                    <a:pt x="62705" y="63236"/>
                    <a:pt x="62705" y="43541"/>
                  </a:cubicBezTo>
                  <a:moveTo>
                    <a:pt x="26" y="38582"/>
                  </a:moveTo>
                  <a:cubicBezTo>
                    <a:pt x="-733" y="18058"/>
                    <a:pt x="15183" y="801"/>
                    <a:pt x="35576" y="36"/>
                  </a:cubicBezTo>
                  <a:cubicBezTo>
                    <a:pt x="36270" y="10"/>
                    <a:pt x="36966" y="4"/>
                    <a:pt x="37661" y="17"/>
                  </a:cubicBezTo>
                  <a:cubicBezTo>
                    <a:pt x="57681" y="-601"/>
                    <a:pt x="74408" y="15232"/>
                    <a:pt x="75022" y="35380"/>
                  </a:cubicBezTo>
                  <a:cubicBezTo>
                    <a:pt x="75045" y="36126"/>
                    <a:pt x="75045" y="36872"/>
                    <a:pt x="75022" y="37618"/>
                  </a:cubicBezTo>
                  <a:cubicBezTo>
                    <a:pt x="75935" y="58059"/>
                    <a:pt x="60209" y="75375"/>
                    <a:pt x="39898" y="76293"/>
                  </a:cubicBezTo>
                  <a:cubicBezTo>
                    <a:pt x="39061" y="76331"/>
                    <a:pt x="38224" y="76340"/>
                    <a:pt x="37387" y="76321"/>
                  </a:cubicBezTo>
                  <a:cubicBezTo>
                    <a:pt x="17290" y="76862"/>
                    <a:pt x="561" y="60905"/>
                    <a:pt x="22" y="40678"/>
                  </a:cubicBezTo>
                  <a:cubicBezTo>
                    <a:pt x="4" y="39980"/>
                    <a:pt x="5" y="39281"/>
                    <a:pt x="26" y="38582"/>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50" name="Freeform 49">
              <a:extLst>
                <a:ext uri="{FF2B5EF4-FFF2-40B4-BE49-F238E27FC236}">
                  <a16:creationId xmlns:a16="http://schemas.microsoft.com/office/drawing/2014/main" id="{F52CCB9D-154F-634A-8713-CDF667128D06}"/>
                </a:ext>
              </a:extLst>
            </p:cNvPr>
            <p:cNvSpPr/>
            <p:nvPr/>
          </p:nvSpPr>
          <p:spPr>
            <a:xfrm>
              <a:off x="1665668" y="1342791"/>
              <a:ext cx="91932" cy="74151"/>
            </a:xfrm>
            <a:custGeom>
              <a:avLst/>
              <a:gdLst>
                <a:gd name="connsiteX0" fmla="*/ 91568 w 91932"/>
                <a:gd name="connsiteY0" fmla="*/ 74152 h 74151"/>
                <a:gd name="connsiteX1" fmla="*/ 64197 w 91932"/>
                <a:gd name="connsiteY1" fmla="*/ 74152 h 74151"/>
                <a:gd name="connsiteX2" fmla="*/ 63513 w 91932"/>
                <a:gd name="connsiteY2" fmla="*/ 70571 h 74151"/>
                <a:gd name="connsiteX3" fmla="*/ 70766 w 91932"/>
                <a:gd name="connsiteY3" fmla="*/ 61205 h 74151"/>
                <a:gd name="connsiteX4" fmla="*/ 68850 w 91932"/>
                <a:gd name="connsiteY4" fmla="*/ 26221 h 74151"/>
                <a:gd name="connsiteX5" fmla="*/ 52428 w 91932"/>
                <a:gd name="connsiteY5" fmla="*/ 60516 h 74151"/>
                <a:gd name="connsiteX6" fmla="*/ 48322 w 91932"/>
                <a:gd name="connsiteY6" fmla="*/ 71259 h 74151"/>
                <a:gd name="connsiteX7" fmla="*/ 44216 w 91932"/>
                <a:gd name="connsiteY7" fmla="*/ 73187 h 74151"/>
                <a:gd name="connsiteX8" fmla="*/ 41069 w 91932"/>
                <a:gd name="connsiteY8" fmla="*/ 71259 h 74151"/>
                <a:gd name="connsiteX9" fmla="*/ 17119 w 91932"/>
                <a:gd name="connsiteY9" fmla="*/ 25670 h 74151"/>
                <a:gd name="connsiteX10" fmla="*/ 16161 w 91932"/>
                <a:gd name="connsiteY10" fmla="*/ 61205 h 74151"/>
                <a:gd name="connsiteX11" fmla="*/ 23414 w 91932"/>
                <a:gd name="connsiteY11" fmla="*/ 70571 h 74151"/>
                <a:gd name="connsiteX12" fmla="*/ 23414 w 91932"/>
                <a:gd name="connsiteY12" fmla="*/ 74152 h 74151"/>
                <a:gd name="connsiteX13" fmla="*/ 834 w 91932"/>
                <a:gd name="connsiteY13" fmla="*/ 74152 h 74151"/>
                <a:gd name="connsiteX14" fmla="*/ 834 w 91932"/>
                <a:gd name="connsiteY14" fmla="*/ 70571 h 74151"/>
                <a:gd name="connsiteX15" fmla="*/ 9319 w 91932"/>
                <a:gd name="connsiteY15" fmla="*/ 61205 h 74151"/>
                <a:gd name="connsiteX16" fmla="*/ 12192 w 91932"/>
                <a:gd name="connsiteY16" fmla="*/ 1292 h 74151"/>
                <a:gd name="connsiteX17" fmla="*/ 17256 w 91932"/>
                <a:gd name="connsiteY17" fmla="*/ 1292 h 74151"/>
                <a:gd name="connsiteX18" fmla="*/ 47227 w 91932"/>
                <a:gd name="connsiteY18" fmla="*/ 57899 h 74151"/>
                <a:gd name="connsiteX19" fmla="*/ 74598 w 91932"/>
                <a:gd name="connsiteY19" fmla="*/ 1292 h 74151"/>
                <a:gd name="connsiteX20" fmla="*/ 79798 w 91932"/>
                <a:gd name="connsiteY20" fmla="*/ 1292 h 74151"/>
                <a:gd name="connsiteX21" fmla="*/ 83083 w 91932"/>
                <a:gd name="connsiteY21" fmla="*/ 61205 h 74151"/>
                <a:gd name="connsiteX22" fmla="*/ 91568 w 91932"/>
                <a:gd name="connsiteY22" fmla="*/ 70571 h 74151"/>
                <a:gd name="connsiteX23" fmla="*/ 91568 w 91932"/>
                <a:gd name="connsiteY23" fmla="*/ 74152 h 741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91932" h="74151">
                  <a:moveTo>
                    <a:pt x="91568" y="74152"/>
                  </a:moveTo>
                  <a:lnTo>
                    <a:pt x="64197" y="74152"/>
                  </a:lnTo>
                  <a:cubicBezTo>
                    <a:pt x="63513" y="74152"/>
                    <a:pt x="62965" y="70708"/>
                    <a:pt x="63513" y="70571"/>
                  </a:cubicBezTo>
                  <a:cubicBezTo>
                    <a:pt x="67892" y="70571"/>
                    <a:pt x="71040" y="67816"/>
                    <a:pt x="70766" y="61205"/>
                  </a:cubicBezTo>
                  <a:lnTo>
                    <a:pt x="68850" y="26221"/>
                  </a:lnTo>
                  <a:lnTo>
                    <a:pt x="52428" y="60516"/>
                  </a:lnTo>
                  <a:cubicBezTo>
                    <a:pt x="50690" y="63943"/>
                    <a:pt x="49314" y="67544"/>
                    <a:pt x="48322" y="71259"/>
                  </a:cubicBezTo>
                  <a:cubicBezTo>
                    <a:pt x="48322" y="72637"/>
                    <a:pt x="45859" y="73187"/>
                    <a:pt x="44216" y="73187"/>
                  </a:cubicBezTo>
                  <a:cubicBezTo>
                    <a:pt x="42853" y="73341"/>
                    <a:pt x="41559" y="72549"/>
                    <a:pt x="41069" y="71259"/>
                  </a:cubicBezTo>
                  <a:lnTo>
                    <a:pt x="17119" y="25670"/>
                  </a:lnTo>
                  <a:lnTo>
                    <a:pt x="16161" y="61205"/>
                  </a:lnTo>
                  <a:cubicBezTo>
                    <a:pt x="16161" y="68505"/>
                    <a:pt x="19993" y="70157"/>
                    <a:pt x="23414" y="70571"/>
                  </a:cubicBezTo>
                  <a:cubicBezTo>
                    <a:pt x="24236" y="70571"/>
                    <a:pt x="23414" y="74152"/>
                    <a:pt x="23414" y="74152"/>
                  </a:cubicBezTo>
                  <a:lnTo>
                    <a:pt x="834" y="74152"/>
                  </a:lnTo>
                  <a:cubicBezTo>
                    <a:pt x="12" y="74152"/>
                    <a:pt x="-535" y="70708"/>
                    <a:pt x="834" y="70571"/>
                  </a:cubicBezTo>
                  <a:cubicBezTo>
                    <a:pt x="5213" y="70571"/>
                    <a:pt x="8908" y="68505"/>
                    <a:pt x="9319" y="61205"/>
                  </a:cubicBezTo>
                  <a:lnTo>
                    <a:pt x="12192" y="1292"/>
                  </a:lnTo>
                  <a:cubicBezTo>
                    <a:pt x="12192" y="-361"/>
                    <a:pt x="16161" y="-499"/>
                    <a:pt x="17256" y="1292"/>
                  </a:cubicBezTo>
                  <a:lnTo>
                    <a:pt x="47227" y="57899"/>
                  </a:lnTo>
                  <a:lnTo>
                    <a:pt x="74598" y="1292"/>
                  </a:lnTo>
                  <a:cubicBezTo>
                    <a:pt x="75556" y="-499"/>
                    <a:pt x="79662" y="-361"/>
                    <a:pt x="79798" y="1292"/>
                  </a:cubicBezTo>
                  <a:lnTo>
                    <a:pt x="83083" y="61205"/>
                  </a:lnTo>
                  <a:cubicBezTo>
                    <a:pt x="83083" y="68505"/>
                    <a:pt x="87189" y="70020"/>
                    <a:pt x="91568" y="70571"/>
                  </a:cubicBezTo>
                  <a:cubicBezTo>
                    <a:pt x="92389" y="70571"/>
                    <a:pt x="91568" y="74152"/>
                    <a:pt x="91568" y="74152"/>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51" name="Freeform 50">
              <a:extLst>
                <a:ext uri="{FF2B5EF4-FFF2-40B4-BE49-F238E27FC236}">
                  <a16:creationId xmlns:a16="http://schemas.microsoft.com/office/drawing/2014/main" id="{7270D1EF-0D9F-9348-9FAD-4D0B5E7355EC}"/>
                </a:ext>
              </a:extLst>
            </p:cNvPr>
            <p:cNvSpPr/>
            <p:nvPr/>
          </p:nvSpPr>
          <p:spPr>
            <a:xfrm>
              <a:off x="1778185" y="1343945"/>
              <a:ext cx="30304" cy="72997"/>
            </a:xfrm>
            <a:custGeom>
              <a:avLst/>
              <a:gdLst>
                <a:gd name="connsiteX0" fmla="*/ 401 w 30304"/>
                <a:gd name="connsiteY0" fmla="*/ 69003 h 72997"/>
                <a:gd name="connsiteX1" fmla="*/ 9022 w 30304"/>
                <a:gd name="connsiteY1" fmla="*/ 59638 h 72997"/>
                <a:gd name="connsiteX2" fmla="*/ 9022 w 30304"/>
                <a:gd name="connsiteY2" fmla="*/ 12947 h 72997"/>
                <a:gd name="connsiteX3" fmla="*/ 401 w 30304"/>
                <a:gd name="connsiteY3" fmla="*/ 3581 h 72997"/>
                <a:gd name="connsiteX4" fmla="*/ 1085 w 30304"/>
                <a:gd name="connsiteY4" fmla="*/ 0 h 72997"/>
                <a:gd name="connsiteX5" fmla="*/ 29414 w 30304"/>
                <a:gd name="connsiteY5" fmla="*/ 0 h 72997"/>
                <a:gd name="connsiteX6" fmla="*/ 29414 w 30304"/>
                <a:gd name="connsiteY6" fmla="*/ 3581 h 72997"/>
                <a:gd name="connsiteX7" fmla="*/ 20792 w 30304"/>
                <a:gd name="connsiteY7" fmla="*/ 12947 h 72997"/>
                <a:gd name="connsiteX8" fmla="*/ 20792 w 30304"/>
                <a:gd name="connsiteY8" fmla="*/ 60051 h 72997"/>
                <a:gd name="connsiteX9" fmla="*/ 29414 w 30304"/>
                <a:gd name="connsiteY9" fmla="*/ 69417 h 72997"/>
                <a:gd name="connsiteX10" fmla="*/ 29414 w 30304"/>
                <a:gd name="connsiteY10" fmla="*/ 72998 h 72997"/>
                <a:gd name="connsiteX11" fmla="*/ 1085 w 30304"/>
                <a:gd name="connsiteY11" fmla="*/ 72998 h 72997"/>
                <a:gd name="connsiteX12" fmla="*/ 401 w 30304"/>
                <a:gd name="connsiteY12" fmla="*/ 69417 h 7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0304" h="72997">
                  <a:moveTo>
                    <a:pt x="401" y="69003"/>
                  </a:moveTo>
                  <a:cubicBezTo>
                    <a:pt x="5738" y="69003"/>
                    <a:pt x="9022" y="66249"/>
                    <a:pt x="9022" y="59638"/>
                  </a:cubicBezTo>
                  <a:lnTo>
                    <a:pt x="9022" y="12947"/>
                  </a:lnTo>
                  <a:cubicBezTo>
                    <a:pt x="9022" y="6336"/>
                    <a:pt x="5738" y="4270"/>
                    <a:pt x="401" y="3581"/>
                  </a:cubicBezTo>
                  <a:cubicBezTo>
                    <a:pt x="-421" y="3581"/>
                    <a:pt x="401" y="0"/>
                    <a:pt x="1085" y="0"/>
                  </a:cubicBezTo>
                  <a:lnTo>
                    <a:pt x="29414" y="0"/>
                  </a:lnTo>
                  <a:cubicBezTo>
                    <a:pt x="30235" y="0"/>
                    <a:pt x="30919" y="3443"/>
                    <a:pt x="29414" y="3581"/>
                  </a:cubicBezTo>
                  <a:cubicBezTo>
                    <a:pt x="24897" y="3581"/>
                    <a:pt x="20792" y="5647"/>
                    <a:pt x="20792" y="12947"/>
                  </a:cubicBezTo>
                  <a:lnTo>
                    <a:pt x="20792" y="60051"/>
                  </a:lnTo>
                  <a:cubicBezTo>
                    <a:pt x="20792" y="67351"/>
                    <a:pt x="24897" y="68866"/>
                    <a:pt x="29414" y="69417"/>
                  </a:cubicBezTo>
                  <a:cubicBezTo>
                    <a:pt x="30235" y="69417"/>
                    <a:pt x="29414" y="72998"/>
                    <a:pt x="29414" y="72998"/>
                  </a:cubicBezTo>
                  <a:lnTo>
                    <a:pt x="1085" y="72998"/>
                  </a:lnTo>
                  <a:cubicBezTo>
                    <a:pt x="127" y="72998"/>
                    <a:pt x="-421" y="69554"/>
                    <a:pt x="401" y="69417"/>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52" name="Freeform 51">
              <a:extLst>
                <a:ext uri="{FF2B5EF4-FFF2-40B4-BE49-F238E27FC236}">
                  <a16:creationId xmlns:a16="http://schemas.microsoft.com/office/drawing/2014/main" id="{276C42AD-2118-EB48-969A-BCE74F3716F4}"/>
                </a:ext>
              </a:extLst>
            </p:cNvPr>
            <p:cNvSpPr/>
            <p:nvPr/>
          </p:nvSpPr>
          <p:spPr>
            <a:xfrm>
              <a:off x="1828661" y="1343920"/>
              <a:ext cx="80165" cy="73986"/>
            </a:xfrm>
            <a:custGeom>
              <a:avLst/>
              <a:gdLst>
                <a:gd name="connsiteX0" fmla="*/ 64744 w 80165"/>
                <a:gd name="connsiteY0" fmla="*/ 72058 h 73986"/>
                <a:gd name="connsiteX1" fmla="*/ 15477 w 80165"/>
                <a:gd name="connsiteY1" fmla="*/ 20133 h 73986"/>
                <a:gd name="connsiteX2" fmla="*/ 15477 w 80165"/>
                <a:gd name="connsiteY2" fmla="*/ 59800 h 73986"/>
                <a:gd name="connsiteX3" fmla="*/ 25467 w 80165"/>
                <a:gd name="connsiteY3" fmla="*/ 69441 h 73986"/>
                <a:gd name="connsiteX4" fmla="*/ 25467 w 80165"/>
                <a:gd name="connsiteY4" fmla="*/ 73022 h 73986"/>
                <a:gd name="connsiteX5" fmla="*/ 834 w 80165"/>
                <a:gd name="connsiteY5" fmla="*/ 73022 h 73986"/>
                <a:gd name="connsiteX6" fmla="*/ 834 w 80165"/>
                <a:gd name="connsiteY6" fmla="*/ 69441 h 73986"/>
                <a:gd name="connsiteX7" fmla="*/ 9319 w 80165"/>
                <a:gd name="connsiteY7" fmla="*/ 59800 h 73986"/>
                <a:gd name="connsiteX8" fmla="*/ 9319 w 80165"/>
                <a:gd name="connsiteY8" fmla="*/ 19307 h 73986"/>
                <a:gd name="connsiteX9" fmla="*/ 5487 w 80165"/>
                <a:gd name="connsiteY9" fmla="*/ 4707 h 73986"/>
                <a:gd name="connsiteX10" fmla="*/ 3707 w 80165"/>
                <a:gd name="connsiteY10" fmla="*/ 2366 h 73986"/>
                <a:gd name="connsiteX11" fmla="*/ 5752 w 80165"/>
                <a:gd name="connsiteY11" fmla="*/ 25 h 73986"/>
                <a:gd name="connsiteX12" fmla="*/ 5760 w 80165"/>
                <a:gd name="connsiteY12" fmla="*/ 24 h 73986"/>
                <a:gd name="connsiteX13" fmla="*/ 13424 w 80165"/>
                <a:gd name="connsiteY13" fmla="*/ 24 h 73986"/>
                <a:gd name="connsiteX14" fmla="*/ 15887 w 80165"/>
                <a:gd name="connsiteY14" fmla="*/ 988 h 73986"/>
                <a:gd name="connsiteX15" fmla="*/ 64197 w 80165"/>
                <a:gd name="connsiteY15" fmla="*/ 52362 h 73986"/>
                <a:gd name="connsiteX16" fmla="*/ 64197 w 80165"/>
                <a:gd name="connsiteY16" fmla="*/ 13109 h 73986"/>
                <a:gd name="connsiteX17" fmla="*/ 54070 w 80165"/>
                <a:gd name="connsiteY17" fmla="*/ 3605 h 73986"/>
                <a:gd name="connsiteX18" fmla="*/ 54754 w 80165"/>
                <a:gd name="connsiteY18" fmla="*/ 24 h 73986"/>
                <a:gd name="connsiteX19" fmla="*/ 79388 w 80165"/>
                <a:gd name="connsiteY19" fmla="*/ 24 h 73986"/>
                <a:gd name="connsiteX20" fmla="*/ 79388 w 80165"/>
                <a:gd name="connsiteY20" fmla="*/ 3605 h 73986"/>
                <a:gd name="connsiteX21" fmla="*/ 70903 w 80165"/>
                <a:gd name="connsiteY21" fmla="*/ 13109 h 73986"/>
                <a:gd name="connsiteX22" fmla="*/ 70903 w 80165"/>
                <a:gd name="connsiteY22" fmla="*/ 54428 h 73986"/>
                <a:gd name="connsiteX23" fmla="*/ 72134 w 80165"/>
                <a:gd name="connsiteY23" fmla="*/ 72058 h 73986"/>
                <a:gd name="connsiteX24" fmla="*/ 69261 w 80165"/>
                <a:gd name="connsiteY24" fmla="*/ 73986 h 73986"/>
                <a:gd name="connsiteX25" fmla="*/ 65429 w 80165"/>
                <a:gd name="connsiteY25" fmla="*/ 72058 h 73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80165" h="73986">
                  <a:moveTo>
                    <a:pt x="64744" y="72058"/>
                  </a:moveTo>
                  <a:lnTo>
                    <a:pt x="15477" y="20133"/>
                  </a:lnTo>
                  <a:lnTo>
                    <a:pt x="15477" y="59800"/>
                  </a:lnTo>
                  <a:cubicBezTo>
                    <a:pt x="15477" y="66824"/>
                    <a:pt x="19583" y="68064"/>
                    <a:pt x="25467" y="69441"/>
                  </a:cubicBezTo>
                  <a:cubicBezTo>
                    <a:pt x="26288" y="69441"/>
                    <a:pt x="25467" y="73022"/>
                    <a:pt x="25467" y="73022"/>
                  </a:cubicBezTo>
                  <a:lnTo>
                    <a:pt x="834" y="73022"/>
                  </a:lnTo>
                  <a:cubicBezTo>
                    <a:pt x="12" y="73022"/>
                    <a:pt x="-535" y="69716"/>
                    <a:pt x="834" y="69441"/>
                  </a:cubicBezTo>
                  <a:cubicBezTo>
                    <a:pt x="5213" y="68064"/>
                    <a:pt x="9319" y="67099"/>
                    <a:pt x="9319" y="59800"/>
                  </a:cubicBezTo>
                  <a:lnTo>
                    <a:pt x="9319" y="19307"/>
                  </a:lnTo>
                  <a:cubicBezTo>
                    <a:pt x="9877" y="14131"/>
                    <a:pt x="8512" y="8930"/>
                    <a:pt x="5487" y="4707"/>
                  </a:cubicBezTo>
                  <a:cubicBezTo>
                    <a:pt x="4665" y="3468"/>
                    <a:pt x="3707" y="2641"/>
                    <a:pt x="3707" y="2366"/>
                  </a:cubicBezTo>
                  <a:cubicBezTo>
                    <a:pt x="3630" y="1151"/>
                    <a:pt x="4545" y="103"/>
                    <a:pt x="5752" y="25"/>
                  </a:cubicBezTo>
                  <a:cubicBezTo>
                    <a:pt x="5755" y="25"/>
                    <a:pt x="5757" y="25"/>
                    <a:pt x="5760" y="24"/>
                  </a:cubicBezTo>
                  <a:lnTo>
                    <a:pt x="13424" y="24"/>
                  </a:lnTo>
                  <a:cubicBezTo>
                    <a:pt x="14355" y="-101"/>
                    <a:pt x="15285" y="263"/>
                    <a:pt x="15887" y="988"/>
                  </a:cubicBezTo>
                  <a:lnTo>
                    <a:pt x="64197" y="52362"/>
                  </a:lnTo>
                  <a:lnTo>
                    <a:pt x="64197" y="13109"/>
                  </a:lnTo>
                  <a:cubicBezTo>
                    <a:pt x="64197" y="5809"/>
                    <a:pt x="59544" y="4845"/>
                    <a:pt x="54070" y="3605"/>
                  </a:cubicBezTo>
                  <a:cubicBezTo>
                    <a:pt x="53249" y="3605"/>
                    <a:pt x="54070" y="24"/>
                    <a:pt x="54754" y="24"/>
                  </a:cubicBezTo>
                  <a:lnTo>
                    <a:pt x="79388" y="24"/>
                  </a:lnTo>
                  <a:cubicBezTo>
                    <a:pt x="80209" y="24"/>
                    <a:pt x="80619" y="3330"/>
                    <a:pt x="79388" y="3605"/>
                  </a:cubicBezTo>
                  <a:cubicBezTo>
                    <a:pt x="74872" y="4845"/>
                    <a:pt x="70903" y="5809"/>
                    <a:pt x="70903" y="13109"/>
                  </a:cubicBezTo>
                  <a:lnTo>
                    <a:pt x="70903" y="54428"/>
                  </a:lnTo>
                  <a:cubicBezTo>
                    <a:pt x="70769" y="60330"/>
                    <a:pt x="71182" y="66232"/>
                    <a:pt x="72134" y="72058"/>
                  </a:cubicBezTo>
                  <a:cubicBezTo>
                    <a:pt x="72134" y="73573"/>
                    <a:pt x="70903" y="73986"/>
                    <a:pt x="69261" y="73986"/>
                  </a:cubicBezTo>
                  <a:cubicBezTo>
                    <a:pt x="67748" y="74009"/>
                    <a:pt x="66318" y="73289"/>
                    <a:pt x="65429" y="72058"/>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53" name="Freeform 52">
              <a:extLst>
                <a:ext uri="{FF2B5EF4-FFF2-40B4-BE49-F238E27FC236}">
                  <a16:creationId xmlns:a16="http://schemas.microsoft.com/office/drawing/2014/main" id="{E4B8487D-DBB9-2E4A-8356-0DE94F76599A}"/>
                </a:ext>
              </a:extLst>
            </p:cNvPr>
            <p:cNvSpPr/>
            <p:nvPr/>
          </p:nvSpPr>
          <p:spPr>
            <a:xfrm>
              <a:off x="1927802" y="1343945"/>
              <a:ext cx="29584" cy="72997"/>
            </a:xfrm>
            <a:custGeom>
              <a:avLst/>
              <a:gdLst>
                <a:gd name="connsiteX0" fmla="*/ 365 w 29584"/>
                <a:gd name="connsiteY0" fmla="*/ 69003 h 72997"/>
                <a:gd name="connsiteX1" fmla="*/ 8987 w 29584"/>
                <a:gd name="connsiteY1" fmla="*/ 59638 h 72997"/>
                <a:gd name="connsiteX2" fmla="*/ 8987 w 29584"/>
                <a:gd name="connsiteY2" fmla="*/ 12947 h 72997"/>
                <a:gd name="connsiteX3" fmla="*/ 365 w 29584"/>
                <a:gd name="connsiteY3" fmla="*/ 3581 h 72997"/>
                <a:gd name="connsiteX4" fmla="*/ 365 w 29584"/>
                <a:gd name="connsiteY4" fmla="*/ 0 h 72997"/>
                <a:gd name="connsiteX5" fmla="*/ 28694 w 29584"/>
                <a:gd name="connsiteY5" fmla="*/ 0 h 72997"/>
                <a:gd name="connsiteX6" fmla="*/ 28694 w 29584"/>
                <a:gd name="connsiteY6" fmla="*/ 3581 h 72997"/>
                <a:gd name="connsiteX7" fmla="*/ 20072 w 29584"/>
                <a:gd name="connsiteY7" fmla="*/ 12947 h 72997"/>
                <a:gd name="connsiteX8" fmla="*/ 20072 w 29584"/>
                <a:gd name="connsiteY8" fmla="*/ 60051 h 72997"/>
                <a:gd name="connsiteX9" fmla="*/ 28694 w 29584"/>
                <a:gd name="connsiteY9" fmla="*/ 69417 h 72997"/>
                <a:gd name="connsiteX10" fmla="*/ 28694 w 29584"/>
                <a:gd name="connsiteY10" fmla="*/ 72998 h 72997"/>
                <a:gd name="connsiteX11" fmla="*/ 1049 w 29584"/>
                <a:gd name="connsiteY11" fmla="*/ 72998 h 72997"/>
                <a:gd name="connsiteX12" fmla="*/ 1049 w 29584"/>
                <a:gd name="connsiteY12" fmla="*/ 69417 h 72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9584" h="72997">
                  <a:moveTo>
                    <a:pt x="365" y="69003"/>
                  </a:moveTo>
                  <a:cubicBezTo>
                    <a:pt x="5702" y="69003"/>
                    <a:pt x="8987" y="66249"/>
                    <a:pt x="8987" y="59638"/>
                  </a:cubicBezTo>
                  <a:lnTo>
                    <a:pt x="8987" y="12947"/>
                  </a:lnTo>
                  <a:cubicBezTo>
                    <a:pt x="8987" y="6336"/>
                    <a:pt x="5702" y="4270"/>
                    <a:pt x="365" y="3581"/>
                  </a:cubicBezTo>
                  <a:cubicBezTo>
                    <a:pt x="-456" y="3581"/>
                    <a:pt x="365" y="0"/>
                    <a:pt x="365" y="0"/>
                  </a:cubicBezTo>
                  <a:lnTo>
                    <a:pt x="28694" y="0"/>
                  </a:lnTo>
                  <a:cubicBezTo>
                    <a:pt x="29515" y="0"/>
                    <a:pt x="30199" y="3443"/>
                    <a:pt x="28694" y="3581"/>
                  </a:cubicBezTo>
                  <a:cubicBezTo>
                    <a:pt x="24177" y="3581"/>
                    <a:pt x="20072" y="5647"/>
                    <a:pt x="20072" y="12947"/>
                  </a:cubicBezTo>
                  <a:lnTo>
                    <a:pt x="20072" y="60051"/>
                  </a:lnTo>
                  <a:cubicBezTo>
                    <a:pt x="20072" y="67351"/>
                    <a:pt x="24177" y="68866"/>
                    <a:pt x="28694" y="69417"/>
                  </a:cubicBezTo>
                  <a:cubicBezTo>
                    <a:pt x="29515" y="69417"/>
                    <a:pt x="28694" y="72998"/>
                    <a:pt x="28694" y="72998"/>
                  </a:cubicBezTo>
                  <a:lnTo>
                    <a:pt x="1049" y="72998"/>
                  </a:lnTo>
                  <a:cubicBezTo>
                    <a:pt x="91" y="72998"/>
                    <a:pt x="-456" y="69554"/>
                    <a:pt x="1049" y="69417"/>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54" name="Freeform 53">
              <a:extLst>
                <a:ext uri="{FF2B5EF4-FFF2-40B4-BE49-F238E27FC236}">
                  <a16:creationId xmlns:a16="http://schemas.microsoft.com/office/drawing/2014/main" id="{2278E674-D44A-A242-ACC7-042460AA003F}"/>
                </a:ext>
              </a:extLst>
            </p:cNvPr>
            <p:cNvSpPr/>
            <p:nvPr/>
          </p:nvSpPr>
          <p:spPr>
            <a:xfrm>
              <a:off x="1979583" y="1342208"/>
              <a:ext cx="62713" cy="76522"/>
            </a:xfrm>
            <a:custGeom>
              <a:avLst/>
              <a:gdLst>
                <a:gd name="connsiteX0" fmla="*/ 40 w 62713"/>
                <a:gd name="connsiteY0" fmla="*/ 39613 h 76522"/>
                <a:gd name="connsiteX1" fmla="*/ 35910 w 62713"/>
                <a:gd name="connsiteY1" fmla="*/ 40 h 76522"/>
                <a:gd name="connsiteX2" fmla="*/ 40139 w 62713"/>
                <a:gd name="connsiteY2" fmla="*/ 84 h 76522"/>
                <a:gd name="connsiteX3" fmla="*/ 61214 w 62713"/>
                <a:gd name="connsiteY3" fmla="*/ 7521 h 76522"/>
                <a:gd name="connsiteX4" fmla="*/ 59845 w 62713"/>
                <a:gd name="connsiteY4" fmla="*/ 11516 h 76522"/>
                <a:gd name="connsiteX5" fmla="*/ 33706 w 62713"/>
                <a:gd name="connsiteY5" fmla="*/ 8348 h 76522"/>
                <a:gd name="connsiteX6" fmla="*/ 11673 w 62713"/>
                <a:gd name="connsiteY6" fmla="*/ 33139 h 76522"/>
                <a:gd name="connsiteX7" fmla="*/ 41321 w 62713"/>
                <a:gd name="connsiteY7" fmla="*/ 66295 h 76522"/>
                <a:gd name="connsiteX8" fmla="*/ 43560 w 62713"/>
                <a:gd name="connsiteY8" fmla="*/ 66333 h 76522"/>
                <a:gd name="connsiteX9" fmla="*/ 60256 w 62713"/>
                <a:gd name="connsiteY9" fmla="*/ 61512 h 76522"/>
                <a:gd name="connsiteX10" fmla="*/ 62583 w 62713"/>
                <a:gd name="connsiteY10" fmla="*/ 64267 h 76522"/>
                <a:gd name="connsiteX11" fmla="*/ 41097 w 62713"/>
                <a:gd name="connsiteY11" fmla="*/ 76387 h 76522"/>
                <a:gd name="connsiteX12" fmla="*/ 153 w 62713"/>
                <a:gd name="connsiteY12" fmla="*/ 41557 h 76522"/>
                <a:gd name="connsiteX13" fmla="*/ 40 w 62713"/>
                <a:gd name="connsiteY13" fmla="*/ 39613 h 765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13" h="76522">
                  <a:moveTo>
                    <a:pt x="40" y="39613"/>
                  </a:moveTo>
                  <a:cubicBezTo>
                    <a:pt x="-913" y="18716"/>
                    <a:pt x="15147" y="999"/>
                    <a:pt x="35910" y="40"/>
                  </a:cubicBezTo>
                  <a:cubicBezTo>
                    <a:pt x="37319" y="-25"/>
                    <a:pt x="38731" y="-11"/>
                    <a:pt x="40139" y="84"/>
                  </a:cubicBezTo>
                  <a:cubicBezTo>
                    <a:pt x="52182" y="84"/>
                    <a:pt x="62446" y="3803"/>
                    <a:pt x="61214" y="7521"/>
                  </a:cubicBezTo>
                  <a:lnTo>
                    <a:pt x="59845" y="11516"/>
                  </a:lnTo>
                  <a:cubicBezTo>
                    <a:pt x="56150" y="22672"/>
                    <a:pt x="52182" y="8348"/>
                    <a:pt x="33706" y="8348"/>
                  </a:cubicBezTo>
                  <a:cubicBezTo>
                    <a:pt x="18926" y="8348"/>
                    <a:pt x="11673" y="18127"/>
                    <a:pt x="11673" y="33139"/>
                  </a:cubicBezTo>
                  <a:cubicBezTo>
                    <a:pt x="10763" y="50535"/>
                    <a:pt x="24037" y="65379"/>
                    <a:pt x="41321" y="66295"/>
                  </a:cubicBezTo>
                  <a:cubicBezTo>
                    <a:pt x="42067" y="66334"/>
                    <a:pt x="42813" y="66347"/>
                    <a:pt x="43560" y="66333"/>
                  </a:cubicBezTo>
                  <a:cubicBezTo>
                    <a:pt x="49393" y="65882"/>
                    <a:pt x="55073" y="64242"/>
                    <a:pt x="60256" y="61512"/>
                  </a:cubicBezTo>
                  <a:cubicBezTo>
                    <a:pt x="61077" y="61512"/>
                    <a:pt x="63267" y="63303"/>
                    <a:pt x="62583" y="64267"/>
                  </a:cubicBezTo>
                  <a:cubicBezTo>
                    <a:pt x="56856" y="70468"/>
                    <a:pt x="49341" y="74707"/>
                    <a:pt x="41097" y="76387"/>
                  </a:cubicBezTo>
                  <a:cubicBezTo>
                    <a:pt x="20233" y="78148"/>
                    <a:pt x="1902" y="62554"/>
                    <a:pt x="153" y="41557"/>
                  </a:cubicBezTo>
                  <a:cubicBezTo>
                    <a:pt x="99" y="40910"/>
                    <a:pt x="61" y="40262"/>
                    <a:pt x="40" y="39613"/>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55" name="Freeform 54">
              <a:extLst>
                <a:ext uri="{FF2B5EF4-FFF2-40B4-BE49-F238E27FC236}">
                  <a16:creationId xmlns:a16="http://schemas.microsoft.com/office/drawing/2014/main" id="{8E36BD5A-BF99-124D-909E-31A386ECADCC}"/>
                </a:ext>
              </a:extLst>
            </p:cNvPr>
            <p:cNvSpPr/>
            <p:nvPr/>
          </p:nvSpPr>
          <p:spPr>
            <a:xfrm>
              <a:off x="2059612" y="1342408"/>
              <a:ext cx="78237" cy="74671"/>
            </a:xfrm>
            <a:custGeom>
              <a:avLst/>
              <a:gdLst>
                <a:gd name="connsiteX0" fmla="*/ 48244 w 78237"/>
                <a:gd name="connsiteY0" fmla="*/ 47125 h 74671"/>
                <a:gd name="connsiteX1" fmla="*/ 36064 w 78237"/>
                <a:gd name="connsiteY1" fmla="*/ 17926 h 74671"/>
                <a:gd name="connsiteX2" fmla="*/ 23884 w 78237"/>
                <a:gd name="connsiteY2" fmla="*/ 47125 h 74671"/>
                <a:gd name="connsiteX3" fmla="*/ 26210 w 78237"/>
                <a:gd name="connsiteY3" fmla="*/ 48778 h 74671"/>
                <a:gd name="connsiteX4" fmla="*/ 46465 w 78237"/>
                <a:gd name="connsiteY4" fmla="*/ 48778 h 74671"/>
                <a:gd name="connsiteX5" fmla="*/ 48928 w 78237"/>
                <a:gd name="connsiteY5" fmla="*/ 47125 h 74671"/>
                <a:gd name="connsiteX6" fmla="*/ 77804 w 78237"/>
                <a:gd name="connsiteY6" fmla="*/ 74672 h 74671"/>
                <a:gd name="connsiteX7" fmla="*/ 50433 w 78237"/>
                <a:gd name="connsiteY7" fmla="*/ 74672 h 74671"/>
                <a:gd name="connsiteX8" fmla="*/ 50433 w 78237"/>
                <a:gd name="connsiteY8" fmla="*/ 71091 h 74671"/>
                <a:gd name="connsiteX9" fmla="*/ 54539 w 78237"/>
                <a:gd name="connsiteY9" fmla="*/ 60072 h 74671"/>
                <a:gd name="connsiteX10" fmla="*/ 53444 w 78237"/>
                <a:gd name="connsiteY10" fmla="*/ 57455 h 74671"/>
                <a:gd name="connsiteX11" fmla="*/ 47559 w 78237"/>
                <a:gd name="connsiteY11" fmla="*/ 54700 h 74671"/>
                <a:gd name="connsiteX12" fmla="*/ 26347 w 78237"/>
                <a:gd name="connsiteY12" fmla="*/ 54700 h 74671"/>
                <a:gd name="connsiteX13" fmla="*/ 20462 w 78237"/>
                <a:gd name="connsiteY13" fmla="*/ 57455 h 74671"/>
                <a:gd name="connsiteX14" fmla="*/ 19367 w 78237"/>
                <a:gd name="connsiteY14" fmla="*/ 60072 h 74671"/>
                <a:gd name="connsiteX15" fmla="*/ 24705 w 78237"/>
                <a:gd name="connsiteY15" fmla="*/ 71091 h 74671"/>
                <a:gd name="connsiteX16" fmla="*/ 24705 w 78237"/>
                <a:gd name="connsiteY16" fmla="*/ 74672 h 74671"/>
                <a:gd name="connsiteX17" fmla="*/ 1029 w 78237"/>
                <a:gd name="connsiteY17" fmla="*/ 74672 h 74671"/>
                <a:gd name="connsiteX18" fmla="*/ 1029 w 78237"/>
                <a:gd name="connsiteY18" fmla="*/ 71091 h 74671"/>
                <a:gd name="connsiteX19" fmla="*/ 11567 w 78237"/>
                <a:gd name="connsiteY19" fmla="*/ 60072 h 74671"/>
                <a:gd name="connsiteX20" fmla="*/ 29084 w 78237"/>
                <a:gd name="connsiteY20" fmla="*/ 19579 h 74671"/>
                <a:gd name="connsiteX21" fmla="*/ 34148 w 78237"/>
                <a:gd name="connsiteY21" fmla="*/ 1674 h 74671"/>
                <a:gd name="connsiteX22" fmla="*/ 41675 w 78237"/>
                <a:gd name="connsiteY22" fmla="*/ 21 h 74671"/>
                <a:gd name="connsiteX23" fmla="*/ 66993 w 78237"/>
                <a:gd name="connsiteY23" fmla="*/ 59383 h 74671"/>
                <a:gd name="connsiteX24" fmla="*/ 77257 w 78237"/>
                <a:gd name="connsiteY24" fmla="*/ 70540 h 74671"/>
                <a:gd name="connsiteX25" fmla="*/ 77257 w 78237"/>
                <a:gd name="connsiteY25" fmla="*/ 74121 h 74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237" h="74671">
                  <a:moveTo>
                    <a:pt x="48244" y="47125"/>
                  </a:moveTo>
                  <a:lnTo>
                    <a:pt x="36064" y="17926"/>
                  </a:lnTo>
                  <a:lnTo>
                    <a:pt x="23884" y="47125"/>
                  </a:lnTo>
                  <a:cubicBezTo>
                    <a:pt x="23884" y="48503"/>
                    <a:pt x="24705" y="48778"/>
                    <a:pt x="26210" y="48778"/>
                  </a:cubicBezTo>
                  <a:lnTo>
                    <a:pt x="46465" y="48778"/>
                  </a:lnTo>
                  <a:cubicBezTo>
                    <a:pt x="47970" y="48778"/>
                    <a:pt x="49475" y="48778"/>
                    <a:pt x="48928" y="47125"/>
                  </a:cubicBezTo>
                  <a:moveTo>
                    <a:pt x="77804" y="74672"/>
                  </a:moveTo>
                  <a:lnTo>
                    <a:pt x="50433" y="74672"/>
                  </a:lnTo>
                  <a:cubicBezTo>
                    <a:pt x="49065" y="74672"/>
                    <a:pt x="48928" y="71366"/>
                    <a:pt x="50433" y="71091"/>
                  </a:cubicBezTo>
                  <a:cubicBezTo>
                    <a:pt x="54265" y="71091"/>
                    <a:pt x="58371" y="69025"/>
                    <a:pt x="54539" y="60072"/>
                  </a:cubicBezTo>
                  <a:lnTo>
                    <a:pt x="53444" y="57455"/>
                  </a:lnTo>
                  <a:cubicBezTo>
                    <a:pt x="52349" y="54976"/>
                    <a:pt x="50570" y="54700"/>
                    <a:pt x="47559" y="54700"/>
                  </a:cubicBezTo>
                  <a:lnTo>
                    <a:pt x="26347" y="54700"/>
                  </a:lnTo>
                  <a:cubicBezTo>
                    <a:pt x="23199" y="54700"/>
                    <a:pt x="21420" y="54700"/>
                    <a:pt x="20462" y="57455"/>
                  </a:cubicBezTo>
                  <a:lnTo>
                    <a:pt x="19367" y="60072"/>
                  </a:lnTo>
                  <a:cubicBezTo>
                    <a:pt x="15809" y="69025"/>
                    <a:pt x="19367" y="70402"/>
                    <a:pt x="24705" y="71091"/>
                  </a:cubicBezTo>
                  <a:cubicBezTo>
                    <a:pt x="26073" y="71091"/>
                    <a:pt x="25663" y="74672"/>
                    <a:pt x="24705" y="74672"/>
                  </a:cubicBezTo>
                  <a:lnTo>
                    <a:pt x="1029" y="74672"/>
                  </a:lnTo>
                  <a:cubicBezTo>
                    <a:pt x="-203" y="74672"/>
                    <a:pt x="-476" y="71366"/>
                    <a:pt x="1029" y="71091"/>
                  </a:cubicBezTo>
                  <a:cubicBezTo>
                    <a:pt x="5271" y="71091"/>
                    <a:pt x="7735" y="68887"/>
                    <a:pt x="11567" y="60072"/>
                  </a:cubicBezTo>
                  <a:lnTo>
                    <a:pt x="29084" y="19579"/>
                  </a:lnTo>
                  <a:cubicBezTo>
                    <a:pt x="32023" y="14043"/>
                    <a:pt x="33750" y="7938"/>
                    <a:pt x="34148" y="1674"/>
                  </a:cubicBezTo>
                  <a:cubicBezTo>
                    <a:pt x="36463" y="450"/>
                    <a:pt x="39064" y="-121"/>
                    <a:pt x="41675" y="21"/>
                  </a:cubicBezTo>
                  <a:lnTo>
                    <a:pt x="66993" y="59383"/>
                  </a:lnTo>
                  <a:cubicBezTo>
                    <a:pt x="70688" y="68336"/>
                    <a:pt x="73151" y="69989"/>
                    <a:pt x="77257" y="70540"/>
                  </a:cubicBezTo>
                  <a:cubicBezTo>
                    <a:pt x="78762" y="70540"/>
                    <a:pt x="78352" y="74121"/>
                    <a:pt x="77257" y="74121"/>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56" name="Freeform 55">
              <a:extLst>
                <a:ext uri="{FF2B5EF4-FFF2-40B4-BE49-F238E27FC236}">
                  <a16:creationId xmlns:a16="http://schemas.microsoft.com/office/drawing/2014/main" id="{9CF59C04-C294-8B4A-AB93-A5B9E452B263}"/>
                </a:ext>
              </a:extLst>
            </p:cNvPr>
            <p:cNvSpPr/>
            <p:nvPr/>
          </p:nvSpPr>
          <p:spPr>
            <a:xfrm>
              <a:off x="2155822" y="1343945"/>
              <a:ext cx="78909" cy="74650"/>
            </a:xfrm>
            <a:custGeom>
              <a:avLst/>
              <a:gdLst>
                <a:gd name="connsiteX0" fmla="*/ 65212 w 78909"/>
                <a:gd name="connsiteY0" fmla="*/ 72033 h 74650"/>
                <a:gd name="connsiteX1" fmla="*/ 15945 w 78909"/>
                <a:gd name="connsiteY1" fmla="*/ 20109 h 74650"/>
                <a:gd name="connsiteX2" fmla="*/ 15945 w 78909"/>
                <a:gd name="connsiteY2" fmla="*/ 59775 h 74650"/>
                <a:gd name="connsiteX3" fmla="*/ 26072 w 78909"/>
                <a:gd name="connsiteY3" fmla="*/ 69417 h 74650"/>
                <a:gd name="connsiteX4" fmla="*/ 25387 w 78909"/>
                <a:gd name="connsiteY4" fmla="*/ 72998 h 74650"/>
                <a:gd name="connsiteX5" fmla="*/ 891 w 78909"/>
                <a:gd name="connsiteY5" fmla="*/ 72998 h 74650"/>
                <a:gd name="connsiteX6" fmla="*/ 891 w 78909"/>
                <a:gd name="connsiteY6" fmla="*/ 69417 h 74650"/>
                <a:gd name="connsiteX7" fmla="*/ 9376 w 78909"/>
                <a:gd name="connsiteY7" fmla="*/ 59775 h 74650"/>
                <a:gd name="connsiteX8" fmla="*/ 9376 w 78909"/>
                <a:gd name="connsiteY8" fmla="*/ 19282 h 74650"/>
                <a:gd name="connsiteX9" fmla="*/ 5544 w 78909"/>
                <a:gd name="connsiteY9" fmla="*/ 4683 h 74650"/>
                <a:gd name="connsiteX10" fmla="*/ 3628 w 78909"/>
                <a:gd name="connsiteY10" fmla="*/ 2341 h 74650"/>
                <a:gd name="connsiteX11" fmla="*/ 4996 w 78909"/>
                <a:gd name="connsiteY11" fmla="*/ 138 h 74650"/>
                <a:gd name="connsiteX12" fmla="*/ 12660 w 78909"/>
                <a:gd name="connsiteY12" fmla="*/ 138 h 74650"/>
                <a:gd name="connsiteX13" fmla="*/ 15260 w 78909"/>
                <a:gd name="connsiteY13" fmla="*/ 1102 h 74650"/>
                <a:gd name="connsiteX14" fmla="*/ 63433 w 78909"/>
                <a:gd name="connsiteY14" fmla="*/ 52476 h 74650"/>
                <a:gd name="connsiteX15" fmla="*/ 63433 w 78909"/>
                <a:gd name="connsiteY15" fmla="*/ 13084 h 74650"/>
                <a:gd name="connsiteX16" fmla="*/ 53443 w 78909"/>
                <a:gd name="connsiteY16" fmla="*/ 3581 h 74650"/>
                <a:gd name="connsiteX17" fmla="*/ 53443 w 78909"/>
                <a:gd name="connsiteY17" fmla="*/ 0 h 74650"/>
                <a:gd name="connsiteX18" fmla="*/ 78076 w 78909"/>
                <a:gd name="connsiteY18" fmla="*/ 0 h 74650"/>
                <a:gd name="connsiteX19" fmla="*/ 78076 w 78909"/>
                <a:gd name="connsiteY19" fmla="*/ 3581 h 74650"/>
                <a:gd name="connsiteX20" fmla="*/ 69591 w 78909"/>
                <a:gd name="connsiteY20" fmla="*/ 13084 h 74650"/>
                <a:gd name="connsiteX21" fmla="*/ 69591 w 78909"/>
                <a:gd name="connsiteY21" fmla="*/ 54404 h 74650"/>
                <a:gd name="connsiteX22" fmla="*/ 70823 w 78909"/>
                <a:gd name="connsiteY22" fmla="*/ 72722 h 74650"/>
                <a:gd name="connsiteX23" fmla="*/ 67812 w 78909"/>
                <a:gd name="connsiteY23" fmla="*/ 74650 h 74650"/>
                <a:gd name="connsiteX24" fmla="*/ 63980 w 78909"/>
                <a:gd name="connsiteY24" fmla="*/ 72722 h 74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78909" h="74650">
                  <a:moveTo>
                    <a:pt x="65212" y="72033"/>
                  </a:moveTo>
                  <a:lnTo>
                    <a:pt x="15945" y="20109"/>
                  </a:lnTo>
                  <a:lnTo>
                    <a:pt x="15945" y="59775"/>
                  </a:lnTo>
                  <a:cubicBezTo>
                    <a:pt x="15945" y="66800"/>
                    <a:pt x="20050" y="68039"/>
                    <a:pt x="26072" y="69417"/>
                  </a:cubicBezTo>
                  <a:cubicBezTo>
                    <a:pt x="26893" y="69417"/>
                    <a:pt x="26072" y="72998"/>
                    <a:pt x="25387" y="72998"/>
                  </a:cubicBezTo>
                  <a:lnTo>
                    <a:pt x="891" y="72998"/>
                  </a:lnTo>
                  <a:cubicBezTo>
                    <a:pt x="69" y="72998"/>
                    <a:pt x="-615" y="69692"/>
                    <a:pt x="891" y="69417"/>
                  </a:cubicBezTo>
                  <a:cubicBezTo>
                    <a:pt x="5270" y="68039"/>
                    <a:pt x="9376" y="67075"/>
                    <a:pt x="9376" y="59775"/>
                  </a:cubicBezTo>
                  <a:lnTo>
                    <a:pt x="9376" y="19282"/>
                  </a:lnTo>
                  <a:cubicBezTo>
                    <a:pt x="9934" y="14106"/>
                    <a:pt x="8569" y="8906"/>
                    <a:pt x="5544" y="4683"/>
                  </a:cubicBezTo>
                  <a:cubicBezTo>
                    <a:pt x="4849" y="3950"/>
                    <a:pt x="4209" y="3168"/>
                    <a:pt x="3628" y="2341"/>
                  </a:cubicBezTo>
                  <a:cubicBezTo>
                    <a:pt x="3559" y="1385"/>
                    <a:pt x="4112" y="495"/>
                    <a:pt x="4996" y="138"/>
                  </a:cubicBezTo>
                  <a:lnTo>
                    <a:pt x="12660" y="138"/>
                  </a:lnTo>
                  <a:cubicBezTo>
                    <a:pt x="13628" y="37"/>
                    <a:pt x="14588" y="393"/>
                    <a:pt x="15260" y="1102"/>
                  </a:cubicBezTo>
                  <a:lnTo>
                    <a:pt x="63433" y="52476"/>
                  </a:lnTo>
                  <a:lnTo>
                    <a:pt x="63433" y="13084"/>
                  </a:lnTo>
                  <a:cubicBezTo>
                    <a:pt x="63433" y="5785"/>
                    <a:pt x="58780" y="4821"/>
                    <a:pt x="53443" y="3581"/>
                  </a:cubicBezTo>
                  <a:cubicBezTo>
                    <a:pt x="52621" y="3581"/>
                    <a:pt x="53443" y="0"/>
                    <a:pt x="53443" y="0"/>
                  </a:cubicBezTo>
                  <a:lnTo>
                    <a:pt x="78076" y="0"/>
                  </a:lnTo>
                  <a:cubicBezTo>
                    <a:pt x="78897" y="0"/>
                    <a:pt x="79445" y="3306"/>
                    <a:pt x="78076" y="3581"/>
                  </a:cubicBezTo>
                  <a:cubicBezTo>
                    <a:pt x="73423" y="4821"/>
                    <a:pt x="69591" y="5785"/>
                    <a:pt x="69591" y="13084"/>
                  </a:cubicBezTo>
                  <a:lnTo>
                    <a:pt x="69591" y="54404"/>
                  </a:lnTo>
                  <a:cubicBezTo>
                    <a:pt x="69344" y="60537"/>
                    <a:pt x="69757" y="66679"/>
                    <a:pt x="70823" y="72722"/>
                  </a:cubicBezTo>
                  <a:cubicBezTo>
                    <a:pt x="70823" y="74237"/>
                    <a:pt x="69591" y="74650"/>
                    <a:pt x="67812" y="74650"/>
                  </a:cubicBezTo>
                  <a:cubicBezTo>
                    <a:pt x="66314" y="74610"/>
                    <a:pt x="64911" y="73904"/>
                    <a:pt x="63980" y="72722"/>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57" name="Freeform 56">
              <a:extLst>
                <a:ext uri="{FF2B5EF4-FFF2-40B4-BE49-F238E27FC236}">
                  <a16:creationId xmlns:a16="http://schemas.microsoft.com/office/drawing/2014/main" id="{3B90F04D-1A41-F34D-A0D8-971C6A9774F9}"/>
                </a:ext>
              </a:extLst>
            </p:cNvPr>
            <p:cNvSpPr/>
            <p:nvPr/>
          </p:nvSpPr>
          <p:spPr>
            <a:xfrm>
              <a:off x="2251482" y="1342959"/>
              <a:ext cx="78546" cy="74120"/>
            </a:xfrm>
            <a:custGeom>
              <a:avLst/>
              <a:gdLst>
                <a:gd name="connsiteX0" fmla="*/ 47696 w 78546"/>
                <a:gd name="connsiteY0" fmla="*/ 46574 h 74120"/>
                <a:gd name="connsiteX1" fmla="*/ 35516 w 78546"/>
                <a:gd name="connsiteY1" fmla="*/ 17375 h 74120"/>
                <a:gd name="connsiteX2" fmla="*/ 23336 w 78546"/>
                <a:gd name="connsiteY2" fmla="*/ 46574 h 74120"/>
                <a:gd name="connsiteX3" fmla="*/ 25663 w 78546"/>
                <a:gd name="connsiteY3" fmla="*/ 48227 h 74120"/>
                <a:gd name="connsiteX4" fmla="*/ 45370 w 78546"/>
                <a:gd name="connsiteY4" fmla="*/ 48227 h 74120"/>
                <a:gd name="connsiteX5" fmla="*/ 47696 w 78546"/>
                <a:gd name="connsiteY5" fmla="*/ 46574 h 74120"/>
                <a:gd name="connsiteX6" fmla="*/ 76572 w 78546"/>
                <a:gd name="connsiteY6" fmla="*/ 74121 h 74120"/>
                <a:gd name="connsiteX7" fmla="*/ 49202 w 78546"/>
                <a:gd name="connsiteY7" fmla="*/ 74121 h 74120"/>
                <a:gd name="connsiteX8" fmla="*/ 49202 w 78546"/>
                <a:gd name="connsiteY8" fmla="*/ 70540 h 74120"/>
                <a:gd name="connsiteX9" fmla="*/ 53307 w 78546"/>
                <a:gd name="connsiteY9" fmla="*/ 59521 h 74120"/>
                <a:gd name="connsiteX10" fmla="*/ 52212 w 78546"/>
                <a:gd name="connsiteY10" fmla="*/ 56904 h 74120"/>
                <a:gd name="connsiteX11" fmla="*/ 46328 w 78546"/>
                <a:gd name="connsiteY11" fmla="*/ 54150 h 74120"/>
                <a:gd name="connsiteX12" fmla="*/ 25115 w 78546"/>
                <a:gd name="connsiteY12" fmla="*/ 54150 h 74120"/>
                <a:gd name="connsiteX13" fmla="*/ 19231 w 78546"/>
                <a:gd name="connsiteY13" fmla="*/ 56904 h 74120"/>
                <a:gd name="connsiteX14" fmla="*/ 18273 w 78546"/>
                <a:gd name="connsiteY14" fmla="*/ 59521 h 74120"/>
                <a:gd name="connsiteX15" fmla="*/ 23473 w 78546"/>
                <a:gd name="connsiteY15" fmla="*/ 70540 h 74120"/>
                <a:gd name="connsiteX16" fmla="*/ 23473 w 78546"/>
                <a:gd name="connsiteY16" fmla="*/ 74121 h 74120"/>
                <a:gd name="connsiteX17" fmla="*/ 1029 w 78546"/>
                <a:gd name="connsiteY17" fmla="*/ 74121 h 74120"/>
                <a:gd name="connsiteX18" fmla="*/ 1029 w 78546"/>
                <a:gd name="connsiteY18" fmla="*/ 70540 h 74120"/>
                <a:gd name="connsiteX19" fmla="*/ 11567 w 78546"/>
                <a:gd name="connsiteY19" fmla="*/ 59521 h 74120"/>
                <a:gd name="connsiteX20" fmla="*/ 29084 w 78546"/>
                <a:gd name="connsiteY20" fmla="*/ 19028 h 74120"/>
                <a:gd name="connsiteX21" fmla="*/ 34421 w 78546"/>
                <a:gd name="connsiteY21" fmla="*/ 1674 h 74120"/>
                <a:gd name="connsiteX22" fmla="*/ 41948 w 78546"/>
                <a:gd name="connsiteY22" fmla="*/ 21 h 74120"/>
                <a:gd name="connsiteX23" fmla="*/ 67266 w 78546"/>
                <a:gd name="connsiteY23" fmla="*/ 59383 h 74120"/>
                <a:gd name="connsiteX24" fmla="*/ 77667 w 78546"/>
                <a:gd name="connsiteY24" fmla="*/ 70540 h 74120"/>
                <a:gd name="connsiteX25" fmla="*/ 77667 w 78546"/>
                <a:gd name="connsiteY25" fmla="*/ 74121 h 74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78546" h="74120">
                  <a:moveTo>
                    <a:pt x="47696" y="46574"/>
                  </a:moveTo>
                  <a:lnTo>
                    <a:pt x="35516" y="17375"/>
                  </a:lnTo>
                  <a:lnTo>
                    <a:pt x="23336" y="46574"/>
                  </a:lnTo>
                  <a:cubicBezTo>
                    <a:pt x="23336" y="47952"/>
                    <a:pt x="24294" y="48227"/>
                    <a:pt x="25663" y="48227"/>
                  </a:cubicBezTo>
                  <a:lnTo>
                    <a:pt x="45370" y="48227"/>
                  </a:lnTo>
                  <a:cubicBezTo>
                    <a:pt x="46738" y="48227"/>
                    <a:pt x="48244" y="48227"/>
                    <a:pt x="47696" y="46574"/>
                  </a:cubicBezTo>
                  <a:moveTo>
                    <a:pt x="76572" y="74121"/>
                  </a:moveTo>
                  <a:lnTo>
                    <a:pt x="49202" y="74121"/>
                  </a:lnTo>
                  <a:cubicBezTo>
                    <a:pt x="47833" y="74121"/>
                    <a:pt x="47833" y="70815"/>
                    <a:pt x="49202" y="70540"/>
                  </a:cubicBezTo>
                  <a:cubicBezTo>
                    <a:pt x="53034" y="70540"/>
                    <a:pt x="57139" y="68474"/>
                    <a:pt x="53307" y="59521"/>
                  </a:cubicBezTo>
                  <a:lnTo>
                    <a:pt x="52212" y="56904"/>
                  </a:lnTo>
                  <a:cubicBezTo>
                    <a:pt x="51118" y="54425"/>
                    <a:pt x="49475" y="54150"/>
                    <a:pt x="46328" y="54150"/>
                  </a:cubicBezTo>
                  <a:lnTo>
                    <a:pt x="25115" y="54150"/>
                  </a:lnTo>
                  <a:cubicBezTo>
                    <a:pt x="22104" y="54150"/>
                    <a:pt x="20325" y="54150"/>
                    <a:pt x="19231" y="56904"/>
                  </a:cubicBezTo>
                  <a:lnTo>
                    <a:pt x="18273" y="59521"/>
                  </a:lnTo>
                  <a:cubicBezTo>
                    <a:pt x="14578" y="68474"/>
                    <a:pt x="18273" y="69851"/>
                    <a:pt x="23473" y="70540"/>
                  </a:cubicBezTo>
                  <a:cubicBezTo>
                    <a:pt x="24842" y="70540"/>
                    <a:pt x="24568" y="74121"/>
                    <a:pt x="23473" y="74121"/>
                  </a:cubicBezTo>
                  <a:lnTo>
                    <a:pt x="1029" y="74121"/>
                  </a:lnTo>
                  <a:cubicBezTo>
                    <a:pt x="-203" y="74121"/>
                    <a:pt x="-476" y="70815"/>
                    <a:pt x="1029" y="70540"/>
                  </a:cubicBezTo>
                  <a:cubicBezTo>
                    <a:pt x="5271" y="70540"/>
                    <a:pt x="7735" y="68336"/>
                    <a:pt x="11567" y="59521"/>
                  </a:cubicBezTo>
                  <a:lnTo>
                    <a:pt x="29084" y="19028"/>
                  </a:lnTo>
                  <a:cubicBezTo>
                    <a:pt x="32045" y="13681"/>
                    <a:pt x="33863" y="7770"/>
                    <a:pt x="34421" y="1674"/>
                  </a:cubicBezTo>
                  <a:cubicBezTo>
                    <a:pt x="36736" y="450"/>
                    <a:pt x="39337" y="-121"/>
                    <a:pt x="41948" y="21"/>
                  </a:cubicBezTo>
                  <a:lnTo>
                    <a:pt x="67266" y="59383"/>
                  </a:lnTo>
                  <a:cubicBezTo>
                    <a:pt x="70961" y="68336"/>
                    <a:pt x="73425" y="69989"/>
                    <a:pt x="77667" y="70540"/>
                  </a:cubicBezTo>
                  <a:cubicBezTo>
                    <a:pt x="79036" y="70540"/>
                    <a:pt x="78625" y="74121"/>
                    <a:pt x="77667" y="74121"/>
                  </a:cubicBezTo>
                </a:path>
              </a:pathLst>
            </a:custGeom>
            <a:solidFill>
              <a:srgbClr val="203C72"/>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58" name="Freeform 57">
              <a:extLst>
                <a:ext uri="{FF2B5EF4-FFF2-40B4-BE49-F238E27FC236}">
                  <a16:creationId xmlns:a16="http://schemas.microsoft.com/office/drawing/2014/main" id="{964B0D96-70DA-4241-A5D0-54CC1ACABE54}"/>
                </a:ext>
              </a:extLst>
            </p:cNvPr>
            <p:cNvSpPr/>
            <p:nvPr/>
          </p:nvSpPr>
          <p:spPr>
            <a:xfrm>
              <a:off x="696481" y="1660035"/>
              <a:ext cx="78280" cy="90081"/>
            </a:xfrm>
            <a:custGeom>
              <a:avLst/>
              <a:gdLst>
                <a:gd name="connsiteX0" fmla="*/ 0 w 78280"/>
                <a:gd name="connsiteY0" fmla="*/ 84983 h 90081"/>
                <a:gd name="connsiteX1" fmla="*/ 13685 w 78280"/>
                <a:gd name="connsiteY1" fmla="*/ 72449 h 90081"/>
                <a:gd name="connsiteX2" fmla="*/ 13685 w 78280"/>
                <a:gd name="connsiteY2" fmla="*/ 16117 h 90081"/>
                <a:gd name="connsiteX3" fmla="*/ 3148 w 78280"/>
                <a:gd name="connsiteY3" fmla="*/ 4686 h 90081"/>
                <a:gd name="connsiteX4" fmla="*/ 3148 w 78280"/>
                <a:gd name="connsiteY4" fmla="*/ 3 h 90081"/>
                <a:gd name="connsiteX5" fmla="*/ 37224 w 78280"/>
                <a:gd name="connsiteY5" fmla="*/ 829 h 90081"/>
                <a:gd name="connsiteX6" fmla="*/ 67743 w 78280"/>
                <a:gd name="connsiteY6" fmla="*/ 3 h 90081"/>
                <a:gd name="connsiteX7" fmla="*/ 70206 w 78280"/>
                <a:gd name="connsiteY7" fmla="*/ 4961 h 90081"/>
                <a:gd name="connsiteX8" fmla="*/ 67195 w 78280"/>
                <a:gd name="connsiteY8" fmla="*/ 17357 h 90081"/>
                <a:gd name="connsiteX9" fmla="*/ 63090 w 78280"/>
                <a:gd name="connsiteY9" fmla="*/ 17357 h 90081"/>
                <a:gd name="connsiteX10" fmla="*/ 41740 w 78280"/>
                <a:gd name="connsiteY10" fmla="*/ 7716 h 90081"/>
                <a:gd name="connsiteX11" fmla="*/ 30518 w 78280"/>
                <a:gd name="connsiteY11" fmla="*/ 16255 h 90081"/>
                <a:gd name="connsiteX12" fmla="*/ 30518 w 78280"/>
                <a:gd name="connsiteY12" fmla="*/ 36915 h 90081"/>
                <a:gd name="connsiteX13" fmla="*/ 34761 w 78280"/>
                <a:gd name="connsiteY13" fmla="*/ 40909 h 90081"/>
                <a:gd name="connsiteX14" fmla="*/ 37635 w 78280"/>
                <a:gd name="connsiteY14" fmla="*/ 40909 h 90081"/>
                <a:gd name="connsiteX15" fmla="*/ 61447 w 78280"/>
                <a:gd name="connsiteY15" fmla="*/ 35400 h 90081"/>
                <a:gd name="connsiteX16" fmla="*/ 64321 w 78280"/>
                <a:gd name="connsiteY16" fmla="*/ 37190 h 90081"/>
                <a:gd name="connsiteX17" fmla="*/ 57205 w 78280"/>
                <a:gd name="connsiteY17" fmla="*/ 53305 h 90081"/>
                <a:gd name="connsiteX18" fmla="*/ 52826 w 78280"/>
                <a:gd name="connsiteY18" fmla="*/ 53305 h 90081"/>
                <a:gd name="connsiteX19" fmla="*/ 36814 w 78280"/>
                <a:gd name="connsiteY19" fmla="*/ 47382 h 90081"/>
                <a:gd name="connsiteX20" fmla="*/ 34761 w 78280"/>
                <a:gd name="connsiteY20" fmla="*/ 47382 h 90081"/>
                <a:gd name="connsiteX21" fmla="*/ 30518 w 78280"/>
                <a:gd name="connsiteY21" fmla="*/ 51377 h 90081"/>
                <a:gd name="connsiteX22" fmla="*/ 30518 w 78280"/>
                <a:gd name="connsiteY22" fmla="*/ 72449 h 90081"/>
                <a:gd name="connsiteX23" fmla="*/ 44204 w 78280"/>
                <a:gd name="connsiteY23" fmla="*/ 82779 h 90081"/>
                <a:gd name="connsiteX24" fmla="*/ 73764 w 78280"/>
                <a:gd name="connsiteY24" fmla="*/ 69006 h 90081"/>
                <a:gd name="connsiteX25" fmla="*/ 78280 w 78280"/>
                <a:gd name="connsiteY25" fmla="*/ 70659 h 90081"/>
                <a:gd name="connsiteX26" fmla="*/ 64595 w 78280"/>
                <a:gd name="connsiteY26" fmla="*/ 90079 h 90081"/>
                <a:gd name="connsiteX27" fmla="*/ 39961 w 78280"/>
                <a:gd name="connsiteY27" fmla="*/ 90079 h 90081"/>
                <a:gd name="connsiteX28" fmla="*/ 2190 w 78280"/>
                <a:gd name="connsiteY28" fmla="*/ 90079 h 90081"/>
                <a:gd name="connsiteX29" fmla="*/ 0 w 78280"/>
                <a:gd name="connsiteY29" fmla="*/ 84983 h 9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280" h="90081">
                  <a:moveTo>
                    <a:pt x="0" y="84983"/>
                  </a:moveTo>
                  <a:cubicBezTo>
                    <a:pt x="7390" y="83055"/>
                    <a:pt x="13685" y="81953"/>
                    <a:pt x="13685" y="72449"/>
                  </a:cubicBezTo>
                  <a:lnTo>
                    <a:pt x="13685" y="16117"/>
                  </a:lnTo>
                  <a:cubicBezTo>
                    <a:pt x="13685" y="8267"/>
                    <a:pt x="8622" y="6201"/>
                    <a:pt x="3148" y="4686"/>
                  </a:cubicBezTo>
                  <a:cubicBezTo>
                    <a:pt x="2053" y="4686"/>
                    <a:pt x="3148" y="-135"/>
                    <a:pt x="3148" y="3"/>
                  </a:cubicBezTo>
                  <a:cubicBezTo>
                    <a:pt x="14484" y="882"/>
                    <a:pt x="25859" y="1158"/>
                    <a:pt x="37224" y="829"/>
                  </a:cubicBezTo>
                  <a:cubicBezTo>
                    <a:pt x="48720" y="829"/>
                    <a:pt x="56931" y="829"/>
                    <a:pt x="67743" y="3"/>
                  </a:cubicBezTo>
                  <a:cubicBezTo>
                    <a:pt x="70754" y="3"/>
                    <a:pt x="70890" y="2069"/>
                    <a:pt x="70206" y="4961"/>
                  </a:cubicBezTo>
                  <a:lnTo>
                    <a:pt x="67195" y="17357"/>
                  </a:lnTo>
                  <a:cubicBezTo>
                    <a:pt x="67195" y="19148"/>
                    <a:pt x="63637" y="19148"/>
                    <a:pt x="63090" y="17357"/>
                  </a:cubicBezTo>
                  <a:cubicBezTo>
                    <a:pt x="61037" y="10884"/>
                    <a:pt x="57342" y="7716"/>
                    <a:pt x="41740" y="7716"/>
                  </a:cubicBezTo>
                  <a:cubicBezTo>
                    <a:pt x="33392" y="7716"/>
                    <a:pt x="30518" y="10057"/>
                    <a:pt x="30518" y="16255"/>
                  </a:cubicBezTo>
                  <a:lnTo>
                    <a:pt x="30518" y="36915"/>
                  </a:lnTo>
                  <a:cubicBezTo>
                    <a:pt x="30518" y="40220"/>
                    <a:pt x="32161" y="40909"/>
                    <a:pt x="34761" y="40909"/>
                  </a:cubicBezTo>
                  <a:lnTo>
                    <a:pt x="37635" y="40909"/>
                  </a:lnTo>
                  <a:cubicBezTo>
                    <a:pt x="45951" y="41639"/>
                    <a:pt x="54283" y="39711"/>
                    <a:pt x="61447" y="35400"/>
                  </a:cubicBezTo>
                  <a:cubicBezTo>
                    <a:pt x="62679" y="34160"/>
                    <a:pt x="65553" y="34436"/>
                    <a:pt x="64321" y="37190"/>
                  </a:cubicBezTo>
                  <a:lnTo>
                    <a:pt x="57205" y="53305"/>
                  </a:lnTo>
                  <a:cubicBezTo>
                    <a:pt x="56247" y="55784"/>
                    <a:pt x="54194" y="55646"/>
                    <a:pt x="52826" y="53305"/>
                  </a:cubicBezTo>
                  <a:cubicBezTo>
                    <a:pt x="48692" y="48935"/>
                    <a:pt x="42775" y="46746"/>
                    <a:pt x="36814" y="47382"/>
                  </a:cubicBezTo>
                  <a:lnTo>
                    <a:pt x="34761" y="47382"/>
                  </a:lnTo>
                  <a:cubicBezTo>
                    <a:pt x="32161" y="47382"/>
                    <a:pt x="30518" y="47382"/>
                    <a:pt x="30518" y="51377"/>
                  </a:cubicBezTo>
                  <a:lnTo>
                    <a:pt x="30518" y="72449"/>
                  </a:lnTo>
                  <a:cubicBezTo>
                    <a:pt x="30518" y="79749"/>
                    <a:pt x="33256" y="82779"/>
                    <a:pt x="44204" y="82779"/>
                  </a:cubicBezTo>
                  <a:cubicBezTo>
                    <a:pt x="55755" y="83611"/>
                    <a:pt x="66921" y="78409"/>
                    <a:pt x="73764" y="69006"/>
                  </a:cubicBezTo>
                  <a:cubicBezTo>
                    <a:pt x="74585" y="67767"/>
                    <a:pt x="78280" y="69006"/>
                    <a:pt x="78280" y="70659"/>
                  </a:cubicBezTo>
                  <a:cubicBezTo>
                    <a:pt x="78280" y="76719"/>
                    <a:pt x="72533" y="90217"/>
                    <a:pt x="64595" y="90079"/>
                  </a:cubicBezTo>
                  <a:cubicBezTo>
                    <a:pt x="56658" y="89941"/>
                    <a:pt x="50910" y="90079"/>
                    <a:pt x="39961" y="90079"/>
                  </a:cubicBezTo>
                  <a:cubicBezTo>
                    <a:pt x="29013" y="90079"/>
                    <a:pt x="13549" y="90079"/>
                    <a:pt x="2190" y="90079"/>
                  </a:cubicBezTo>
                  <a:cubicBezTo>
                    <a:pt x="0" y="90217"/>
                    <a:pt x="0" y="85258"/>
                    <a:pt x="0" y="84983"/>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59" name="Freeform 58">
              <a:extLst>
                <a:ext uri="{FF2B5EF4-FFF2-40B4-BE49-F238E27FC236}">
                  <a16:creationId xmlns:a16="http://schemas.microsoft.com/office/drawing/2014/main" id="{ECD564BF-20BB-F447-B706-AD34F9FDB357}"/>
                </a:ext>
              </a:extLst>
            </p:cNvPr>
            <p:cNvSpPr/>
            <p:nvPr/>
          </p:nvSpPr>
          <p:spPr>
            <a:xfrm>
              <a:off x="794964" y="1658145"/>
              <a:ext cx="77103" cy="93880"/>
            </a:xfrm>
            <a:custGeom>
              <a:avLst/>
              <a:gdLst>
                <a:gd name="connsiteX0" fmla="*/ 51 w 77103"/>
                <a:gd name="connsiteY0" fmla="*/ 48721 h 93880"/>
                <a:gd name="connsiteX1" fmla="*/ 44103 w 77103"/>
                <a:gd name="connsiteY1" fmla="*/ 51 h 93880"/>
                <a:gd name="connsiteX2" fmla="*/ 49319 w 77103"/>
                <a:gd name="connsiteY2" fmla="*/ 102 h 93880"/>
                <a:gd name="connsiteX3" fmla="*/ 75321 w 77103"/>
                <a:gd name="connsiteY3" fmla="*/ 9192 h 93880"/>
                <a:gd name="connsiteX4" fmla="*/ 73542 w 77103"/>
                <a:gd name="connsiteY4" fmla="*/ 14564 h 93880"/>
                <a:gd name="connsiteX5" fmla="*/ 40970 w 77103"/>
                <a:gd name="connsiteY5" fmla="*/ 10983 h 93880"/>
                <a:gd name="connsiteX6" fmla="*/ 15105 w 77103"/>
                <a:gd name="connsiteY6" fmla="*/ 40457 h 93880"/>
                <a:gd name="connsiteX7" fmla="*/ 50618 w 77103"/>
                <a:gd name="connsiteY7" fmla="*/ 80616 h 93880"/>
                <a:gd name="connsiteX8" fmla="*/ 53424 w 77103"/>
                <a:gd name="connsiteY8" fmla="*/ 80675 h 93880"/>
                <a:gd name="connsiteX9" fmla="*/ 73815 w 77103"/>
                <a:gd name="connsiteY9" fmla="*/ 75303 h 93880"/>
                <a:gd name="connsiteX10" fmla="*/ 76963 w 77103"/>
                <a:gd name="connsiteY10" fmla="*/ 79022 h 93880"/>
                <a:gd name="connsiteX11" fmla="*/ 49592 w 77103"/>
                <a:gd name="connsiteY11" fmla="*/ 93759 h 93880"/>
                <a:gd name="connsiteX12" fmla="*/ 149 w 77103"/>
                <a:gd name="connsiteY12" fmla="*/ 50652 h 93880"/>
                <a:gd name="connsiteX13" fmla="*/ 51 w 77103"/>
                <a:gd name="connsiteY13" fmla="*/ 48721 h 93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03" h="93880">
                  <a:moveTo>
                    <a:pt x="51" y="48721"/>
                  </a:moveTo>
                  <a:cubicBezTo>
                    <a:pt x="-1139" y="23038"/>
                    <a:pt x="18584" y="1248"/>
                    <a:pt x="44103" y="51"/>
                  </a:cubicBezTo>
                  <a:cubicBezTo>
                    <a:pt x="45841" y="-31"/>
                    <a:pt x="47583" y="-14"/>
                    <a:pt x="49319" y="102"/>
                  </a:cubicBezTo>
                  <a:cubicBezTo>
                    <a:pt x="64236" y="102"/>
                    <a:pt x="76689" y="4785"/>
                    <a:pt x="75321" y="9192"/>
                  </a:cubicBezTo>
                  <a:lnTo>
                    <a:pt x="73542" y="14564"/>
                  </a:lnTo>
                  <a:cubicBezTo>
                    <a:pt x="68478" y="29577"/>
                    <a:pt x="64373" y="10983"/>
                    <a:pt x="40970" y="10983"/>
                  </a:cubicBezTo>
                  <a:cubicBezTo>
                    <a:pt x="23043" y="10983"/>
                    <a:pt x="15105" y="22966"/>
                    <a:pt x="15105" y="40457"/>
                  </a:cubicBezTo>
                  <a:cubicBezTo>
                    <a:pt x="13893" y="61416"/>
                    <a:pt x="29793" y="79396"/>
                    <a:pt x="50618" y="80616"/>
                  </a:cubicBezTo>
                  <a:cubicBezTo>
                    <a:pt x="51553" y="80670"/>
                    <a:pt x="52489" y="80690"/>
                    <a:pt x="53424" y="80675"/>
                  </a:cubicBezTo>
                  <a:cubicBezTo>
                    <a:pt x="60503" y="80231"/>
                    <a:pt x="67428" y="78406"/>
                    <a:pt x="73815" y="75303"/>
                  </a:cubicBezTo>
                  <a:cubicBezTo>
                    <a:pt x="74773" y="75303"/>
                    <a:pt x="77784" y="77783"/>
                    <a:pt x="76963" y="79022"/>
                  </a:cubicBezTo>
                  <a:cubicBezTo>
                    <a:pt x="69638" y="86751"/>
                    <a:pt x="60046" y="91916"/>
                    <a:pt x="49592" y="93759"/>
                  </a:cubicBezTo>
                  <a:cubicBezTo>
                    <a:pt x="24111" y="95597"/>
                    <a:pt x="1974" y="76297"/>
                    <a:pt x="149" y="50652"/>
                  </a:cubicBezTo>
                  <a:cubicBezTo>
                    <a:pt x="103" y="50009"/>
                    <a:pt x="70" y="49365"/>
                    <a:pt x="51" y="48721"/>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60" name="Freeform 59">
              <a:extLst>
                <a:ext uri="{FF2B5EF4-FFF2-40B4-BE49-F238E27FC236}">
                  <a16:creationId xmlns:a16="http://schemas.microsoft.com/office/drawing/2014/main" id="{F43AE551-D5FC-9441-821A-6E3581B2D039}"/>
                </a:ext>
              </a:extLst>
            </p:cNvPr>
            <p:cNvSpPr/>
            <p:nvPr/>
          </p:nvSpPr>
          <p:spPr>
            <a:xfrm>
              <a:off x="895436" y="1658220"/>
              <a:ext cx="92574" cy="93706"/>
            </a:xfrm>
            <a:custGeom>
              <a:avLst/>
              <a:gdLst>
                <a:gd name="connsiteX0" fmla="*/ 31 w 92574"/>
                <a:gd name="connsiteY0" fmla="*/ 47406 h 93706"/>
                <a:gd name="connsiteX1" fmla="*/ 43783 w 92574"/>
                <a:gd name="connsiteY1" fmla="*/ 46 h 93706"/>
                <a:gd name="connsiteX2" fmla="*/ 46424 w 92574"/>
                <a:gd name="connsiteY2" fmla="*/ 27 h 93706"/>
                <a:gd name="connsiteX3" fmla="*/ 92540 w 92574"/>
                <a:gd name="connsiteY3" fmla="*/ 43364 h 93706"/>
                <a:gd name="connsiteX4" fmla="*/ 92544 w 92574"/>
                <a:gd name="connsiteY4" fmla="*/ 46305 h 93706"/>
                <a:gd name="connsiteX5" fmla="*/ 48791 w 92574"/>
                <a:gd name="connsiteY5" fmla="*/ 93665 h 93706"/>
                <a:gd name="connsiteX6" fmla="*/ 46150 w 92574"/>
                <a:gd name="connsiteY6" fmla="*/ 93684 h 93706"/>
                <a:gd name="connsiteX7" fmla="*/ 35 w 92574"/>
                <a:gd name="connsiteY7" fmla="*/ 50063 h 93706"/>
                <a:gd name="connsiteX8" fmla="*/ 31 w 92574"/>
                <a:gd name="connsiteY8" fmla="*/ 47406 h 93706"/>
                <a:gd name="connsiteX9" fmla="*/ 75711 w 92574"/>
                <a:gd name="connsiteY9" fmla="*/ 53880 h 93706"/>
                <a:gd name="connsiteX10" fmla="*/ 41224 w 92574"/>
                <a:gd name="connsiteY10" fmla="*/ 9393 h 93706"/>
                <a:gd name="connsiteX11" fmla="*/ 17001 w 92574"/>
                <a:gd name="connsiteY11" fmla="*/ 39831 h 93706"/>
                <a:gd name="connsiteX12" fmla="*/ 51488 w 92574"/>
                <a:gd name="connsiteY12" fmla="*/ 84456 h 93706"/>
                <a:gd name="connsiteX13" fmla="*/ 75711 w 92574"/>
                <a:gd name="connsiteY13" fmla="*/ 53880 h 9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574" h="93706">
                  <a:moveTo>
                    <a:pt x="31" y="47406"/>
                  </a:moveTo>
                  <a:cubicBezTo>
                    <a:pt x="-882" y="22169"/>
                    <a:pt x="18706" y="965"/>
                    <a:pt x="43783" y="46"/>
                  </a:cubicBezTo>
                  <a:cubicBezTo>
                    <a:pt x="44663" y="14"/>
                    <a:pt x="45544" y="7"/>
                    <a:pt x="46424" y="27"/>
                  </a:cubicBezTo>
                  <a:cubicBezTo>
                    <a:pt x="71050" y="-822"/>
                    <a:pt x="91696" y="18581"/>
                    <a:pt x="92540" y="43364"/>
                  </a:cubicBezTo>
                  <a:cubicBezTo>
                    <a:pt x="92573" y="44344"/>
                    <a:pt x="92574" y="45325"/>
                    <a:pt x="92544" y="46305"/>
                  </a:cubicBezTo>
                  <a:cubicBezTo>
                    <a:pt x="93457" y="71542"/>
                    <a:pt x="73868" y="92746"/>
                    <a:pt x="48791" y="93665"/>
                  </a:cubicBezTo>
                  <a:cubicBezTo>
                    <a:pt x="47912" y="93697"/>
                    <a:pt x="47031" y="93703"/>
                    <a:pt x="46150" y="93684"/>
                  </a:cubicBezTo>
                  <a:cubicBezTo>
                    <a:pt x="21447" y="94455"/>
                    <a:pt x="800" y="74924"/>
                    <a:pt x="35" y="50063"/>
                  </a:cubicBezTo>
                  <a:cubicBezTo>
                    <a:pt x="7" y="49177"/>
                    <a:pt x="6" y="48292"/>
                    <a:pt x="31" y="47406"/>
                  </a:cubicBezTo>
                  <a:close/>
                  <a:moveTo>
                    <a:pt x="75711" y="53880"/>
                  </a:moveTo>
                  <a:cubicBezTo>
                    <a:pt x="75711" y="28537"/>
                    <a:pt x="58878" y="9393"/>
                    <a:pt x="41224" y="9393"/>
                  </a:cubicBezTo>
                  <a:cubicBezTo>
                    <a:pt x="30412" y="9393"/>
                    <a:pt x="17001" y="16830"/>
                    <a:pt x="17001" y="39831"/>
                  </a:cubicBezTo>
                  <a:cubicBezTo>
                    <a:pt x="17001" y="65587"/>
                    <a:pt x="33970" y="84456"/>
                    <a:pt x="51488" y="84456"/>
                  </a:cubicBezTo>
                  <a:cubicBezTo>
                    <a:pt x="62162" y="84456"/>
                    <a:pt x="75711" y="77019"/>
                    <a:pt x="75711" y="53880"/>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61" name="Freeform 60">
              <a:extLst>
                <a:ext uri="{FF2B5EF4-FFF2-40B4-BE49-F238E27FC236}">
                  <a16:creationId xmlns:a16="http://schemas.microsoft.com/office/drawing/2014/main" id="{597D00CF-884F-764E-8DC3-E17FA66C08E5}"/>
                </a:ext>
              </a:extLst>
            </p:cNvPr>
            <p:cNvSpPr/>
            <p:nvPr/>
          </p:nvSpPr>
          <p:spPr>
            <a:xfrm>
              <a:off x="1010006" y="1660280"/>
              <a:ext cx="98121" cy="90937"/>
            </a:xfrm>
            <a:custGeom>
              <a:avLst/>
              <a:gdLst>
                <a:gd name="connsiteX0" fmla="*/ 79930 w 98121"/>
                <a:gd name="connsiteY0" fmla="*/ 88456 h 90937"/>
                <a:gd name="connsiteX1" fmla="*/ 19851 w 98121"/>
                <a:gd name="connsiteY1" fmla="*/ 26891 h 90937"/>
                <a:gd name="connsiteX2" fmla="*/ 19851 w 98121"/>
                <a:gd name="connsiteY2" fmla="*/ 72893 h 90937"/>
                <a:gd name="connsiteX3" fmla="*/ 32852 w 98121"/>
                <a:gd name="connsiteY3" fmla="*/ 84876 h 90937"/>
                <a:gd name="connsiteX4" fmla="*/ 32031 w 98121"/>
                <a:gd name="connsiteY4" fmla="*/ 89696 h 90937"/>
                <a:gd name="connsiteX5" fmla="*/ 1239 w 98121"/>
                <a:gd name="connsiteY5" fmla="*/ 89696 h 90937"/>
                <a:gd name="connsiteX6" fmla="*/ 555 w 98121"/>
                <a:gd name="connsiteY6" fmla="*/ 84876 h 90937"/>
                <a:gd name="connsiteX7" fmla="*/ 10819 w 98121"/>
                <a:gd name="connsiteY7" fmla="*/ 72893 h 90937"/>
                <a:gd name="connsiteX8" fmla="*/ 10819 w 98121"/>
                <a:gd name="connsiteY8" fmla="*/ 24274 h 90937"/>
                <a:gd name="connsiteX9" fmla="*/ 6439 w 98121"/>
                <a:gd name="connsiteY9" fmla="*/ 6506 h 90937"/>
                <a:gd name="connsiteX10" fmla="*/ 3839 w 98121"/>
                <a:gd name="connsiteY10" fmla="*/ 2925 h 90937"/>
                <a:gd name="connsiteX11" fmla="*/ 6713 w 98121"/>
                <a:gd name="connsiteY11" fmla="*/ 33 h 90937"/>
                <a:gd name="connsiteX12" fmla="*/ 16430 w 98121"/>
                <a:gd name="connsiteY12" fmla="*/ 33 h 90937"/>
                <a:gd name="connsiteX13" fmla="*/ 19440 w 98121"/>
                <a:gd name="connsiteY13" fmla="*/ 1135 h 90937"/>
                <a:gd name="connsiteX14" fmla="*/ 78288 w 98121"/>
                <a:gd name="connsiteY14" fmla="*/ 62150 h 90937"/>
                <a:gd name="connsiteX15" fmla="*/ 78288 w 98121"/>
                <a:gd name="connsiteY15" fmla="*/ 16561 h 90937"/>
                <a:gd name="connsiteX16" fmla="*/ 65287 w 98121"/>
                <a:gd name="connsiteY16" fmla="*/ 4716 h 90937"/>
                <a:gd name="connsiteX17" fmla="*/ 66108 w 98121"/>
                <a:gd name="connsiteY17" fmla="*/ 33 h 90937"/>
                <a:gd name="connsiteX18" fmla="*/ 97037 w 98121"/>
                <a:gd name="connsiteY18" fmla="*/ 33 h 90937"/>
                <a:gd name="connsiteX19" fmla="*/ 97721 w 98121"/>
                <a:gd name="connsiteY19" fmla="*/ 4716 h 90937"/>
                <a:gd name="connsiteX20" fmla="*/ 87320 w 98121"/>
                <a:gd name="connsiteY20" fmla="*/ 16561 h 90937"/>
                <a:gd name="connsiteX21" fmla="*/ 87320 w 98121"/>
                <a:gd name="connsiteY21" fmla="*/ 65455 h 90937"/>
                <a:gd name="connsiteX22" fmla="*/ 88825 w 98121"/>
                <a:gd name="connsiteY22" fmla="*/ 88456 h 90937"/>
                <a:gd name="connsiteX23" fmla="*/ 85130 w 98121"/>
                <a:gd name="connsiteY23" fmla="*/ 90936 h 90937"/>
                <a:gd name="connsiteX24" fmla="*/ 79930 w 98121"/>
                <a:gd name="connsiteY24" fmla="*/ 88456 h 909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8121" h="90937">
                  <a:moveTo>
                    <a:pt x="79930" y="88456"/>
                  </a:moveTo>
                  <a:lnTo>
                    <a:pt x="19851" y="26891"/>
                  </a:lnTo>
                  <a:lnTo>
                    <a:pt x="19851" y="72893"/>
                  </a:lnTo>
                  <a:cubicBezTo>
                    <a:pt x="19851" y="81708"/>
                    <a:pt x="24915" y="82947"/>
                    <a:pt x="32852" y="84876"/>
                  </a:cubicBezTo>
                  <a:cubicBezTo>
                    <a:pt x="33810" y="84876"/>
                    <a:pt x="32852" y="89696"/>
                    <a:pt x="32031" y="89696"/>
                  </a:cubicBezTo>
                  <a:lnTo>
                    <a:pt x="1239" y="89696"/>
                  </a:lnTo>
                  <a:cubicBezTo>
                    <a:pt x="144" y="89696"/>
                    <a:pt x="-540" y="85426"/>
                    <a:pt x="555" y="84876"/>
                  </a:cubicBezTo>
                  <a:cubicBezTo>
                    <a:pt x="5344" y="82947"/>
                    <a:pt x="10819" y="82534"/>
                    <a:pt x="10819" y="72893"/>
                  </a:cubicBezTo>
                  <a:lnTo>
                    <a:pt x="10819" y="24274"/>
                  </a:lnTo>
                  <a:cubicBezTo>
                    <a:pt x="11360" y="18026"/>
                    <a:pt x="9819" y="11775"/>
                    <a:pt x="6439" y="6506"/>
                  </a:cubicBezTo>
                  <a:cubicBezTo>
                    <a:pt x="5475" y="5388"/>
                    <a:pt x="4605" y="4190"/>
                    <a:pt x="3839" y="2925"/>
                  </a:cubicBezTo>
                  <a:cubicBezTo>
                    <a:pt x="3839" y="1328"/>
                    <a:pt x="5126" y="33"/>
                    <a:pt x="6713" y="33"/>
                  </a:cubicBezTo>
                  <a:lnTo>
                    <a:pt x="16430" y="33"/>
                  </a:lnTo>
                  <a:cubicBezTo>
                    <a:pt x="17553" y="-125"/>
                    <a:pt x="18680" y="288"/>
                    <a:pt x="19440" y="1135"/>
                  </a:cubicBezTo>
                  <a:lnTo>
                    <a:pt x="78288" y="62150"/>
                  </a:lnTo>
                  <a:lnTo>
                    <a:pt x="78288" y="16561"/>
                  </a:lnTo>
                  <a:cubicBezTo>
                    <a:pt x="78288" y="7471"/>
                    <a:pt x="72403" y="6644"/>
                    <a:pt x="65287" y="4716"/>
                  </a:cubicBezTo>
                  <a:cubicBezTo>
                    <a:pt x="64329" y="4716"/>
                    <a:pt x="65287" y="33"/>
                    <a:pt x="66108" y="33"/>
                  </a:cubicBezTo>
                  <a:lnTo>
                    <a:pt x="97037" y="33"/>
                  </a:lnTo>
                  <a:cubicBezTo>
                    <a:pt x="97995" y="33"/>
                    <a:pt x="98542" y="4578"/>
                    <a:pt x="97721" y="4716"/>
                  </a:cubicBezTo>
                  <a:cubicBezTo>
                    <a:pt x="92110" y="6644"/>
                    <a:pt x="87320" y="7471"/>
                    <a:pt x="87320" y="16561"/>
                  </a:cubicBezTo>
                  <a:lnTo>
                    <a:pt x="87320" y="65455"/>
                  </a:lnTo>
                  <a:cubicBezTo>
                    <a:pt x="87054" y="73154"/>
                    <a:pt x="87559" y="80860"/>
                    <a:pt x="88825" y="88456"/>
                  </a:cubicBezTo>
                  <a:cubicBezTo>
                    <a:pt x="88825" y="90385"/>
                    <a:pt x="87320" y="90936"/>
                    <a:pt x="85130" y="90936"/>
                  </a:cubicBezTo>
                  <a:cubicBezTo>
                    <a:pt x="83106" y="90979"/>
                    <a:pt x="81179" y="90061"/>
                    <a:pt x="79930" y="88456"/>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62" name="Freeform 61">
              <a:extLst>
                <a:ext uri="{FF2B5EF4-FFF2-40B4-BE49-F238E27FC236}">
                  <a16:creationId xmlns:a16="http://schemas.microsoft.com/office/drawing/2014/main" id="{6356BD6E-05C2-9F42-A855-7C942A6401E2}"/>
                </a:ext>
              </a:extLst>
            </p:cNvPr>
            <p:cNvSpPr/>
            <p:nvPr/>
          </p:nvSpPr>
          <p:spPr>
            <a:xfrm>
              <a:off x="1130140" y="1658220"/>
              <a:ext cx="92574" cy="93706"/>
            </a:xfrm>
            <a:custGeom>
              <a:avLst/>
              <a:gdLst>
                <a:gd name="connsiteX0" fmla="*/ 31 w 92574"/>
                <a:gd name="connsiteY0" fmla="*/ 47406 h 93706"/>
                <a:gd name="connsiteX1" fmla="*/ 43783 w 92574"/>
                <a:gd name="connsiteY1" fmla="*/ 46 h 93706"/>
                <a:gd name="connsiteX2" fmla="*/ 46424 w 92574"/>
                <a:gd name="connsiteY2" fmla="*/ 27 h 93706"/>
                <a:gd name="connsiteX3" fmla="*/ 92540 w 92574"/>
                <a:gd name="connsiteY3" fmla="*/ 43364 h 93706"/>
                <a:gd name="connsiteX4" fmla="*/ 92544 w 92574"/>
                <a:gd name="connsiteY4" fmla="*/ 46305 h 93706"/>
                <a:gd name="connsiteX5" fmla="*/ 48791 w 92574"/>
                <a:gd name="connsiteY5" fmla="*/ 93665 h 93706"/>
                <a:gd name="connsiteX6" fmla="*/ 46150 w 92574"/>
                <a:gd name="connsiteY6" fmla="*/ 93684 h 93706"/>
                <a:gd name="connsiteX7" fmla="*/ 35 w 92574"/>
                <a:gd name="connsiteY7" fmla="*/ 50063 h 93706"/>
                <a:gd name="connsiteX8" fmla="*/ 31 w 92574"/>
                <a:gd name="connsiteY8" fmla="*/ 47406 h 93706"/>
                <a:gd name="connsiteX9" fmla="*/ 75711 w 92574"/>
                <a:gd name="connsiteY9" fmla="*/ 53880 h 93706"/>
                <a:gd name="connsiteX10" fmla="*/ 41224 w 92574"/>
                <a:gd name="connsiteY10" fmla="*/ 9393 h 93706"/>
                <a:gd name="connsiteX11" fmla="*/ 17001 w 92574"/>
                <a:gd name="connsiteY11" fmla="*/ 39831 h 93706"/>
                <a:gd name="connsiteX12" fmla="*/ 51488 w 92574"/>
                <a:gd name="connsiteY12" fmla="*/ 84456 h 93706"/>
                <a:gd name="connsiteX13" fmla="*/ 75711 w 92574"/>
                <a:gd name="connsiteY13" fmla="*/ 53880 h 937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574" h="93706">
                  <a:moveTo>
                    <a:pt x="31" y="47406"/>
                  </a:moveTo>
                  <a:cubicBezTo>
                    <a:pt x="-882" y="22169"/>
                    <a:pt x="18706" y="965"/>
                    <a:pt x="43783" y="46"/>
                  </a:cubicBezTo>
                  <a:cubicBezTo>
                    <a:pt x="44663" y="14"/>
                    <a:pt x="45544" y="7"/>
                    <a:pt x="46424" y="27"/>
                  </a:cubicBezTo>
                  <a:cubicBezTo>
                    <a:pt x="71050" y="-822"/>
                    <a:pt x="91696" y="18581"/>
                    <a:pt x="92540" y="43364"/>
                  </a:cubicBezTo>
                  <a:cubicBezTo>
                    <a:pt x="92573" y="44344"/>
                    <a:pt x="92574" y="45325"/>
                    <a:pt x="92544" y="46305"/>
                  </a:cubicBezTo>
                  <a:cubicBezTo>
                    <a:pt x="93457" y="71542"/>
                    <a:pt x="73868" y="92746"/>
                    <a:pt x="48791" y="93665"/>
                  </a:cubicBezTo>
                  <a:cubicBezTo>
                    <a:pt x="47911" y="93697"/>
                    <a:pt x="47031" y="93703"/>
                    <a:pt x="46150" y="93684"/>
                  </a:cubicBezTo>
                  <a:cubicBezTo>
                    <a:pt x="21447" y="94455"/>
                    <a:pt x="800" y="74924"/>
                    <a:pt x="35" y="50063"/>
                  </a:cubicBezTo>
                  <a:cubicBezTo>
                    <a:pt x="7" y="49177"/>
                    <a:pt x="6" y="48292"/>
                    <a:pt x="31" y="47406"/>
                  </a:cubicBezTo>
                  <a:close/>
                  <a:moveTo>
                    <a:pt x="75711" y="53880"/>
                  </a:moveTo>
                  <a:cubicBezTo>
                    <a:pt x="75711" y="28537"/>
                    <a:pt x="58878" y="9393"/>
                    <a:pt x="41224" y="9393"/>
                  </a:cubicBezTo>
                  <a:cubicBezTo>
                    <a:pt x="30412" y="9393"/>
                    <a:pt x="17001" y="16830"/>
                    <a:pt x="17001" y="39831"/>
                  </a:cubicBezTo>
                  <a:cubicBezTo>
                    <a:pt x="17001" y="65587"/>
                    <a:pt x="33970" y="84456"/>
                    <a:pt x="51488" y="84456"/>
                  </a:cubicBezTo>
                  <a:cubicBezTo>
                    <a:pt x="62162" y="84456"/>
                    <a:pt x="75711" y="77019"/>
                    <a:pt x="75711" y="53880"/>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63" name="Freeform 62">
              <a:extLst>
                <a:ext uri="{FF2B5EF4-FFF2-40B4-BE49-F238E27FC236}">
                  <a16:creationId xmlns:a16="http://schemas.microsoft.com/office/drawing/2014/main" id="{C7437990-EF56-244F-B3E3-B96237BB9C7E}"/>
                </a:ext>
              </a:extLst>
            </p:cNvPr>
            <p:cNvSpPr/>
            <p:nvPr/>
          </p:nvSpPr>
          <p:spPr>
            <a:xfrm>
              <a:off x="1244535" y="1658866"/>
              <a:ext cx="114710" cy="91110"/>
            </a:xfrm>
            <a:custGeom>
              <a:avLst/>
              <a:gdLst>
                <a:gd name="connsiteX0" fmla="*/ 113498 w 114710"/>
                <a:gd name="connsiteY0" fmla="*/ 91111 h 91110"/>
                <a:gd name="connsiteX1" fmla="*/ 78463 w 114710"/>
                <a:gd name="connsiteY1" fmla="*/ 91111 h 91110"/>
                <a:gd name="connsiteX2" fmla="*/ 77779 w 114710"/>
                <a:gd name="connsiteY2" fmla="*/ 86290 h 91110"/>
                <a:gd name="connsiteX3" fmla="*/ 86972 w 114710"/>
                <a:gd name="connsiteY3" fmla="*/ 76275 h 91110"/>
                <a:gd name="connsiteX4" fmla="*/ 86811 w 114710"/>
                <a:gd name="connsiteY4" fmla="*/ 74858 h 91110"/>
                <a:gd name="connsiteX5" fmla="*/ 84348 w 114710"/>
                <a:gd name="connsiteY5" fmla="*/ 34503 h 91110"/>
                <a:gd name="connsiteX6" fmla="*/ 65188 w 114710"/>
                <a:gd name="connsiteY6" fmla="*/ 74170 h 91110"/>
                <a:gd name="connsiteX7" fmla="*/ 59851 w 114710"/>
                <a:gd name="connsiteY7" fmla="*/ 87943 h 91110"/>
                <a:gd name="connsiteX8" fmla="*/ 54377 w 114710"/>
                <a:gd name="connsiteY8" fmla="*/ 90284 h 91110"/>
                <a:gd name="connsiteX9" fmla="*/ 50134 w 114710"/>
                <a:gd name="connsiteY9" fmla="*/ 87943 h 91110"/>
                <a:gd name="connsiteX10" fmla="*/ 21395 w 114710"/>
                <a:gd name="connsiteY10" fmla="*/ 33539 h 91110"/>
                <a:gd name="connsiteX11" fmla="*/ 19616 w 114710"/>
                <a:gd name="connsiteY11" fmla="*/ 74858 h 91110"/>
                <a:gd name="connsiteX12" fmla="*/ 26943 w 114710"/>
                <a:gd name="connsiteY12" fmla="*/ 86094 h 91110"/>
                <a:gd name="connsiteX13" fmla="*/ 28648 w 114710"/>
                <a:gd name="connsiteY13" fmla="*/ 86290 h 91110"/>
                <a:gd name="connsiteX14" fmla="*/ 28648 w 114710"/>
                <a:gd name="connsiteY14" fmla="*/ 91111 h 91110"/>
                <a:gd name="connsiteX15" fmla="*/ 1277 w 114710"/>
                <a:gd name="connsiteY15" fmla="*/ 91111 h 91110"/>
                <a:gd name="connsiteX16" fmla="*/ 456 w 114710"/>
                <a:gd name="connsiteY16" fmla="*/ 86290 h 91110"/>
                <a:gd name="connsiteX17" fmla="*/ 10857 w 114710"/>
                <a:gd name="connsiteY17" fmla="*/ 74858 h 91110"/>
                <a:gd name="connsiteX18" fmla="*/ 15100 w 114710"/>
                <a:gd name="connsiteY18" fmla="*/ 1861 h 91110"/>
                <a:gd name="connsiteX19" fmla="*/ 22079 w 114710"/>
                <a:gd name="connsiteY19" fmla="*/ 1861 h 91110"/>
                <a:gd name="connsiteX20" fmla="*/ 58893 w 114710"/>
                <a:gd name="connsiteY20" fmla="*/ 70726 h 91110"/>
                <a:gd name="connsiteX21" fmla="*/ 92833 w 114710"/>
                <a:gd name="connsiteY21" fmla="*/ 1861 h 91110"/>
                <a:gd name="connsiteX22" fmla="*/ 99949 w 114710"/>
                <a:gd name="connsiteY22" fmla="*/ 1861 h 91110"/>
                <a:gd name="connsiteX23" fmla="*/ 104055 w 114710"/>
                <a:gd name="connsiteY23" fmla="*/ 74996 h 91110"/>
                <a:gd name="connsiteX24" fmla="*/ 114456 w 114710"/>
                <a:gd name="connsiteY24" fmla="*/ 86428 h 91110"/>
                <a:gd name="connsiteX25" fmla="*/ 113498 w 114710"/>
                <a:gd name="connsiteY25" fmla="*/ 91111 h 91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4710" h="91110">
                  <a:moveTo>
                    <a:pt x="113498" y="91111"/>
                  </a:moveTo>
                  <a:lnTo>
                    <a:pt x="78463" y="91111"/>
                  </a:lnTo>
                  <a:cubicBezTo>
                    <a:pt x="77642" y="91111"/>
                    <a:pt x="76958" y="86428"/>
                    <a:pt x="77779" y="86290"/>
                  </a:cubicBezTo>
                  <a:cubicBezTo>
                    <a:pt x="83065" y="86079"/>
                    <a:pt x="87181" y="81595"/>
                    <a:pt x="86972" y="76275"/>
                  </a:cubicBezTo>
                  <a:cubicBezTo>
                    <a:pt x="86953" y="75799"/>
                    <a:pt x="86899" y="75326"/>
                    <a:pt x="86811" y="74858"/>
                  </a:cubicBezTo>
                  <a:lnTo>
                    <a:pt x="84348" y="34503"/>
                  </a:lnTo>
                  <a:lnTo>
                    <a:pt x="65188" y="74170"/>
                  </a:lnTo>
                  <a:cubicBezTo>
                    <a:pt x="63068" y="78619"/>
                    <a:pt x="61284" y="83224"/>
                    <a:pt x="59851" y="87943"/>
                  </a:cubicBezTo>
                  <a:cubicBezTo>
                    <a:pt x="59851" y="89596"/>
                    <a:pt x="56566" y="90284"/>
                    <a:pt x="54377" y="90284"/>
                  </a:cubicBezTo>
                  <a:cubicBezTo>
                    <a:pt x="52616" y="90471"/>
                    <a:pt x="50924" y="89538"/>
                    <a:pt x="50134" y="87943"/>
                  </a:cubicBezTo>
                  <a:lnTo>
                    <a:pt x="21395" y="33539"/>
                  </a:lnTo>
                  <a:lnTo>
                    <a:pt x="19616" y="74858"/>
                  </a:lnTo>
                  <a:cubicBezTo>
                    <a:pt x="18556" y="79998"/>
                    <a:pt x="21837" y="85028"/>
                    <a:pt x="26943" y="86094"/>
                  </a:cubicBezTo>
                  <a:cubicBezTo>
                    <a:pt x="27505" y="86211"/>
                    <a:pt x="28075" y="86277"/>
                    <a:pt x="28648" y="86290"/>
                  </a:cubicBezTo>
                  <a:cubicBezTo>
                    <a:pt x="29743" y="86290"/>
                    <a:pt x="28648" y="91111"/>
                    <a:pt x="28648" y="91111"/>
                  </a:cubicBezTo>
                  <a:lnTo>
                    <a:pt x="1277" y="91111"/>
                  </a:lnTo>
                  <a:cubicBezTo>
                    <a:pt x="182" y="91111"/>
                    <a:pt x="-502" y="86428"/>
                    <a:pt x="456" y="86290"/>
                  </a:cubicBezTo>
                  <a:cubicBezTo>
                    <a:pt x="5930" y="86290"/>
                    <a:pt x="10447" y="83811"/>
                    <a:pt x="10857" y="74858"/>
                  </a:cubicBezTo>
                  <a:lnTo>
                    <a:pt x="15100" y="1861"/>
                  </a:lnTo>
                  <a:cubicBezTo>
                    <a:pt x="15100" y="-481"/>
                    <a:pt x="20574" y="-756"/>
                    <a:pt x="22079" y="1861"/>
                  </a:cubicBezTo>
                  <a:lnTo>
                    <a:pt x="58893" y="70726"/>
                  </a:lnTo>
                  <a:lnTo>
                    <a:pt x="92833" y="1861"/>
                  </a:lnTo>
                  <a:cubicBezTo>
                    <a:pt x="94064" y="-756"/>
                    <a:pt x="99812" y="-481"/>
                    <a:pt x="99949" y="1861"/>
                  </a:cubicBezTo>
                  <a:lnTo>
                    <a:pt x="104055" y="74996"/>
                  </a:lnTo>
                  <a:cubicBezTo>
                    <a:pt x="104055" y="83949"/>
                    <a:pt x="109255" y="86015"/>
                    <a:pt x="114456" y="86428"/>
                  </a:cubicBezTo>
                  <a:cubicBezTo>
                    <a:pt x="115140" y="86428"/>
                    <a:pt x="114319" y="91111"/>
                    <a:pt x="113498" y="91111"/>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64" name="Freeform 63">
              <a:extLst>
                <a:ext uri="{FF2B5EF4-FFF2-40B4-BE49-F238E27FC236}">
                  <a16:creationId xmlns:a16="http://schemas.microsoft.com/office/drawing/2014/main" id="{D742552D-A7F6-8F41-9FB0-B0182FF76D5B}"/>
                </a:ext>
              </a:extLst>
            </p:cNvPr>
            <p:cNvSpPr/>
            <p:nvPr/>
          </p:nvSpPr>
          <p:spPr>
            <a:xfrm>
              <a:off x="1379341" y="1627575"/>
              <a:ext cx="38815" cy="122401"/>
            </a:xfrm>
            <a:custGeom>
              <a:avLst/>
              <a:gdLst>
                <a:gd name="connsiteX0" fmla="*/ 451 w 38815"/>
                <a:gd name="connsiteY0" fmla="*/ 117581 h 122401"/>
                <a:gd name="connsiteX1" fmla="*/ 10852 w 38815"/>
                <a:gd name="connsiteY1" fmla="*/ 106149 h 122401"/>
                <a:gd name="connsiteX2" fmla="*/ 10852 w 38815"/>
                <a:gd name="connsiteY2" fmla="*/ 48990 h 122401"/>
                <a:gd name="connsiteX3" fmla="*/ 451 w 38815"/>
                <a:gd name="connsiteY3" fmla="*/ 37421 h 122401"/>
                <a:gd name="connsiteX4" fmla="*/ 1272 w 38815"/>
                <a:gd name="connsiteY4" fmla="*/ 32738 h 122401"/>
                <a:gd name="connsiteX5" fmla="*/ 37539 w 38815"/>
                <a:gd name="connsiteY5" fmla="*/ 32738 h 122401"/>
                <a:gd name="connsiteX6" fmla="*/ 38360 w 38815"/>
                <a:gd name="connsiteY6" fmla="*/ 37421 h 122401"/>
                <a:gd name="connsiteX7" fmla="*/ 27959 w 38815"/>
                <a:gd name="connsiteY7" fmla="*/ 48990 h 122401"/>
                <a:gd name="connsiteX8" fmla="*/ 27959 w 38815"/>
                <a:gd name="connsiteY8" fmla="*/ 106149 h 122401"/>
                <a:gd name="connsiteX9" fmla="*/ 36472 w 38815"/>
                <a:gd name="connsiteY9" fmla="*/ 117497 h 122401"/>
                <a:gd name="connsiteX10" fmla="*/ 38360 w 38815"/>
                <a:gd name="connsiteY10" fmla="*/ 117581 h 122401"/>
                <a:gd name="connsiteX11" fmla="*/ 37539 w 38815"/>
                <a:gd name="connsiteY11" fmla="*/ 122401 h 122401"/>
                <a:gd name="connsiteX12" fmla="*/ 1409 w 38815"/>
                <a:gd name="connsiteY12" fmla="*/ 122401 h 122401"/>
                <a:gd name="connsiteX13" fmla="*/ 451 w 38815"/>
                <a:gd name="connsiteY13" fmla="*/ 117581 h 122401"/>
                <a:gd name="connsiteX14" fmla="*/ 19884 w 38815"/>
                <a:gd name="connsiteY14" fmla="*/ 647 h 122401"/>
                <a:gd name="connsiteX15" fmla="*/ 30285 w 38815"/>
                <a:gd name="connsiteY15" fmla="*/ 9875 h 122401"/>
                <a:gd name="connsiteX16" fmla="*/ 13726 w 38815"/>
                <a:gd name="connsiteY16" fmla="*/ 22408 h 122401"/>
                <a:gd name="connsiteX17" fmla="*/ 8662 w 38815"/>
                <a:gd name="connsiteY17" fmla="*/ 17450 h 122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8815" h="122401">
                  <a:moveTo>
                    <a:pt x="451" y="117581"/>
                  </a:moveTo>
                  <a:cubicBezTo>
                    <a:pt x="7020" y="116754"/>
                    <a:pt x="10852" y="114000"/>
                    <a:pt x="10852" y="106149"/>
                  </a:cubicBezTo>
                  <a:lnTo>
                    <a:pt x="10852" y="48990"/>
                  </a:lnTo>
                  <a:cubicBezTo>
                    <a:pt x="10852" y="41140"/>
                    <a:pt x="7020" y="38385"/>
                    <a:pt x="451" y="37421"/>
                  </a:cubicBezTo>
                  <a:cubicBezTo>
                    <a:pt x="-507" y="37421"/>
                    <a:pt x="451" y="32738"/>
                    <a:pt x="1272" y="32738"/>
                  </a:cubicBezTo>
                  <a:lnTo>
                    <a:pt x="37539" y="32738"/>
                  </a:lnTo>
                  <a:cubicBezTo>
                    <a:pt x="38634" y="32738"/>
                    <a:pt x="39318" y="37421"/>
                    <a:pt x="38360" y="37421"/>
                  </a:cubicBezTo>
                  <a:cubicBezTo>
                    <a:pt x="33023" y="38247"/>
                    <a:pt x="27959" y="40038"/>
                    <a:pt x="27959" y="48990"/>
                  </a:cubicBezTo>
                  <a:lnTo>
                    <a:pt x="27959" y="106149"/>
                  </a:lnTo>
                  <a:cubicBezTo>
                    <a:pt x="27196" y="111648"/>
                    <a:pt x="31007" y="116729"/>
                    <a:pt x="36472" y="117497"/>
                  </a:cubicBezTo>
                  <a:cubicBezTo>
                    <a:pt x="37097" y="117585"/>
                    <a:pt x="37729" y="117613"/>
                    <a:pt x="38360" y="117581"/>
                  </a:cubicBezTo>
                  <a:cubicBezTo>
                    <a:pt x="39318" y="117581"/>
                    <a:pt x="38360" y="122401"/>
                    <a:pt x="37539" y="122401"/>
                  </a:cubicBezTo>
                  <a:lnTo>
                    <a:pt x="1409" y="122401"/>
                  </a:lnTo>
                  <a:cubicBezTo>
                    <a:pt x="178" y="122401"/>
                    <a:pt x="-507" y="117718"/>
                    <a:pt x="451" y="117581"/>
                  </a:cubicBezTo>
                  <a:close/>
                  <a:moveTo>
                    <a:pt x="19884" y="647"/>
                  </a:moveTo>
                  <a:cubicBezTo>
                    <a:pt x="22211" y="-2659"/>
                    <a:pt x="33570" y="7671"/>
                    <a:pt x="30285" y="9875"/>
                  </a:cubicBezTo>
                  <a:lnTo>
                    <a:pt x="13726" y="22408"/>
                  </a:lnTo>
                  <a:cubicBezTo>
                    <a:pt x="12084" y="23648"/>
                    <a:pt x="7294" y="19241"/>
                    <a:pt x="8662" y="17450"/>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65" name="Freeform 64">
              <a:extLst>
                <a:ext uri="{FF2B5EF4-FFF2-40B4-BE49-F238E27FC236}">
                  <a16:creationId xmlns:a16="http://schemas.microsoft.com/office/drawing/2014/main" id="{609580D7-B843-BE4E-809B-6EE9A788833A}"/>
                </a:ext>
              </a:extLst>
            </p:cNvPr>
            <p:cNvSpPr/>
            <p:nvPr/>
          </p:nvSpPr>
          <p:spPr>
            <a:xfrm>
              <a:off x="1436668" y="1658685"/>
              <a:ext cx="95807" cy="91704"/>
            </a:xfrm>
            <a:custGeom>
              <a:avLst/>
              <a:gdLst>
                <a:gd name="connsiteX0" fmla="*/ 94622 w 95807"/>
                <a:gd name="connsiteY0" fmla="*/ 91291 h 91704"/>
                <a:gd name="connsiteX1" fmla="*/ 59314 w 95807"/>
                <a:gd name="connsiteY1" fmla="*/ 91291 h 91704"/>
                <a:gd name="connsiteX2" fmla="*/ 59314 w 95807"/>
                <a:gd name="connsiteY2" fmla="*/ 86608 h 91704"/>
                <a:gd name="connsiteX3" fmla="*/ 64514 w 95807"/>
                <a:gd name="connsiteY3" fmla="*/ 72835 h 91704"/>
                <a:gd name="connsiteX4" fmla="*/ 63009 w 95807"/>
                <a:gd name="connsiteY4" fmla="*/ 71045 h 91704"/>
                <a:gd name="connsiteX5" fmla="*/ 56440 w 95807"/>
                <a:gd name="connsiteY5" fmla="*/ 67464 h 91704"/>
                <a:gd name="connsiteX6" fmla="*/ 30985 w 95807"/>
                <a:gd name="connsiteY6" fmla="*/ 67464 h 91704"/>
                <a:gd name="connsiteX7" fmla="*/ 24142 w 95807"/>
                <a:gd name="connsiteY7" fmla="*/ 71045 h 91704"/>
                <a:gd name="connsiteX8" fmla="*/ 23321 w 95807"/>
                <a:gd name="connsiteY8" fmla="*/ 73249 h 91704"/>
                <a:gd name="connsiteX9" fmla="*/ 29890 w 95807"/>
                <a:gd name="connsiteY9" fmla="*/ 87022 h 91704"/>
                <a:gd name="connsiteX10" fmla="*/ 29890 w 95807"/>
                <a:gd name="connsiteY10" fmla="*/ 91705 h 91704"/>
                <a:gd name="connsiteX11" fmla="*/ 1288 w 95807"/>
                <a:gd name="connsiteY11" fmla="*/ 91705 h 91704"/>
                <a:gd name="connsiteX12" fmla="*/ 1288 w 95807"/>
                <a:gd name="connsiteY12" fmla="*/ 87022 h 91704"/>
                <a:gd name="connsiteX13" fmla="*/ 14015 w 95807"/>
                <a:gd name="connsiteY13" fmla="*/ 73249 h 91704"/>
                <a:gd name="connsiteX14" fmla="*/ 35501 w 95807"/>
                <a:gd name="connsiteY14" fmla="*/ 23252 h 91704"/>
                <a:gd name="connsiteX15" fmla="*/ 41796 w 95807"/>
                <a:gd name="connsiteY15" fmla="*/ 2179 h 91704"/>
                <a:gd name="connsiteX16" fmla="*/ 51102 w 95807"/>
                <a:gd name="connsiteY16" fmla="*/ 251 h 91704"/>
                <a:gd name="connsiteX17" fmla="*/ 82031 w 95807"/>
                <a:gd name="connsiteY17" fmla="*/ 73111 h 91704"/>
                <a:gd name="connsiteX18" fmla="*/ 94622 w 95807"/>
                <a:gd name="connsiteY18" fmla="*/ 86884 h 91704"/>
                <a:gd name="connsiteX19" fmla="*/ 94622 w 95807"/>
                <a:gd name="connsiteY19" fmla="*/ 91291 h 91704"/>
                <a:gd name="connsiteX20" fmla="*/ 57398 w 95807"/>
                <a:gd name="connsiteY20" fmla="*/ 57272 h 91704"/>
                <a:gd name="connsiteX21" fmla="*/ 43712 w 95807"/>
                <a:gd name="connsiteY21" fmla="*/ 23941 h 91704"/>
                <a:gd name="connsiteX22" fmla="*/ 30027 w 95807"/>
                <a:gd name="connsiteY22" fmla="*/ 57272 h 91704"/>
                <a:gd name="connsiteX23" fmla="*/ 32627 w 95807"/>
                <a:gd name="connsiteY23" fmla="*/ 59338 h 91704"/>
                <a:gd name="connsiteX24" fmla="*/ 54934 w 95807"/>
                <a:gd name="connsiteY24" fmla="*/ 59338 h 91704"/>
                <a:gd name="connsiteX25" fmla="*/ 57398 w 95807"/>
                <a:gd name="connsiteY25" fmla="*/ 57272 h 9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807" h="91704">
                  <a:moveTo>
                    <a:pt x="94622" y="91291"/>
                  </a:moveTo>
                  <a:lnTo>
                    <a:pt x="59314" y="91291"/>
                  </a:lnTo>
                  <a:cubicBezTo>
                    <a:pt x="57535" y="91291"/>
                    <a:pt x="57535" y="86884"/>
                    <a:pt x="59314" y="86608"/>
                  </a:cubicBezTo>
                  <a:cubicBezTo>
                    <a:pt x="63967" y="85782"/>
                    <a:pt x="69167" y="84129"/>
                    <a:pt x="64514" y="72835"/>
                  </a:cubicBezTo>
                  <a:lnTo>
                    <a:pt x="63009" y="71045"/>
                  </a:lnTo>
                  <a:cubicBezTo>
                    <a:pt x="61777" y="67739"/>
                    <a:pt x="59998" y="67464"/>
                    <a:pt x="56440" y="67464"/>
                  </a:cubicBezTo>
                  <a:lnTo>
                    <a:pt x="30985" y="67464"/>
                  </a:lnTo>
                  <a:cubicBezTo>
                    <a:pt x="27153" y="67464"/>
                    <a:pt x="25374" y="67464"/>
                    <a:pt x="24142" y="71045"/>
                  </a:cubicBezTo>
                  <a:lnTo>
                    <a:pt x="23321" y="73249"/>
                  </a:lnTo>
                  <a:cubicBezTo>
                    <a:pt x="18942" y="83992"/>
                    <a:pt x="23321" y="85782"/>
                    <a:pt x="29890" y="87022"/>
                  </a:cubicBezTo>
                  <a:cubicBezTo>
                    <a:pt x="31532" y="87022"/>
                    <a:pt x="31122" y="91705"/>
                    <a:pt x="29890" y="91705"/>
                  </a:cubicBezTo>
                  <a:lnTo>
                    <a:pt x="1288" y="91705"/>
                  </a:lnTo>
                  <a:cubicBezTo>
                    <a:pt x="-218" y="91705"/>
                    <a:pt x="-628" y="87297"/>
                    <a:pt x="1288" y="87022"/>
                  </a:cubicBezTo>
                  <a:cubicBezTo>
                    <a:pt x="6488" y="86195"/>
                    <a:pt x="9499" y="84543"/>
                    <a:pt x="14015" y="73249"/>
                  </a:cubicBezTo>
                  <a:lnTo>
                    <a:pt x="35501" y="23252"/>
                  </a:lnTo>
                  <a:cubicBezTo>
                    <a:pt x="39056" y="16755"/>
                    <a:pt x="41201" y="9572"/>
                    <a:pt x="41796" y="2179"/>
                  </a:cubicBezTo>
                  <a:cubicBezTo>
                    <a:pt x="41796" y="1353"/>
                    <a:pt x="50692" y="-713"/>
                    <a:pt x="51102" y="251"/>
                  </a:cubicBezTo>
                  <a:lnTo>
                    <a:pt x="82031" y="73111"/>
                  </a:lnTo>
                  <a:cubicBezTo>
                    <a:pt x="86548" y="83716"/>
                    <a:pt x="89558" y="85782"/>
                    <a:pt x="94622" y="86884"/>
                  </a:cubicBezTo>
                  <a:cubicBezTo>
                    <a:pt x="96401" y="86884"/>
                    <a:pt x="95991" y="91291"/>
                    <a:pt x="94622" y="91291"/>
                  </a:cubicBezTo>
                  <a:close/>
                  <a:moveTo>
                    <a:pt x="57398" y="57272"/>
                  </a:moveTo>
                  <a:lnTo>
                    <a:pt x="43712" y="23941"/>
                  </a:lnTo>
                  <a:lnTo>
                    <a:pt x="30027" y="57272"/>
                  </a:lnTo>
                  <a:cubicBezTo>
                    <a:pt x="29206" y="59062"/>
                    <a:pt x="30985" y="59338"/>
                    <a:pt x="32627" y="59338"/>
                  </a:cubicBezTo>
                  <a:lnTo>
                    <a:pt x="54934" y="59338"/>
                  </a:lnTo>
                  <a:cubicBezTo>
                    <a:pt x="56440" y="59889"/>
                    <a:pt x="58356" y="59613"/>
                    <a:pt x="57398" y="57272"/>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66" name="Freeform 65">
              <a:extLst>
                <a:ext uri="{FF2B5EF4-FFF2-40B4-BE49-F238E27FC236}">
                  <a16:creationId xmlns:a16="http://schemas.microsoft.com/office/drawing/2014/main" id="{95051FA9-2ABE-5E49-A0EF-E99A2D3CCBC0}"/>
                </a:ext>
              </a:extLst>
            </p:cNvPr>
            <p:cNvSpPr/>
            <p:nvPr/>
          </p:nvSpPr>
          <p:spPr>
            <a:xfrm>
              <a:off x="1550158" y="1730556"/>
              <a:ext cx="24514" cy="40887"/>
            </a:xfrm>
            <a:custGeom>
              <a:avLst/>
              <a:gdLst>
                <a:gd name="connsiteX0" fmla="*/ 291 w 24514"/>
                <a:gd name="connsiteY0" fmla="*/ 37738 h 40887"/>
                <a:gd name="connsiteX1" fmla="*/ 12061 w 24514"/>
                <a:gd name="connsiteY1" fmla="*/ 19420 h 40887"/>
                <a:gd name="connsiteX2" fmla="*/ 3849 w 24514"/>
                <a:gd name="connsiteY2" fmla="*/ 10468 h 40887"/>
                <a:gd name="connsiteX3" fmla="*/ 14250 w 24514"/>
                <a:gd name="connsiteY3" fmla="*/ 0 h 40887"/>
                <a:gd name="connsiteX4" fmla="*/ 24514 w 24514"/>
                <a:gd name="connsiteY4" fmla="*/ 10468 h 40887"/>
                <a:gd name="connsiteX5" fmla="*/ 3986 w 24514"/>
                <a:gd name="connsiteY5" fmla="*/ 40768 h 40887"/>
                <a:gd name="connsiteX6" fmla="*/ 291 w 24514"/>
                <a:gd name="connsiteY6" fmla="*/ 37738 h 40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514" h="40887">
                  <a:moveTo>
                    <a:pt x="291" y="37738"/>
                  </a:moveTo>
                  <a:cubicBezTo>
                    <a:pt x="6246" y="33227"/>
                    <a:pt x="10416" y="26736"/>
                    <a:pt x="12061" y="19420"/>
                  </a:cubicBezTo>
                  <a:cubicBezTo>
                    <a:pt x="12061" y="15977"/>
                    <a:pt x="3849" y="14049"/>
                    <a:pt x="3849" y="10468"/>
                  </a:cubicBezTo>
                  <a:cubicBezTo>
                    <a:pt x="3849" y="6887"/>
                    <a:pt x="11103" y="0"/>
                    <a:pt x="14250" y="0"/>
                  </a:cubicBezTo>
                  <a:cubicBezTo>
                    <a:pt x="19210" y="1518"/>
                    <a:pt x="23072" y="5456"/>
                    <a:pt x="24514" y="10468"/>
                  </a:cubicBezTo>
                  <a:cubicBezTo>
                    <a:pt x="22458" y="23125"/>
                    <a:pt x="14943" y="34218"/>
                    <a:pt x="3986" y="40768"/>
                  </a:cubicBezTo>
                  <a:cubicBezTo>
                    <a:pt x="2755" y="41457"/>
                    <a:pt x="-1077" y="38978"/>
                    <a:pt x="291" y="37738"/>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67" name="Freeform 66">
              <a:extLst>
                <a:ext uri="{FF2B5EF4-FFF2-40B4-BE49-F238E27FC236}">
                  <a16:creationId xmlns:a16="http://schemas.microsoft.com/office/drawing/2014/main" id="{767C3CEE-C4A8-1B40-A9C9-A84FE482EAEA}"/>
                </a:ext>
              </a:extLst>
            </p:cNvPr>
            <p:cNvSpPr/>
            <p:nvPr/>
          </p:nvSpPr>
          <p:spPr>
            <a:xfrm>
              <a:off x="1631695" y="1660035"/>
              <a:ext cx="77368" cy="90216"/>
            </a:xfrm>
            <a:custGeom>
              <a:avLst/>
              <a:gdLst>
                <a:gd name="connsiteX0" fmla="*/ 27964 w 77368"/>
                <a:gd name="connsiteY0" fmla="*/ 55922 h 90216"/>
                <a:gd name="connsiteX1" fmla="*/ 27964 w 77368"/>
                <a:gd name="connsiteY1" fmla="*/ 73964 h 90216"/>
                <a:gd name="connsiteX2" fmla="*/ 41649 w 77368"/>
                <a:gd name="connsiteY2" fmla="*/ 85396 h 90216"/>
                <a:gd name="connsiteX3" fmla="*/ 40828 w 77368"/>
                <a:gd name="connsiteY3" fmla="*/ 90217 h 90216"/>
                <a:gd name="connsiteX4" fmla="*/ 1277 w 77368"/>
                <a:gd name="connsiteY4" fmla="*/ 90217 h 90216"/>
                <a:gd name="connsiteX5" fmla="*/ 456 w 77368"/>
                <a:gd name="connsiteY5" fmla="*/ 85396 h 90216"/>
                <a:gd name="connsiteX6" fmla="*/ 10857 w 77368"/>
                <a:gd name="connsiteY6" fmla="*/ 73964 h 90216"/>
                <a:gd name="connsiteX7" fmla="*/ 10857 w 77368"/>
                <a:gd name="connsiteY7" fmla="*/ 17357 h 90216"/>
                <a:gd name="connsiteX8" fmla="*/ 456 w 77368"/>
                <a:gd name="connsiteY8" fmla="*/ 4823 h 90216"/>
                <a:gd name="connsiteX9" fmla="*/ 1277 w 77368"/>
                <a:gd name="connsiteY9" fmla="*/ 3 h 90216"/>
                <a:gd name="connsiteX10" fmla="*/ 16058 w 77368"/>
                <a:gd name="connsiteY10" fmla="*/ 829 h 90216"/>
                <a:gd name="connsiteX11" fmla="*/ 40691 w 77368"/>
                <a:gd name="connsiteY11" fmla="*/ 3 h 90216"/>
                <a:gd name="connsiteX12" fmla="*/ 77368 w 77368"/>
                <a:gd name="connsiteY12" fmla="*/ 27549 h 90216"/>
                <a:gd name="connsiteX13" fmla="*/ 27964 w 77368"/>
                <a:gd name="connsiteY13" fmla="*/ 55922 h 90216"/>
                <a:gd name="connsiteX14" fmla="*/ 27964 w 77368"/>
                <a:gd name="connsiteY14" fmla="*/ 17632 h 90216"/>
                <a:gd name="connsiteX15" fmla="*/ 27964 w 77368"/>
                <a:gd name="connsiteY15" fmla="*/ 49448 h 90216"/>
                <a:gd name="connsiteX16" fmla="*/ 59167 w 77368"/>
                <a:gd name="connsiteY16" fmla="*/ 30579 h 90216"/>
                <a:gd name="connsiteX17" fmla="*/ 39829 w 77368"/>
                <a:gd name="connsiteY17" fmla="*/ 7498 h 90216"/>
                <a:gd name="connsiteX18" fmla="*/ 37133 w 77368"/>
                <a:gd name="connsiteY18" fmla="*/ 7440 h 90216"/>
                <a:gd name="connsiteX19" fmla="*/ 27964 w 77368"/>
                <a:gd name="connsiteY19" fmla="*/ 17357 h 90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7368" h="90216">
                  <a:moveTo>
                    <a:pt x="27964" y="55922"/>
                  </a:moveTo>
                  <a:lnTo>
                    <a:pt x="27964" y="73964"/>
                  </a:lnTo>
                  <a:cubicBezTo>
                    <a:pt x="27964" y="83055"/>
                    <a:pt x="34122" y="84570"/>
                    <a:pt x="41649" y="85396"/>
                  </a:cubicBezTo>
                  <a:cubicBezTo>
                    <a:pt x="42607" y="85396"/>
                    <a:pt x="41649" y="90217"/>
                    <a:pt x="40828" y="90217"/>
                  </a:cubicBezTo>
                  <a:lnTo>
                    <a:pt x="1277" y="90217"/>
                  </a:lnTo>
                  <a:cubicBezTo>
                    <a:pt x="182" y="90217"/>
                    <a:pt x="-502" y="85534"/>
                    <a:pt x="456" y="85396"/>
                  </a:cubicBezTo>
                  <a:cubicBezTo>
                    <a:pt x="7025" y="84570"/>
                    <a:pt x="10857" y="81815"/>
                    <a:pt x="10857" y="73964"/>
                  </a:cubicBezTo>
                  <a:lnTo>
                    <a:pt x="10857" y="17357"/>
                  </a:lnTo>
                  <a:cubicBezTo>
                    <a:pt x="10857" y="8818"/>
                    <a:pt x="6615" y="6476"/>
                    <a:pt x="456" y="4823"/>
                  </a:cubicBezTo>
                  <a:cubicBezTo>
                    <a:pt x="-502" y="4823"/>
                    <a:pt x="456" y="-135"/>
                    <a:pt x="1277" y="3"/>
                  </a:cubicBezTo>
                  <a:cubicBezTo>
                    <a:pt x="6181" y="606"/>
                    <a:pt x="11118" y="882"/>
                    <a:pt x="16058" y="829"/>
                  </a:cubicBezTo>
                  <a:cubicBezTo>
                    <a:pt x="26048" y="829"/>
                    <a:pt x="34122" y="3"/>
                    <a:pt x="40691" y="3"/>
                  </a:cubicBezTo>
                  <a:cubicBezTo>
                    <a:pt x="61083" y="3"/>
                    <a:pt x="77368" y="7303"/>
                    <a:pt x="77368" y="27549"/>
                  </a:cubicBezTo>
                  <a:cubicBezTo>
                    <a:pt x="77505" y="50137"/>
                    <a:pt x="56156" y="60054"/>
                    <a:pt x="27964" y="55922"/>
                  </a:cubicBezTo>
                  <a:close/>
                  <a:moveTo>
                    <a:pt x="27964" y="17632"/>
                  </a:moveTo>
                  <a:lnTo>
                    <a:pt x="27964" y="49448"/>
                  </a:lnTo>
                  <a:cubicBezTo>
                    <a:pt x="48629" y="52341"/>
                    <a:pt x="59167" y="46694"/>
                    <a:pt x="59167" y="30579"/>
                  </a:cubicBezTo>
                  <a:cubicBezTo>
                    <a:pt x="60160" y="18831"/>
                    <a:pt x="51502" y="8497"/>
                    <a:pt x="39829" y="7498"/>
                  </a:cubicBezTo>
                  <a:cubicBezTo>
                    <a:pt x="38932" y="7421"/>
                    <a:pt x="38032" y="7402"/>
                    <a:pt x="37133" y="7440"/>
                  </a:cubicBezTo>
                  <a:cubicBezTo>
                    <a:pt x="29743" y="7165"/>
                    <a:pt x="27964" y="9782"/>
                    <a:pt x="27964" y="17357"/>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68" name="Freeform 67">
              <a:extLst>
                <a:ext uri="{FF2B5EF4-FFF2-40B4-BE49-F238E27FC236}">
                  <a16:creationId xmlns:a16="http://schemas.microsoft.com/office/drawing/2014/main" id="{88340939-D4B0-6745-8DCE-FA9FDE9905AE}"/>
                </a:ext>
              </a:extLst>
            </p:cNvPr>
            <p:cNvSpPr/>
            <p:nvPr/>
          </p:nvSpPr>
          <p:spPr>
            <a:xfrm>
              <a:off x="1728713" y="1660313"/>
              <a:ext cx="77106" cy="89803"/>
            </a:xfrm>
            <a:custGeom>
              <a:avLst/>
              <a:gdLst>
                <a:gd name="connsiteX0" fmla="*/ 605 w 77106"/>
                <a:gd name="connsiteY0" fmla="*/ 84705 h 89803"/>
                <a:gd name="connsiteX1" fmla="*/ 13469 w 77106"/>
                <a:gd name="connsiteY1" fmla="*/ 72171 h 89803"/>
                <a:gd name="connsiteX2" fmla="*/ 13469 w 77106"/>
                <a:gd name="connsiteY2" fmla="*/ 16252 h 89803"/>
                <a:gd name="connsiteX3" fmla="*/ 2931 w 77106"/>
                <a:gd name="connsiteY3" fmla="*/ 4683 h 89803"/>
                <a:gd name="connsiteX4" fmla="*/ 2931 w 77106"/>
                <a:gd name="connsiteY4" fmla="*/ 0 h 89803"/>
                <a:gd name="connsiteX5" fmla="*/ 39608 w 77106"/>
                <a:gd name="connsiteY5" fmla="*/ 0 h 89803"/>
                <a:gd name="connsiteX6" fmla="*/ 39608 w 77106"/>
                <a:gd name="connsiteY6" fmla="*/ 4683 h 89803"/>
                <a:gd name="connsiteX7" fmla="*/ 29253 w 77106"/>
                <a:gd name="connsiteY7" fmla="*/ 14641 h 89803"/>
                <a:gd name="connsiteX8" fmla="*/ 29344 w 77106"/>
                <a:gd name="connsiteY8" fmla="*/ 16252 h 89803"/>
                <a:gd name="connsiteX9" fmla="*/ 29344 w 77106"/>
                <a:gd name="connsiteY9" fmla="*/ 72171 h 89803"/>
                <a:gd name="connsiteX10" fmla="*/ 43029 w 77106"/>
                <a:gd name="connsiteY10" fmla="*/ 82501 h 89803"/>
                <a:gd name="connsiteX11" fmla="*/ 72453 w 77106"/>
                <a:gd name="connsiteY11" fmla="*/ 68728 h 89803"/>
                <a:gd name="connsiteX12" fmla="*/ 77106 w 77106"/>
                <a:gd name="connsiteY12" fmla="*/ 70381 h 89803"/>
                <a:gd name="connsiteX13" fmla="*/ 63421 w 77106"/>
                <a:gd name="connsiteY13" fmla="*/ 89801 h 89803"/>
                <a:gd name="connsiteX14" fmla="*/ 38924 w 77106"/>
                <a:gd name="connsiteY14" fmla="*/ 89801 h 89803"/>
                <a:gd name="connsiteX15" fmla="*/ 1015 w 77106"/>
                <a:gd name="connsiteY15" fmla="*/ 89801 h 89803"/>
                <a:gd name="connsiteX16" fmla="*/ 605 w 77106"/>
                <a:gd name="connsiteY16" fmla="*/ 84705 h 89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106" h="89803">
                  <a:moveTo>
                    <a:pt x="605" y="84705"/>
                  </a:moveTo>
                  <a:cubicBezTo>
                    <a:pt x="7995" y="82777"/>
                    <a:pt x="13469" y="81675"/>
                    <a:pt x="13469" y="72171"/>
                  </a:cubicBezTo>
                  <a:lnTo>
                    <a:pt x="13469" y="16252"/>
                  </a:lnTo>
                  <a:cubicBezTo>
                    <a:pt x="13469" y="7300"/>
                    <a:pt x="8405" y="5509"/>
                    <a:pt x="2931" y="4683"/>
                  </a:cubicBezTo>
                  <a:cubicBezTo>
                    <a:pt x="1973" y="4683"/>
                    <a:pt x="2931" y="0"/>
                    <a:pt x="2931" y="0"/>
                  </a:cubicBezTo>
                  <a:lnTo>
                    <a:pt x="39608" y="0"/>
                  </a:lnTo>
                  <a:cubicBezTo>
                    <a:pt x="40429" y="0"/>
                    <a:pt x="41113" y="4683"/>
                    <a:pt x="39608" y="4683"/>
                  </a:cubicBezTo>
                  <a:cubicBezTo>
                    <a:pt x="34016" y="4555"/>
                    <a:pt x="29380" y="9013"/>
                    <a:pt x="29253" y="14641"/>
                  </a:cubicBezTo>
                  <a:cubicBezTo>
                    <a:pt x="29241" y="15180"/>
                    <a:pt x="29272" y="15718"/>
                    <a:pt x="29344" y="16252"/>
                  </a:cubicBezTo>
                  <a:lnTo>
                    <a:pt x="29344" y="72171"/>
                  </a:lnTo>
                  <a:cubicBezTo>
                    <a:pt x="29344" y="79471"/>
                    <a:pt x="31944" y="82501"/>
                    <a:pt x="43029" y="82501"/>
                  </a:cubicBezTo>
                  <a:cubicBezTo>
                    <a:pt x="54553" y="83392"/>
                    <a:pt x="65705" y="78171"/>
                    <a:pt x="72453" y="68728"/>
                  </a:cubicBezTo>
                  <a:cubicBezTo>
                    <a:pt x="73411" y="67488"/>
                    <a:pt x="77106" y="68728"/>
                    <a:pt x="77106" y="70381"/>
                  </a:cubicBezTo>
                  <a:cubicBezTo>
                    <a:pt x="77106" y="76441"/>
                    <a:pt x="71358" y="89938"/>
                    <a:pt x="63421" y="89801"/>
                  </a:cubicBezTo>
                  <a:cubicBezTo>
                    <a:pt x="55483" y="89663"/>
                    <a:pt x="49735" y="89801"/>
                    <a:pt x="38924" y="89801"/>
                  </a:cubicBezTo>
                  <a:cubicBezTo>
                    <a:pt x="28112" y="89801"/>
                    <a:pt x="12511" y="89801"/>
                    <a:pt x="1015" y="89801"/>
                  </a:cubicBezTo>
                  <a:cubicBezTo>
                    <a:pt x="57" y="89938"/>
                    <a:pt x="-490" y="84980"/>
                    <a:pt x="605" y="84705"/>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69" name="Freeform 68">
              <a:extLst>
                <a:ext uri="{FF2B5EF4-FFF2-40B4-BE49-F238E27FC236}">
                  <a16:creationId xmlns:a16="http://schemas.microsoft.com/office/drawing/2014/main" id="{7268263A-A2AB-F447-AB20-08FF0FD4A36C}"/>
                </a:ext>
              </a:extLst>
            </p:cNvPr>
            <p:cNvSpPr/>
            <p:nvPr/>
          </p:nvSpPr>
          <p:spPr>
            <a:xfrm>
              <a:off x="1822186" y="1658685"/>
              <a:ext cx="95735" cy="91704"/>
            </a:xfrm>
            <a:custGeom>
              <a:avLst/>
              <a:gdLst>
                <a:gd name="connsiteX0" fmla="*/ 94348 w 95735"/>
                <a:gd name="connsiteY0" fmla="*/ 91291 h 91704"/>
                <a:gd name="connsiteX1" fmla="*/ 59177 w 95735"/>
                <a:gd name="connsiteY1" fmla="*/ 91291 h 91704"/>
                <a:gd name="connsiteX2" fmla="*/ 59177 w 95735"/>
                <a:gd name="connsiteY2" fmla="*/ 86608 h 91704"/>
                <a:gd name="connsiteX3" fmla="*/ 64240 w 95735"/>
                <a:gd name="connsiteY3" fmla="*/ 72835 h 91704"/>
                <a:gd name="connsiteX4" fmla="*/ 62872 w 95735"/>
                <a:gd name="connsiteY4" fmla="*/ 71045 h 91704"/>
                <a:gd name="connsiteX5" fmla="*/ 56303 w 95735"/>
                <a:gd name="connsiteY5" fmla="*/ 67464 h 91704"/>
                <a:gd name="connsiteX6" fmla="*/ 30848 w 95735"/>
                <a:gd name="connsiteY6" fmla="*/ 67464 h 91704"/>
                <a:gd name="connsiteX7" fmla="*/ 24005 w 95735"/>
                <a:gd name="connsiteY7" fmla="*/ 71045 h 91704"/>
                <a:gd name="connsiteX8" fmla="*/ 23184 w 95735"/>
                <a:gd name="connsiteY8" fmla="*/ 73249 h 91704"/>
                <a:gd name="connsiteX9" fmla="*/ 29753 w 95735"/>
                <a:gd name="connsiteY9" fmla="*/ 87022 h 91704"/>
                <a:gd name="connsiteX10" fmla="*/ 29753 w 95735"/>
                <a:gd name="connsiteY10" fmla="*/ 91705 h 91704"/>
                <a:gd name="connsiteX11" fmla="*/ 1288 w 95735"/>
                <a:gd name="connsiteY11" fmla="*/ 91705 h 91704"/>
                <a:gd name="connsiteX12" fmla="*/ 1288 w 95735"/>
                <a:gd name="connsiteY12" fmla="*/ 87022 h 91704"/>
                <a:gd name="connsiteX13" fmla="*/ 14152 w 95735"/>
                <a:gd name="connsiteY13" fmla="*/ 73249 h 91704"/>
                <a:gd name="connsiteX14" fmla="*/ 35638 w 95735"/>
                <a:gd name="connsiteY14" fmla="*/ 23252 h 91704"/>
                <a:gd name="connsiteX15" fmla="*/ 41660 w 95735"/>
                <a:gd name="connsiteY15" fmla="*/ 2179 h 91704"/>
                <a:gd name="connsiteX16" fmla="*/ 50966 w 95735"/>
                <a:gd name="connsiteY16" fmla="*/ 251 h 91704"/>
                <a:gd name="connsiteX17" fmla="*/ 82031 w 95735"/>
                <a:gd name="connsiteY17" fmla="*/ 73111 h 91704"/>
                <a:gd name="connsiteX18" fmla="*/ 94622 w 95735"/>
                <a:gd name="connsiteY18" fmla="*/ 86884 h 91704"/>
                <a:gd name="connsiteX19" fmla="*/ 94348 w 95735"/>
                <a:gd name="connsiteY19" fmla="*/ 91291 h 91704"/>
                <a:gd name="connsiteX20" fmla="*/ 57261 w 95735"/>
                <a:gd name="connsiteY20" fmla="*/ 57272 h 91704"/>
                <a:gd name="connsiteX21" fmla="*/ 43576 w 95735"/>
                <a:gd name="connsiteY21" fmla="*/ 23941 h 91704"/>
                <a:gd name="connsiteX22" fmla="*/ 29890 w 95735"/>
                <a:gd name="connsiteY22" fmla="*/ 57272 h 91704"/>
                <a:gd name="connsiteX23" fmla="*/ 32490 w 95735"/>
                <a:gd name="connsiteY23" fmla="*/ 59338 h 91704"/>
                <a:gd name="connsiteX24" fmla="*/ 54798 w 95735"/>
                <a:gd name="connsiteY24" fmla="*/ 59338 h 91704"/>
                <a:gd name="connsiteX25" fmla="*/ 57261 w 95735"/>
                <a:gd name="connsiteY25" fmla="*/ 57272 h 917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735" h="91704">
                  <a:moveTo>
                    <a:pt x="94348" y="91291"/>
                  </a:moveTo>
                  <a:lnTo>
                    <a:pt x="59177" y="91291"/>
                  </a:lnTo>
                  <a:cubicBezTo>
                    <a:pt x="57398" y="91291"/>
                    <a:pt x="57398" y="86884"/>
                    <a:pt x="59177" y="86608"/>
                  </a:cubicBezTo>
                  <a:cubicBezTo>
                    <a:pt x="63693" y="85782"/>
                    <a:pt x="68894" y="84129"/>
                    <a:pt x="64240" y="72835"/>
                  </a:cubicBezTo>
                  <a:lnTo>
                    <a:pt x="62872" y="71045"/>
                  </a:lnTo>
                  <a:cubicBezTo>
                    <a:pt x="61640" y="67739"/>
                    <a:pt x="59861" y="67464"/>
                    <a:pt x="56303" y="67464"/>
                  </a:cubicBezTo>
                  <a:lnTo>
                    <a:pt x="30848" y="67464"/>
                  </a:lnTo>
                  <a:cubicBezTo>
                    <a:pt x="27016" y="67464"/>
                    <a:pt x="25237" y="67464"/>
                    <a:pt x="24005" y="71045"/>
                  </a:cubicBezTo>
                  <a:lnTo>
                    <a:pt x="23184" y="73249"/>
                  </a:lnTo>
                  <a:cubicBezTo>
                    <a:pt x="18805" y="83992"/>
                    <a:pt x="23184" y="85782"/>
                    <a:pt x="29753" y="87022"/>
                  </a:cubicBezTo>
                  <a:cubicBezTo>
                    <a:pt x="31396" y="87022"/>
                    <a:pt x="30985" y="91705"/>
                    <a:pt x="29753" y="91705"/>
                  </a:cubicBezTo>
                  <a:lnTo>
                    <a:pt x="1288" y="91705"/>
                  </a:lnTo>
                  <a:cubicBezTo>
                    <a:pt x="-218" y="91705"/>
                    <a:pt x="-628" y="87297"/>
                    <a:pt x="1288" y="87022"/>
                  </a:cubicBezTo>
                  <a:cubicBezTo>
                    <a:pt x="6488" y="86195"/>
                    <a:pt x="9499" y="84543"/>
                    <a:pt x="14152" y="73249"/>
                  </a:cubicBezTo>
                  <a:lnTo>
                    <a:pt x="35638" y="23252"/>
                  </a:lnTo>
                  <a:cubicBezTo>
                    <a:pt x="39060" y="16718"/>
                    <a:pt x="41110" y="9545"/>
                    <a:pt x="41660" y="2179"/>
                  </a:cubicBezTo>
                  <a:cubicBezTo>
                    <a:pt x="41660" y="1353"/>
                    <a:pt x="50555" y="-713"/>
                    <a:pt x="50966" y="251"/>
                  </a:cubicBezTo>
                  <a:lnTo>
                    <a:pt x="82031" y="73111"/>
                  </a:lnTo>
                  <a:cubicBezTo>
                    <a:pt x="86411" y="83716"/>
                    <a:pt x="89558" y="85782"/>
                    <a:pt x="94622" y="86884"/>
                  </a:cubicBezTo>
                  <a:cubicBezTo>
                    <a:pt x="96401" y="86884"/>
                    <a:pt x="95854" y="91291"/>
                    <a:pt x="94348" y="91291"/>
                  </a:cubicBezTo>
                  <a:close/>
                  <a:moveTo>
                    <a:pt x="57261" y="57272"/>
                  </a:moveTo>
                  <a:lnTo>
                    <a:pt x="43576" y="23941"/>
                  </a:lnTo>
                  <a:lnTo>
                    <a:pt x="29890" y="57272"/>
                  </a:lnTo>
                  <a:cubicBezTo>
                    <a:pt x="29069" y="59062"/>
                    <a:pt x="30848" y="59338"/>
                    <a:pt x="32490" y="59338"/>
                  </a:cubicBezTo>
                  <a:lnTo>
                    <a:pt x="54798" y="59338"/>
                  </a:lnTo>
                  <a:cubicBezTo>
                    <a:pt x="56303" y="59889"/>
                    <a:pt x="58219" y="59613"/>
                    <a:pt x="57261" y="57272"/>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70" name="Freeform 69">
              <a:extLst>
                <a:ext uri="{FF2B5EF4-FFF2-40B4-BE49-F238E27FC236}">
                  <a16:creationId xmlns:a16="http://schemas.microsoft.com/office/drawing/2014/main" id="{BBC3F032-4B28-A444-96FB-F1C3786AC421}"/>
                </a:ext>
              </a:extLst>
            </p:cNvPr>
            <p:cNvSpPr/>
            <p:nvPr/>
          </p:nvSpPr>
          <p:spPr>
            <a:xfrm>
              <a:off x="1936698" y="1660282"/>
              <a:ext cx="97061" cy="90933"/>
            </a:xfrm>
            <a:custGeom>
              <a:avLst/>
              <a:gdLst>
                <a:gd name="connsiteX0" fmla="*/ 79329 w 97061"/>
                <a:gd name="connsiteY0" fmla="*/ 88454 h 90933"/>
                <a:gd name="connsiteX1" fmla="*/ 18840 w 97061"/>
                <a:gd name="connsiteY1" fmla="*/ 26888 h 90933"/>
                <a:gd name="connsiteX2" fmla="*/ 18840 w 97061"/>
                <a:gd name="connsiteY2" fmla="*/ 72891 h 90933"/>
                <a:gd name="connsiteX3" fmla="*/ 32525 w 97061"/>
                <a:gd name="connsiteY3" fmla="*/ 84873 h 90933"/>
                <a:gd name="connsiteX4" fmla="*/ 32525 w 97061"/>
                <a:gd name="connsiteY4" fmla="*/ 89694 h 90933"/>
                <a:gd name="connsiteX5" fmla="*/ 1049 w 97061"/>
                <a:gd name="connsiteY5" fmla="*/ 89694 h 90933"/>
                <a:gd name="connsiteX6" fmla="*/ 1049 w 97061"/>
                <a:gd name="connsiteY6" fmla="*/ 84873 h 90933"/>
                <a:gd name="connsiteX7" fmla="*/ 11449 w 97061"/>
                <a:gd name="connsiteY7" fmla="*/ 72891 h 90933"/>
                <a:gd name="connsiteX8" fmla="*/ 11449 w 97061"/>
                <a:gd name="connsiteY8" fmla="*/ 24272 h 90933"/>
                <a:gd name="connsiteX9" fmla="*/ 5154 w 97061"/>
                <a:gd name="connsiteY9" fmla="*/ 6504 h 90933"/>
                <a:gd name="connsiteX10" fmla="*/ 2554 w 97061"/>
                <a:gd name="connsiteY10" fmla="*/ 2923 h 90933"/>
                <a:gd name="connsiteX11" fmla="*/ 5154 w 97061"/>
                <a:gd name="connsiteY11" fmla="*/ 582 h 90933"/>
                <a:gd name="connsiteX12" fmla="*/ 14871 w 97061"/>
                <a:gd name="connsiteY12" fmla="*/ 582 h 90933"/>
                <a:gd name="connsiteX13" fmla="*/ 18840 w 97061"/>
                <a:gd name="connsiteY13" fmla="*/ 582 h 90933"/>
                <a:gd name="connsiteX14" fmla="*/ 77550 w 97061"/>
                <a:gd name="connsiteY14" fmla="*/ 61597 h 90933"/>
                <a:gd name="connsiteX15" fmla="*/ 77550 w 97061"/>
                <a:gd name="connsiteY15" fmla="*/ 16559 h 90933"/>
                <a:gd name="connsiteX16" fmla="*/ 63865 w 97061"/>
                <a:gd name="connsiteY16" fmla="*/ 4714 h 90933"/>
                <a:gd name="connsiteX17" fmla="*/ 64686 w 97061"/>
                <a:gd name="connsiteY17" fmla="*/ 31 h 90933"/>
                <a:gd name="connsiteX18" fmla="*/ 96025 w 97061"/>
                <a:gd name="connsiteY18" fmla="*/ 31 h 90933"/>
                <a:gd name="connsiteX19" fmla="*/ 96025 w 97061"/>
                <a:gd name="connsiteY19" fmla="*/ 4714 h 90933"/>
                <a:gd name="connsiteX20" fmla="*/ 85624 w 97061"/>
                <a:gd name="connsiteY20" fmla="*/ 16559 h 90933"/>
                <a:gd name="connsiteX21" fmla="*/ 85624 w 97061"/>
                <a:gd name="connsiteY21" fmla="*/ 65453 h 90933"/>
                <a:gd name="connsiteX22" fmla="*/ 87130 w 97061"/>
                <a:gd name="connsiteY22" fmla="*/ 88454 h 90933"/>
                <a:gd name="connsiteX23" fmla="*/ 83435 w 97061"/>
                <a:gd name="connsiteY23" fmla="*/ 90933 h 90933"/>
                <a:gd name="connsiteX24" fmla="*/ 79329 w 97061"/>
                <a:gd name="connsiteY24" fmla="*/ 88454 h 90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061" h="90933">
                  <a:moveTo>
                    <a:pt x="79329" y="88454"/>
                  </a:moveTo>
                  <a:lnTo>
                    <a:pt x="18840" y="26888"/>
                  </a:lnTo>
                  <a:lnTo>
                    <a:pt x="18840" y="72891"/>
                  </a:lnTo>
                  <a:cubicBezTo>
                    <a:pt x="18840" y="81705"/>
                    <a:pt x="23903" y="82945"/>
                    <a:pt x="32525" y="84873"/>
                  </a:cubicBezTo>
                  <a:cubicBezTo>
                    <a:pt x="33620" y="84873"/>
                    <a:pt x="32525" y="89694"/>
                    <a:pt x="32525" y="89694"/>
                  </a:cubicBezTo>
                  <a:lnTo>
                    <a:pt x="1049" y="89694"/>
                  </a:lnTo>
                  <a:cubicBezTo>
                    <a:pt x="91" y="89694"/>
                    <a:pt x="-731" y="85424"/>
                    <a:pt x="1049" y="84873"/>
                  </a:cubicBezTo>
                  <a:cubicBezTo>
                    <a:pt x="5975" y="82945"/>
                    <a:pt x="11449" y="82532"/>
                    <a:pt x="11449" y="72891"/>
                  </a:cubicBezTo>
                  <a:lnTo>
                    <a:pt x="11449" y="24272"/>
                  </a:lnTo>
                  <a:cubicBezTo>
                    <a:pt x="11494" y="17788"/>
                    <a:pt x="9265" y="11497"/>
                    <a:pt x="5154" y="6504"/>
                  </a:cubicBezTo>
                  <a:cubicBezTo>
                    <a:pt x="3923" y="4576"/>
                    <a:pt x="2554" y="3336"/>
                    <a:pt x="2554" y="2923"/>
                  </a:cubicBezTo>
                  <a:cubicBezTo>
                    <a:pt x="2797" y="1642"/>
                    <a:pt x="3862" y="683"/>
                    <a:pt x="5154" y="582"/>
                  </a:cubicBezTo>
                  <a:lnTo>
                    <a:pt x="14871" y="582"/>
                  </a:lnTo>
                  <a:cubicBezTo>
                    <a:pt x="16081" y="-194"/>
                    <a:pt x="17629" y="-194"/>
                    <a:pt x="18840" y="582"/>
                  </a:cubicBezTo>
                  <a:lnTo>
                    <a:pt x="77550" y="61597"/>
                  </a:lnTo>
                  <a:lnTo>
                    <a:pt x="77550" y="16559"/>
                  </a:lnTo>
                  <a:cubicBezTo>
                    <a:pt x="77550" y="7468"/>
                    <a:pt x="71665" y="6642"/>
                    <a:pt x="63865" y="4714"/>
                  </a:cubicBezTo>
                  <a:cubicBezTo>
                    <a:pt x="62907" y="4714"/>
                    <a:pt x="63865" y="31"/>
                    <a:pt x="64686" y="31"/>
                  </a:cubicBezTo>
                  <a:lnTo>
                    <a:pt x="96025" y="31"/>
                  </a:lnTo>
                  <a:cubicBezTo>
                    <a:pt x="97120" y="31"/>
                    <a:pt x="97668" y="4576"/>
                    <a:pt x="96025" y="4714"/>
                  </a:cubicBezTo>
                  <a:cubicBezTo>
                    <a:pt x="90414" y="6642"/>
                    <a:pt x="85624" y="7468"/>
                    <a:pt x="85624" y="16559"/>
                  </a:cubicBezTo>
                  <a:lnTo>
                    <a:pt x="85624" y="65453"/>
                  </a:lnTo>
                  <a:cubicBezTo>
                    <a:pt x="85428" y="73150"/>
                    <a:pt x="85932" y="80850"/>
                    <a:pt x="87130" y="88454"/>
                  </a:cubicBezTo>
                  <a:cubicBezTo>
                    <a:pt x="87130" y="90383"/>
                    <a:pt x="85761" y="90933"/>
                    <a:pt x="83435" y="90933"/>
                  </a:cubicBezTo>
                  <a:cubicBezTo>
                    <a:pt x="81800" y="90670"/>
                    <a:pt x="80330" y="89782"/>
                    <a:pt x="79329" y="88454"/>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71" name="Freeform 70">
              <a:extLst>
                <a:ext uri="{FF2B5EF4-FFF2-40B4-BE49-F238E27FC236}">
                  <a16:creationId xmlns:a16="http://schemas.microsoft.com/office/drawing/2014/main" id="{566A4947-21B8-B74A-93CC-DDBFF0C59D2A}"/>
                </a:ext>
              </a:extLst>
            </p:cNvPr>
            <p:cNvSpPr/>
            <p:nvPr/>
          </p:nvSpPr>
          <p:spPr>
            <a:xfrm>
              <a:off x="2054508" y="1660313"/>
              <a:ext cx="38931" cy="89663"/>
            </a:xfrm>
            <a:custGeom>
              <a:avLst/>
              <a:gdLst>
                <a:gd name="connsiteX0" fmla="*/ 522 w 38931"/>
                <a:gd name="connsiteY0" fmla="*/ 84843 h 89663"/>
                <a:gd name="connsiteX1" fmla="*/ 10923 w 38931"/>
                <a:gd name="connsiteY1" fmla="*/ 73411 h 89663"/>
                <a:gd name="connsiteX2" fmla="*/ 10923 w 38931"/>
                <a:gd name="connsiteY2" fmla="*/ 16252 h 89663"/>
                <a:gd name="connsiteX3" fmla="*/ 522 w 38931"/>
                <a:gd name="connsiteY3" fmla="*/ 4683 h 89663"/>
                <a:gd name="connsiteX4" fmla="*/ 522 w 38931"/>
                <a:gd name="connsiteY4" fmla="*/ 0 h 89663"/>
                <a:gd name="connsiteX5" fmla="*/ 37883 w 38931"/>
                <a:gd name="connsiteY5" fmla="*/ 0 h 89663"/>
                <a:gd name="connsiteX6" fmla="*/ 37883 w 38931"/>
                <a:gd name="connsiteY6" fmla="*/ 4683 h 89663"/>
                <a:gd name="connsiteX7" fmla="*/ 27482 w 38931"/>
                <a:gd name="connsiteY7" fmla="*/ 16252 h 89663"/>
                <a:gd name="connsiteX8" fmla="*/ 27482 w 38931"/>
                <a:gd name="connsiteY8" fmla="*/ 73411 h 89663"/>
                <a:gd name="connsiteX9" fmla="*/ 35995 w 38931"/>
                <a:gd name="connsiteY9" fmla="*/ 84759 h 89663"/>
                <a:gd name="connsiteX10" fmla="*/ 37883 w 38931"/>
                <a:gd name="connsiteY10" fmla="*/ 84843 h 89663"/>
                <a:gd name="connsiteX11" fmla="*/ 37883 w 38931"/>
                <a:gd name="connsiteY11" fmla="*/ 89663 h 89663"/>
                <a:gd name="connsiteX12" fmla="*/ 1206 w 38931"/>
                <a:gd name="connsiteY12" fmla="*/ 89663 h 89663"/>
                <a:gd name="connsiteX13" fmla="*/ 522 w 38931"/>
                <a:gd name="connsiteY13" fmla="*/ 84843 h 8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931" h="89663">
                  <a:moveTo>
                    <a:pt x="522" y="84843"/>
                  </a:moveTo>
                  <a:cubicBezTo>
                    <a:pt x="7091" y="84016"/>
                    <a:pt x="10923" y="81261"/>
                    <a:pt x="10923" y="73411"/>
                  </a:cubicBezTo>
                  <a:lnTo>
                    <a:pt x="10923" y="16252"/>
                  </a:lnTo>
                  <a:cubicBezTo>
                    <a:pt x="10923" y="8402"/>
                    <a:pt x="7091" y="5647"/>
                    <a:pt x="522" y="4683"/>
                  </a:cubicBezTo>
                  <a:cubicBezTo>
                    <a:pt x="-573" y="4683"/>
                    <a:pt x="522" y="0"/>
                    <a:pt x="522" y="0"/>
                  </a:cubicBezTo>
                  <a:lnTo>
                    <a:pt x="37883" y="0"/>
                  </a:lnTo>
                  <a:cubicBezTo>
                    <a:pt x="38841" y="0"/>
                    <a:pt x="39662" y="4683"/>
                    <a:pt x="37883" y="4683"/>
                  </a:cubicBezTo>
                  <a:cubicBezTo>
                    <a:pt x="32546" y="5509"/>
                    <a:pt x="27482" y="7300"/>
                    <a:pt x="27482" y="16252"/>
                  </a:cubicBezTo>
                  <a:lnTo>
                    <a:pt x="27482" y="73411"/>
                  </a:lnTo>
                  <a:cubicBezTo>
                    <a:pt x="26719" y="78910"/>
                    <a:pt x="30531" y="83991"/>
                    <a:pt x="35995" y="84759"/>
                  </a:cubicBezTo>
                  <a:cubicBezTo>
                    <a:pt x="36621" y="84847"/>
                    <a:pt x="37253" y="84875"/>
                    <a:pt x="37883" y="84843"/>
                  </a:cubicBezTo>
                  <a:cubicBezTo>
                    <a:pt x="38978" y="84843"/>
                    <a:pt x="37883" y="89663"/>
                    <a:pt x="37883" y="89663"/>
                  </a:cubicBezTo>
                  <a:lnTo>
                    <a:pt x="1206" y="89663"/>
                  </a:lnTo>
                  <a:cubicBezTo>
                    <a:pt x="248" y="89663"/>
                    <a:pt x="-573" y="84980"/>
                    <a:pt x="522" y="84843"/>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72" name="Freeform 71">
              <a:extLst>
                <a:ext uri="{FF2B5EF4-FFF2-40B4-BE49-F238E27FC236}">
                  <a16:creationId xmlns:a16="http://schemas.microsoft.com/office/drawing/2014/main" id="{0E744AB7-E810-E147-BBEC-C3C90C39C9CE}"/>
                </a:ext>
              </a:extLst>
            </p:cNvPr>
            <p:cNvSpPr/>
            <p:nvPr/>
          </p:nvSpPr>
          <p:spPr>
            <a:xfrm>
              <a:off x="2111774" y="1660035"/>
              <a:ext cx="71192" cy="90081"/>
            </a:xfrm>
            <a:custGeom>
              <a:avLst/>
              <a:gdLst>
                <a:gd name="connsiteX0" fmla="*/ 462 w 71192"/>
                <a:gd name="connsiteY0" fmla="*/ 84983 h 90081"/>
                <a:gd name="connsiteX1" fmla="*/ 14147 w 71192"/>
                <a:gd name="connsiteY1" fmla="*/ 72449 h 90081"/>
                <a:gd name="connsiteX2" fmla="*/ 14147 w 71192"/>
                <a:gd name="connsiteY2" fmla="*/ 16117 h 90081"/>
                <a:gd name="connsiteX3" fmla="*/ 3609 w 71192"/>
                <a:gd name="connsiteY3" fmla="*/ 4686 h 90081"/>
                <a:gd name="connsiteX4" fmla="*/ 4294 w 71192"/>
                <a:gd name="connsiteY4" fmla="*/ 3 h 90081"/>
                <a:gd name="connsiteX5" fmla="*/ 37823 w 71192"/>
                <a:gd name="connsiteY5" fmla="*/ 829 h 90081"/>
                <a:gd name="connsiteX6" fmla="*/ 68341 w 71192"/>
                <a:gd name="connsiteY6" fmla="*/ 3 h 90081"/>
                <a:gd name="connsiteX7" fmla="*/ 70942 w 71192"/>
                <a:gd name="connsiteY7" fmla="*/ 4961 h 90081"/>
                <a:gd name="connsiteX8" fmla="*/ 67794 w 71192"/>
                <a:gd name="connsiteY8" fmla="*/ 17357 h 90081"/>
                <a:gd name="connsiteX9" fmla="*/ 63688 w 71192"/>
                <a:gd name="connsiteY9" fmla="*/ 17357 h 90081"/>
                <a:gd name="connsiteX10" fmla="*/ 42339 w 71192"/>
                <a:gd name="connsiteY10" fmla="*/ 7716 h 90081"/>
                <a:gd name="connsiteX11" fmla="*/ 31254 w 71192"/>
                <a:gd name="connsiteY11" fmla="*/ 16255 h 90081"/>
                <a:gd name="connsiteX12" fmla="*/ 31254 w 71192"/>
                <a:gd name="connsiteY12" fmla="*/ 38154 h 90081"/>
                <a:gd name="connsiteX13" fmla="*/ 35360 w 71192"/>
                <a:gd name="connsiteY13" fmla="*/ 42149 h 90081"/>
                <a:gd name="connsiteX14" fmla="*/ 38370 w 71192"/>
                <a:gd name="connsiteY14" fmla="*/ 42149 h 90081"/>
                <a:gd name="connsiteX15" fmla="*/ 62046 w 71192"/>
                <a:gd name="connsiteY15" fmla="*/ 36639 h 90081"/>
                <a:gd name="connsiteX16" fmla="*/ 65057 w 71192"/>
                <a:gd name="connsiteY16" fmla="*/ 38430 h 90081"/>
                <a:gd name="connsiteX17" fmla="*/ 57940 w 71192"/>
                <a:gd name="connsiteY17" fmla="*/ 54544 h 90081"/>
                <a:gd name="connsiteX18" fmla="*/ 53424 w 71192"/>
                <a:gd name="connsiteY18" fmla="*/ 54544 h 90081"/>
                <a:gd name="connsiteX19" fmla="*/ 37412 w 71192"/>
                <a:gd name="connsiteY19" fmla="*/ 48622 h 90081"/>
                <a:gd name="connsiteX20" fmla="*/ 35360 w 71192"/>
                <a:gd name="connsiteY20" fmla="*/ 48622 h 90081"/>
                <a:gd name="connsiteX21" fmla="*/ 31254 w 71192"/>
                <a:gd name="connsiteY21" fmla="*/ 52616 h 90081"/>
                <a:gd name="connsiteX22" fmla="*/ 31254 w 71192"/>
                <a:gd name="connsiteY22" fmla="*/ 72449 h 90081"/>
                <a:gd name="connsiteX23" fmla="*/ 47540 w 71192"/>
                <a:gd name="connsiteY23" fmla="*/ 84983 h 90081"/>
                <a:gd name="connsiteX24" fmla="*/ 46718 w 71192"/>
                <a:gd name="connsiteY24" fmla="*/ 90079 h 90081"/>
                <a:gd name="connsiteX25" fmla="*/ 22632 w 71192"/>
                <a:gd name="connsiteY25" fmla="*/ 90079 h 90081"/>
                <a:gd name="connsiteX26" fmla="*/ 1967 w 71192"/>
                <a:gd name="connsiteY26" fmla="*/ 90079 h 90081"/>
                <a:gd name="connsiteX27" fmla="*/ 462 w 71192"/>
                <a:gd name="connsiteY27" fmla="*/ 84983 h 90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71192" h="90081">
                  <a:moveTo>
                    <a:pt x="462" y="84983"/>
                  </a:moveTo>
                  <a:cubicBezTo>
                    <a:pt x="7852" y="83055"/>
                    <a:pt x="14147" y="81953"/>
                    <a:pt x="14147" y="72449"/>
                  </a:cubicBezTo>
                  <a:lnTo>
                    <a:pt x="14147" y="16117"/>
                  </a:lnTo>
                  <a:cubicBezTo>
                    <a:pt x="14147" y="8267"/>
                    <a:pt x="9084" y="6201"/>
                    <a:pt x="3609" y="4686"/>
                  </a:cubicBezTo>
                  <a:cubicBezTo>
                    <a:pt x="2651" y="4686"/>
                    <a:pt x="3609" y="-135"/>
                    <a:pt x="4294" y="3"/>
                  </a:cubicBezTo>
                  <a:cubicBezTo>
                    <a:pt x="15448" y="868"/>
                    <a:pt x="26640" y="1143"/>
                    <a:pt x="37823" y="829"/>
                  </a:cubicBezTo>
                  <a:cubicBezTo>
                    <a:pt x="49455" y="829"/>
                    <a:pt x="57530" y="829"/>
                    <a:pt x="68341" y="3"/>
                  </a:cubicBezTo>
                  <a:cubicBezTo>
                    <a:pt x="71352" y="3"/>
                    <a:pt x="71489" y="2069"/>
                    <a:pt x="70942" y="4961"/>
                  </a:cubicBezTo>
                  <a:lnTo>
                    <a:pt x="67794" y="17357"/>
                  </a:lnTo>
                  <a:cubicBezTo>
                    <a:pt x="67794" y="19148"/>
                    <a:pt x="64236" y="19148"/>
                    <a:pt x="63688" y="17357"/>
                  </a:cubicBezTo>
                  <a:cubicBezTo>
                    <a:pt x="61772" y="10884"/>
                    <a:pt x="58077" y="7716"/>
                    <a:pt x="42339" y="7716"/>
                  </a:cubicBezTo>
                  <a:cubicBezTo>
                    <a:pt x="33991" y="7716"/>
                    <a:pt x="31254" y="10057"/>
                    <a:pt x="31254" y="16255"/>
                  </a:cubicBezTo>
                  <a:lnTo>
                    <a:pt x="31254" y="38154"/>
                  </a:lnTo>
                  <a:cubicBezTo>
                    <a:pt x="31254" y="41460"/>
                    <a:pt x="32896" y="42149"/>
                    <a:pt x="35360" y="42149"/>
                  </a:cubicBezTo>
                  <a:lnTo>
                    <a:pt x="38370" y="42149"/>
                  </a:lnTo>
                  <a:cubicBezTo>
                    <a:pt x="46647" y="42936"/>
                    <a:pt x="54953" y="41003"/>
                    <a:pt x="62046" y="36639"/>
                  </a:cubicBezTo>
                  <a:cubicBezTo>
                    <a:pt x="63415" y="35537"/>
                    <a:pt x="66152" y="35813"/>
                    <a:pt x="65057" y="38430"/>
                  </a:cubicBezTo>
                  <a:lnTo>
                    <a:pt x="57940" y="54544"/>
                  </a:lnTo>
                  <a:cubicBezTo>
                    <a:pt x="56846" y="57161"/>
                    <a:pt x="54793" y="56886"/>
                    <a:pt x="53424" y="54544"/>
                  </a:cubicBezTo>
                  <a:cubicBezTo>
                    <a:pt x="49303" y="50156"/>
                    <a:pt x="43377" y="47964"/>
                    <a:pt x="37412" y="48622"/>
                  </a:cubicBezTo>
                  <a:lnTo>
                    <a:pt x="35360" y="48622"/>
                  </a:lnTo>
                  <a:cubicBezTo>
                    <a:pt x="32896" y="48622"/>
                    <a:pt x="31254" y="49311"/>
                    <a:pt x="31254" y="52616"/>
                  </a:cubicBezTo>
                  <a:lnTo>
                    <a:pt x="31254" y="72449"/>
                  </a:lnTo>
                  <a:cubicBezTo>
                    <a:pt x="31254" y="81953"/>
                    <a:pt x="36728" y="82642"/>
                    <a:pt x="47540" y="84983"/>
                  </a:cubicBezTo>
                  <a:cubicBezTo>
                    <a:pt x="48498" y="84983"/>
                    <a:pt x="47540" y="90217"/>
                    <a:pt x="46718" y="90079"/>
                  </a:cubicBezTo>
                  <a:cubicBezTo>
                    <a:pt x="36865" y="90079"/>
                    <a:pt x="30707" y="90079"/>
                    <a:pt x="22632" y="90079"/>
                  </a:cubicBezTo>
                  <a:cubicBezTo>
                    <a:pt x="14558" y="90079"/>
                    <a:pt x="7989" y="90079"/>
                    <a:pt x="1967" y="90079"/>
                  </a:cubicBezTo>
                  <a:cubicBezTo>
                    <a:pt x="51" y="90217"/>
                    <a:pt x="-496" y="85258"/>
                    <a:pt x="462" y="84983"/>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73" name="Freeform 72">
              <a:extLst>
                <a:ext uri="{FF2B5EF4-FFF2-40B4-BE49-F238E27FC236}">
                  <a16:creationId xmlns:a16="http://schemas.microsoft.com/office/drawing/2014/main" id="{868D303C-D81A-C845-B531-CBA697A03C0F}"/>
                </a:ext>
              </a:extLst>
            </p:cNvPr>
            <p:cNvSpPr/>
            <p:nvPr/>
          </p:nvSpPr>
          <p:spPr>
            <a:xfrm>
              <a:off x="2203237" y="1660313"/>
              <a:ext cx="38233" cy="89663"/>
            </a:xfrm>
            <a:custGeom>
              <a:avLst/>
              <a:gdLst>
                <a:gd name="connsiteX0" fmla="*/ 553 w 38233"/>
                <a:gd name="connsiteY0" fmla="*/ 84843 h 89663"/>
                <a:gd name="connsiteX1" fmla="*/ 10954 w 38233"/>
                <a:gd name="connsiteY1" fmla="*/ 73411 h 89663"/>
                <a:gd name="connsiteX2" fmla="*/ 10954 w 38233"/>
                <a:gd name="connsiteY2" fmla="*/ 16252 h 89663"/>
                <a:gd name="connsiteX3" fmla="*/ 553 w 38233"/>
                <a:gd name="connsiteY3" fmla="*/ 4683 h 89663"/>
                <a:gd name="connsiteX4" fmla="*/ 553 w 38233"/>
                <a:gd name="connsiteY4" fmla="*/ 0 h 89663"/>
                <a:gd name="connsiteX5" fmla="*/ 36957 w 38233"/>
                <a:gd name="connsiteY5" fmla="*/ 0 h 89663"/>
                <a:gd name="connsiteX6" fmla="*/ 37778 w 38233"/>
                <a:gd name="connsiteY6" fmla="*/ 4683 h 89663"/>
                <a:gd name="connsiteX7" fmla="*/ 27377 w 38233"/>
                <a:gd name="connsiteY7" fmla="*/ 16252 h 89663"/>
                <a:gd name="connsiteX8" fmla="*/ 27377 w 38233"/>
                <a:gd name="connsiteY8" fmla="*/ 73411 h 89663"/>
                <a:gd name="connsiteX9" fmla="*/ 35890 w 38233"/>
                <a:gd name="connsiteY9" fmla="*/ 84759 h 89663"/>
                <a:gd name="connsiteX10" fmla="*/ 37778 w 38233"/>
                <a:gd name="connsiteY10" fmla="*/ 84843 h 89663"/>
                <a:gd name="connsiteX11" fmla="*/ 36957 w 38233"/>
                <a:gd name="connsiteY11" fmla="*/ 89663 h 89663"/>
                <a:gd name="connsiteX12" fmla="*/ 553 w 38233"/>
                <a:gd name="connsiteY12" fmla="*/ 89663 h 89663"/>
                <a:gd name="connsiteX13" fmla="*/ 553 w 38233"/>
                <a:gd name="connsiteY13" fmla="*/ 84843 h 8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8233" h="89663">
                  <a:moveTo>
                    <a:pt x="553" y="84843"/>
                  </a:moveTo>
                  <a:cubicBezTo>
                    <a:pt x="7122" y="84016"/>
                    <a:pt x="10954" y="81261"/>
                    <a:pt x="10954" y="73411"/>
                  </a:cubicBezTo>
                  <a:lnTo>
                    <a:pt x="10954" y="16252"/>
                  </a:lnTo>
                  <a:cubicBezTo>
                    <a:pt x="10954" y="8402"/>
                    <a:pt x="7122" y="5647"/>
                    <a:pt x="553" y="4683"/>
                  </a:cubicBezTo>
                  <a:cubicBezTo>
                    <a:pt x="-542" y="4683"/>
                    <a:pt x="553" y="0"/>
                    <a:pt x="553" y="0"/>
                  </a:cubicBezTo>
                  <a:lnTo>
                    <a:pt x="36957" y="0"/>
                  </a:lnTo>
                  <a:cubicBezTo>
                    <a:pt x="38051" y="0"/>
                    <a:pt x="38736" y="4683"/>
                    <a:pt x="37778" y="4683"/>
                  </a:cubicBezTo>
                  <a:cubicBezTo>
                    <a:pt x="32440" y="5509"/>
                    <a:pt x="27377" y="7300"/>
                    <a:pt x="27377" y="16252"/>
                  </a:cubicBezTo>
                  <a:lnTo>
                    <a:pt x="27377" y="73411"/>
                  </a:lnTo>
                  <a:cubicBezTo>
                    <a:pt x="26614" y="78910"/>
                    <a:pt x="30425" y="83991"/>
                    <a:pt x="35890" y="84759"/>
                  </a:cubicBezTo>
                  <a:cubicBezTo>
                    <a:pt x="36515" y="84847"/>
                    <a:pt x="37147" y="84875"/>
                    <a:pt x="37778" y="84843"/>
                  </a:cubicBezTo>
                  <a:cubicBezTo>
                    <a:pt x="38736" y="84843"/>
                    <a:pt x="37778" y="89663"/>
                    <a:pt x="36957" y="89663"/>
                  </a:cubicBezTo>
                  <a:lnTo>
                    <a:pt x="553" y="89663"/>
                  </a:lnTo>
                  <a:cubicBezTo>
                    <a:pt x="280" y="89663"/>
                    <a:pt x="-542" y="84980"/>
                    <a:pt x="553" y="84843"/>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74" name="Freeform 73">
              <a:extLst>
                <a:ext uri="{FF2B5EF4-FFF2-40B4-BE49-F238E27FC236}">
                  <a16:creationId xmlns:a16="http://schemas.microsoft.com/office/drawing/2014/main" id="{A00EBE33-69FA-4845-9520-E0F30ED82DC6}"/>
                </a:ext>
              </a:extLst>
            </p:cNvPr>
            <p:cNvSpPr/>
            <p:nvPr/>
          </p:nvSpPr>
          <p:spPr>
            <a:xfrm>
              <a:off x="2264358" y="1658135"/>
              <a:ext cx="77110" cy="93890"/>
            </a:xfrm>
            <a:custGeom>
              <a:avLst/>
              <a:gdLst>
                <a:gd name="connsiteX0" fmla="*/ 58 w 77110"/>
                <a:gd name="connsiteY0" fmla="*/ 48731 h 93890"/>
                <a:gd name="connsiteX1" fmla="*/ 43820 w 77110"/>
                <a:gd name="connsiteY1" fmla="*/ 58 h 93890"/>
                <a:gd name="connsiteX2" fmla="*/ 49326 w 77110"/>
                <a:gd name="connsiteY2" fmla="*/ 112 h 93890"/>
                <a:gd name="connsiteX3" fmla="*/ 75328 w 77110"/>
                <a:gd name="connsiteY3" fmla="*/ 9203 h 93890"/>
                <a:gd name="connsiteX4" fmla="*/ 73549 w 77110"/>
                <a:gd name="connsiteY4" fmla="*/ 14574 h 93890"/>
                <a:gd name="connsiteX5" fmla="*/ 40978 w 77110"/>
                <a:gd name="connsiteY5" fmla="*/ 10993 h 93890"/>
                <a:gd name="connsiteX6" fmla="*/ 15112 w 77110"/>
                <a:gd name="connsiteY6" fmla="*/ 40468 h 93890"/>
                <a:gd name="connsiteX7" fmla="*/ 50626 w 77110"/>
                <a:gd name="connsiteY7" fmla="*/ 80626 h 93890"/>
                <a:gd name="connsiteX8" fmla="*/ 53432 w 77110"/>
                <a:gd name="connsiteY8" fmla="*/ 80685 h 93890"/>
                <a:gd name="connsiteX9" fmla="*/ 73823 w 77110"/>
                <a:gd name="connsiteY9" fmla="*/ 75313 h 93890"/>
                <a:gd name="connsiteX10" fmla="*/ 76970 w 77110"/>
                <a:gd name="connsiteY10" fmla="*/ 79032 h 93890"/>
                <a:gd name="connsiteX11" fmla="*/ 49600 w 77110"/>
                <a:gd name="connsiteY11" fmla="*/ 93770 h 93890"/>
                <a:gd name="connsiteX12" fmla="*/ 156 w 77110"/>
                <a:gd name="connsiteY12" fmla="*/ 50662 h 93890"/>
                <a:gd name="connsiteX13" fmla="*/ 59 w 77110"/>
                <a:gd name="connsiteY13" fmla="*/ 48731 h 93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110" h="93890">
                  <a:moveTo>
                    <a:pt x="58" y="48731"/>
                  </a:moveTo>
                  <a:cubicBezTo>
                    <a:pt x="-1212" y="23129"/>
                    <a:pt x="18380" y="1337"/>
                    <a:pt x="43820" y="58"/>
                  </a:cubicBezTo>
                  <a:cubicBezTo>
                    <a:pt x="45655" y="-34"/>
                    <a:pt x="47493" y="-16"/>
                    <a:pt x="49326" y="112"/>
                  </a:cubicBezTo>
                  <a:cubicBezTo>
                    <a:pt x="64243" y="112"/>
                    <a:pt x="76697" y="4795"/>
                    <a:pt x="75328" y="9203"/>
                  </a:cubicBezTo>
                  <a:lnTo>
                    <a:pt x="73549" y="14574"/>
                  </a:lnTo>
                  <a:cubicBezTo>
                    <a:pt x="68486" y="29587"/>
                    <a:pt x="64380" y="10993"/>
                    <a:pt x="40978" y="10993"/>
                  </a:cubicBezTo>
                  <a:cubicBezTo>
                    <a:pt x="23050" y="10993"/>
                    <a:pt x="15112" y="22976"/>
                    <a:pt x="15112" y="40468"/>
                  </a:cubicBezTo>
                  <a:cubicBezTo>
                    <a:pt x="13900" y="61426"/>
                    <a:pt x="29800" y="79406"/>
                    <a:pt x="50626" y="80626"/>
                  </a:cubicBezTo>
                  <a:cubicBezTo>
                    <a:pt x="51560" y="80680"/>
                    <a:pt x="52496" y="80700"/>
                    <a:pt x="53432" y="80685"/>
                  </a:cubicBezTo>
                  <a:cubicBezTo>
                    <a:pt x="60510" y="80241"/>
                    <a:pt x="67436" y="78417"/>
                    <a:pt x="73823" y="75313"/>
                  </a:cubicBezTo>
                  <a:cubicBezTo>
                    <a:pt x="74781" y="75313"/>
                    <a:pt x="77792" y="77793"/>
                    <a:pt x="76970" y="79032"/>
                  </a:cubicBezTo>
                  <a:cubicBezTo>
                    <a:pt x="69645" y="86761"/>
                    <a:pt x="60053" y="91926"/>
                    <a:pt x="49600" y="93770"/>
                  </a:cubicBezTo>
                  <a:cubicBezTo>
                    <a:pt x="24118" y="95607"/>
                    <a:pt x="1981" y="76307"/>
                    <a:pt x="156" y="50662"/>
                  </a:cubicBezTo>
                  <a:cubicBezTo>
                    <a:pt x="110" y="50019"/>
                    <a:pt x="78" y="49376"/>
                    <a:pt x="59" y="48731"/>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75" name="Freeform 74">
              <a:extLst>
                <a:ext uri="{FF2B5EF4-FFF2-40B4-BE49-F238E27FC236}">
                  <a16:creationId xmlns:a16="http://schemas.microsoft.com/office/drawing/2014/main" id="{400A25DA-DEDD-3243-80B5-FAE20ABA57AC}"/>
                </a:ext>
              </a:extLst>
            </p:cNvPr>
            <p:cNvSpPr/>
            <p:nvPr/>
          </p:nvSpPr>
          <p:spPr>
            <a:xfrm>
              <a:off x="2360843" y="1658823"/>
              <a:ext cx="93480" cy="91153"/>
            </a:xfrm>
            <a:custGeom>
              <a:avLst/>
              <a:gdLst>
                <a:gd name="connsiteX0" fmla="*/ 92159 w 93480"/>
                <a:gd name="connsiteY0" fmla="*/ 91154 h 91153"/>
                <a:gd name="connsiteX1" fmla="*/ 57124 w 93480"/>
                <a:gd name="connsiteY1" fmla="*/ 91154 h 91153"/>
                <a:gd name="connsiteX2" fmla="*/ 57124 w 93480"/>
                <a:gd name="connsiteY2" fmla="*/ 86471 h 91153"/>
                <a:gd name="connsiteX3" fmla="*/ 62188 w 93480"/>
                <a:gd name="connsiteY3" fmla="*/ 72698 h 91153"/>
                <a:gd name="connsiteX4" fmla="*/ 61230 w 93480"/>
                <a:gd name="connsiteY4" fmla="*/ 70494 h 91153"/>
                <a:gd name="connsiteX5" fmla="*/ 54524 w 93480"/>
                <a:gd name="connsiteY5" fmla="*/ 66913 h 91153"/>
                <a:gd name="connsiteX6" fmla="*/ 29206 w 93480"/>
                <a:gd name="connsiteY6" fmla="*/ 66913 h 91153"/>
                <a:gd name="connsiteX7" fmla="*/ 22226 w 93480"/>
                <a:gd name="connsiteY7" fmla="*/ 70494 h 91153"/>
                <a:gd name="connsiteX8" fmla="*/ 22226 w 93480"/>
                <a:gd name="connsiteY8" fmla="*/ 72698 h 91153"/>
                <a:gd name="connsiteX9" fmla="*/ 28658 w 93480"/>
                <a:gd name="connsiteY9" fmla="*/ 86471 h 91153"/>
                <a:gd name="connsiteX10" fmla="*/ 28658 w 93480"/>
                <a:gd name="connsiteY10" fmla="*/ 91154 h 91153"/>
                <a:gd name="connsiteX11" fmla="*/ 1288 w 93480"/>
                <a:gd name="connsiteY11" fmla="*/ 91154 h 91153"/>
                <a:gd name="connsiteX12" fmla="*/ 1288 w 93480"/>
                <a:gd name="connsiteY12" fmla="*/ 86471 h 91153"/>
                <a:gd name="connsiteX13" fmla="*/ 14152 w 93480"/>
                <a:gd name="connsiteY13" fmla="*/ 72698 h 91153"/>
                <a:gd name="connsiteX14" fmla="*/ 32627 w 93480"/>
                <a:gd name="connsiteY14" fmla="*/ 23252 h 91153"/>
                <a:gd name="connsiteX15" fmla="*/ 39196 w 93480"/>
                <a:gd name="connsiteY15" fmla="*/ 2179 h 91153"/>
                <a:gd name="connsiteX16" fmla="*/ 48365 w 93480"/>
                <a:gd name="connsiteY16" fmla="*/ 251 h 91153"/>
                <a:gd name="connsiteX17" fmla="*/ 79431 w 93480"/>
                <a:gd name="connsiteY17" fmla="*/ 73111 h 91153"/>
                <a:gd name="connsiteX18" fmla="*/ 92022 w 93480"/>
                <a:gd name="connsiteY18" fmla="*/ 86884 h 91153"/>
                <a:gd name="connsiteX19" fmla="*/ 92159 w 93480"/>
                <a:gd name="connsiteY19" fmla="*/ 91154 h 91153"/>
                <a:gd name="connsiteX20" fmla="*/ 55208 w 93480"/>
                <a:gd name="connsiteY20" fmla="*/ 57134 h 91153"/>
                <a:gd name="connsiteX21" fmla="*/ 41523 w 93480"/>
                <a:gd name="connsiteY21" fmla="*/ 23803 h 91153"/>
                <a:gd name="connsiteX22" fmla="*/ 27837 w 93480"/>
                <a:gd name="connsiteY22" fmla="*/ 57134 h 91153"/>
                <a:gd name="connsiteX23" fmla="*/ 30574 w 93480"/>
                <a:gd name="connsiteY23" fmla="*/ 59200 h 91153"/>
                <a:gd name="connsiteX24" fmla="*/ 52745 w 93480"/>
                <a:gd name="connsiteY24" fmla="*/ 59200 h 91153"/>
                <a:gd name="connsiteX25" fmla="*/ 55208 w 93480"/>
                <a:gd name="connsiteY25" fmla="*/ 57134 h 91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3480" h="91153">
                  <a:moveTo>
                    <a:pt x="92159" y="91154"/>
                  </a:moveTo>
                  <a:lnTo>
                    <a:pt x="57124" y="91154"/>
                  </a:lnTo>
                  <a:cubicBezTo>
                    <a:pt x="55345" y="91154"/>
                    <a:pt x="55345" y="86746"/>
                    <a:pt x="57124" y="86471"/>
                  </a:cubicBezTo>
                  <a:cubicBezTo>
                    <a:pt x="61640" y="85644"/>
                    <a:pt x="66978" y="83992"/>
                    <a:pt x="62188" y="72698"/>
                  </a:cubicBezTo>
                  <a:lnTo>
                    <a:pt x="61230" y="70494"/>
                  </a:lnTo>
                  <a:cubicBezTo>
                    <a:pt x="59861" y="67188"/>
                    <a:pt x="58082" y="66913"/>
                    <a:pt x="54524" y="66913"/>
                  </a:cubicBezTo>
                  <a:lnTo>
                    <a:pt x="29206" y="66913"/>
                  </a:lnTo>
                  <a:cubicBezTo>
                    <a:pt x="25374" y="66913"/>
                    <a:pt x="23595" y="66913"/>
                    <a:pt x="22226" y="70494"/>
                  </a:cubicBezTo>
                  <a:lnTo>
                    <a:pt x="22226" y="72698"/>
                  </a:lnTo>
                  <a:cubicBezTo>
                    <a:pt x="17710" y="83441"/>
                    <a:pt x="22226" y="85231"/>
                    <a:pt x="28658" y="86471"/>
                  </a:cubicBezTo>
                  <a:cubicBezTo>
                    <a:pt x="30301" y="86471"/>
                    <a:pt x="30027" y="91154"/>
                    <a:pt x="28658" y="91154"/>
                  </a:cubicBezTo>
                  <a:lnTo>
                    <a:pt x="1288" y="91154"/>
                  </a:lnTo>
                  <a:cubicBezTo>
                    <a:pt x="-218" y="91154"/>
                    <a:pt x="-628" y="86746"/>
                    <a:pt x="1288" y="86471"/>
                  </a:cubicBezTo>
                  <a:cubicBezTo>
                    <a:pt x="6488" y="85644"/>
                    <a:pt x="9636" y="83992"/>
                    <a:pt x="14152" y="72698"/>
                  </a:cubicBezTo>
                  <a:lnTo>
                    <a:pt x="32627" y="23252"/>
                  </a:lnTo>
                  <a:cubicBezTo>
                    <a:pt x="36208" y="16746"/>
                    <a:pt x="38442" y="9578"/>
                    <a:pt x="39196" y="2179"/>
                  </a:cubicBezTo>
                  <a:cubicBezTo>
                    <a:pt x="39196" y="1353"/>
                    <a:pt x="48092" y="-713"/>
                    <a:pt x="48365" y="251"/>
                  </a:cubicBezTo>
                  <a:lnTo>
                    <a:pt x="79431" y="73111"/>
                  </a:lnTo>
                  <a:cubicBezTo>
                    <a:pt x="83947" y="83716"/>
                    <a:pt x="86958" y="85782"/>
                    <a:pt x="92022" y="86884"/>
                  </a:cubicBezTo>
                  <a:cubicBezTo>
                    <a:pt x="94211" y="86746"/>
                    <a:pt x="93664" y="91154"/>
                    <a:pt x="92159" y="91154"/>
                  </a:cubicBezTo>
                  <a:close/>
                  <a:moveTo>
                    <a:pt x="55208" y="57134"/>
                  </a:moveTo>
                  <a:lnTo>
                    <a:pt x="41523" y="23803"/>
                  </a:lnTo>
                  <a:lnTo>
                    <a:pt x="27837" y="57134"/>
                  </a:lnTo>
                  <a:cubicBezTo>
                    <a:pt x="27837" y="58924"/>
                    <a:pt x="28932" y="59200"/>
                    <a:pt x="30574" y="59200"/>
                  </a:cubicBezTo>
                  <a:lnTo>
                    <a:pt x="52745" y="59200"/>
                  </a:lnTo>
                  <a:cubicBezTo>
                    <a:pt x="54113" y="59751"/>
                    <a:pt x="56029" y="59475"/>
                    <a:pt x="55208" y="57134"/>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76" name="Freeform 75">
              <a:extLst>
                <a:ext uri="{FF2B5EF4-FFF2-40B4-BE49-F238E27FC236}">
                  <a16:creationId xmlns:a16="http://schemas.microsoft.com/office/drawing/2014/main" id="{1B051232-DC43-844F-AEBF-F9342FE5C8CD}"/>
                </a:ext>
              </a:extLst>
            </p:cNvPr>
            <p:cNvSpPr/>
            <p:nvPr/>
          </p:nvSpPr>
          <p:spPr>
            <a:xfrm>
              <a:off x="2467732" y="1658171"/>
              <a:ext cx="76655" cy="93733"/>
            </a:xfrm>
            <a:custGeom>
              <a:avLst/>
              <a:gdLst>
                <a:gd name="connsiteX0" fmla="*/ 50 w 76655"/>
                <a:gd name="connsiteY0" fmla="*/ 48696 h 93733"/>
                <a:gd name="connsiteX1" fmla="*/ 44129 w 76655"/>
                <a:gd name="connsiteY1" fmla="*/ 49 h 93733"/>
                <a:gd name="connsiteX2" fmla="*/ 48907 w 76655"/>
                <a:gd name="connsiteY2" fmla="*/ 76 h 93733"/>
                <a:gd name="connsiteX3" fmla="*/ 74772 w 76655"/>
                <a:gd name="connsiteY3" fmla="*/ 9167 h 93733"/>
                <a:gd name="connsiteX4" fmla="*/ 73130 w 76655"/>
                <a:gd name="connsiteY4" fmla="*/ 14538 h 93733"/>
                <a:gd name="connsiteX5" fmla="*/ 40559 w 76655"/>
                <a:gd name="connsiteY5" fmla="*/ 10957 h 93733"/>
                <a:gd name="connsiteX6" fmla="*/ 14693 w 76655"/>
                <a:gd name="connsiteY6" fmla="*/ 40432 h 93733"/>
                <a:gd name="connsiteX7" fmla="*/ 50207 w 76655"/>
                <a:gd name="connsiteY7" fmla="*/ 80590 h 93733"/>
                <a:gd name="connsiteX8" fmla="*/ 53012 w 76655"/>
                <a:gd name="connsiteY8" fmla="*/ 80649 h 93733"/>
                <a:gd name="connsiteX9" fmla="*/ 73267 w 76655"/>
                <a:gd name="connsiteY9" fmla="*/ 75278 h 93733"/>
                <a:gd name="connsiteX10" fmla="*/ 76551 w 76655"/>
                <a:gd name="connsiteY10" fmla="*/ 78996 h 93733"/>
                <a:gd name="connsiteX11" fmla="*/ 49181 w 76655"/>
                <a:gd name="connsiteY11" fmla="*/ 93734 h 93733"/>
                <a:gd name="connsiteX12" fmla="*/ 50 w 76655"/>
                <a:gd name="connsiteY12" fmla="*/ 48696 h 93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6655" h="93733">
                  <a:moveTo>
                    <a:pt x="50" y="48696"/>
                  </a:moveTo>
                  <a:cubicBezTo>
                    <a:pt x="-1126" y="23012"/>
                    <a:pt x="18609" y="1232"/>
                    <a:pt x="44129" y="49"/>
                  </a:cubicBezTo>
                  <a:cubicBezTo>
                    <a:pt x="45721" y="-24"/>
                    <a:pt x="47316" y="-15"/>
                    <a:pt x="48907" y="76"/>
                  </a:cubicBezTo>
                  <a:cubicBezTo>
                    <a:pt x="63824" y="76"/>
                    <a:pt x="76278" y="4759"/>
                    <a:pt x="74772" y="9167"/>
                  </a:cubicBezTo>
                  <a:lnTo>
                    <a:pt x="73130" y="14538"/>
                  </a:lnTo>
                  <a:cubicBezTo>
                    <a:pt x="67930" y="29551"/>
                    <a:pt x="63961" y="10957"/>
                    <a:pt x="40559" y="10957"/>
                  </a:cubicBezTo>
                  <a:cubicBezTo>
                    <a:pt x="22631" y="10957"/>
                    <a:pt x="14693" y="22940"/>
                    <a:pt x="14693" y="40432"/>
                  </a:cubicBezTo>
                  <a:cubicBezTo>
                    <a:pt x="13481" y="61391"/>
                    <a:pt x="29381" y="79370"/>
                    <a:pt x="50207" y="80590"/>
                  </a:cubicBezTo>
                  <a:cubicBezTo>
                    <a:pt x="51141" y="80645"/>
                    <a:pt x="52077" y="80664"/>
                    <a:pt x="53012" y="80649"/>
                  </a:cubicBezTo>
                  <a:cubicBezTo>
                    <a:pt x="60044" y="80187"/>
                    <a:pt x="66922" y="78364"/>
                    <a:pt x="73267" y="75278"/>
                  </a:cubicBezTo>
                  <a:cubicBezTo>
                    <a:pt x="74362" y="75278"/>
                    <a:pt x="77236" y="77757"/>
                    <a:pt x="76551" y="78996"/>
                  </a:cubicBezTo>
                  <a:cubicBezTo>
                    <a:pt x="69209" y="86702"/>
                    <a:pt x="59625" y="91862"/>
                    <a:pt x="49181" y="93734"/>
                  </a:cubicBezTo>
                  <a:cubicBezTo>
                    <a:pt x="28653" y="93734"/>
                    <a:pt x="50" y="81200"/>
                    <a:pt x="50" y="48696"/>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77" name="Freeform 76">
              <a:extLst>
                <a:ext uri="{FF2B5EF4-FFF2-40B4-BE49-F238E27FC236}">
                  <a16:creationId xmlns:a16="http://schemas.microsoft.com/office/drawing/2014/main" id="{5ECBDC87-3CA3-784E-B1E4-BD32400D065D}"/>
                </a:ext>
              </a:extLst>
            </p:cNvPr>
            <p:cNvSpPr/>
            <p:nvPr/>
          </p:nvSpPr>
          <p:spPr>
            <a:xfrm>
              <a:off x="2566448" y="1660313"/>
              <a:ext cx="38233" cy="89663"/>
            </a:xfrm>
            <a:custGeom>
              <a:avLst/>
              <a:gdLst>
                <a:gd name="connsiteX0" fmla="*/ 553 w 38233"/>
                <a:gd name="connsiteY0" fmla="*/ 84843 h 89663"/>
                <a:gd name="connsiteX1" fmla="*/ 10954 w 38233"/>
                <a:gd name="connsiteY1" fmla="*/ 73411 h 89663"/>
                <a:gd name="connsiteX2" fmla="*/ 10954 w 38233"/>
                <a:gd name="connsiteY2" fmla="*/ 16252 h 89663"/>
                <a:gd name="connsiteX3" fmla="*/ 553 w 38233"/>
                <a:gd name="connsiteY3" fmla="*/ 4683 h 89663"/>
                <a:gd name="connsiteX4" fmla="*/ 553 w 38233"/>
                <a:gd name="connsiteY4" fmla="*/ 0 h 89663"/>
                <a:gd name="connsiteX5" fmla="*/ 36956 w 38233"/>
                <a:gd name="connsiteY5" fmla="*/ 0 h 89663"/>
                <a:gd name="connsiteX6" fmla="*/ 37777 w 38233"/>
                <a:gd name="connsiteY6" fmla="*/ 4683 h 89663"/>
                <a:gd name="connsiteX7" fmla="*/ 27240 w 38233"/>
                <a:gd name="connsiteY7" fmla="*/ 16252 h 89663"/>
                <a:gd name="connsiteX8" fmla="*/ 27240 w 38233"/>
                <a:gd name="connsiteY8" fmla="*/ 73411 h 89663"/>
                <a:gd name="connsiteX9" fmla="*/ 37777 w 38233"/>
                <a:gd name="connsiteY9" fmla="*/ 84843 h 89663"/>
                <a:gd name="connsiteX10" fmla="*/ 36956 w 38233"/>
                <a:gd name="connsiteY10" fmla="*/ 89663 h 89663"/>
                <a:gd name="connsiteX11" fmla="*/ 553 w 38233"/>
                <a:gd name="connsiteY11" fmla="*/ 89663 h 89663"/>
                <a:gd name="connsiteX12" fmla="*/ 553 w 38233"/>
                <a:gd name="connsiteY12" fmla="*/ 84843 h 89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233" h="89663">
                  <a:moveTo>
                    <a:pt x="553" y="84843"/>
                  </a:moveTo>
                  <a:cubicBezTo>
                    <a:pt x="7122" y="84016"/>
                    <a:pt x="10954" y="81261"/>
                    <a:pt x="10954" y="73411"/>
                  </a:cubicBezTo>
                  <a:lnTo>
                    <a:pt x="10954" y="16252"/>
                  </a:lnTo>
                  <a:cubicBezTo>
                    <a:pt x="10954" y="8402"/>
                    <a:pt x="7122" y="5647"/>
                    <a:pt x="553" y="4683"/>
                  </a:cubicBezTo>
                  <a:cubicBezTo>
                    <a:pt x="-541" y="4683"/>
                    <a:pt x="553" y="0"/>
                    <a:pt x="553" y="0"/>
                  </a:cubicBezTo>
                  <a:lnTo>
                    <a:pt x="36956" y="0"/>
                  </a:lnTo>
                  <a:cubicBezTo>
                    <a:pt x="38051" y="0"/>
                    <a:pt x="38736" y="4683"/>
                    <a:pt x="37777" y="4683"/>
                  </a:cubicBezTo>
                  <a:cubicBezTo>
                    <a:pt x="32440" y="5509"/>
                    <a:pt x="27240" y="7300"/>
                    <a:pt x="27240" y="16252"/>
                  </a:cubicBezTo>
                  <a:lnTo>
                    <a:pt x="27240" y="73411"/>
                  </a:lnTo>
                  <a:cubicBezTo>
                    <a:pt x="27240" y="82363"/>
                    <a:pt x="32440" y="84154"/>
                    <a:pt x="37777" y="84843"/>
                  </a:cubicBezTo>
                  <a:cubicBezTo>
                    <a:pt x="38736" y="84843"/>
                    <a:pt x="37777" y="89663"/>
                    <a:pt x="36956" y="89663"/>
                  </a:cubicBezTo>
                  <a:lnTo>
                    <a:pt x="553" y="89663"/>
                  </a:lnTo>
                  <a:cubicBezTo>
                    <a:pt x="280" y="89663"/>
                    <a:pt x="-541" y="84980"/>
                    <a:pt x="553" y="84843"/>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78" name="Freeform 77">
              <a:extLst>
                <a:ext uri="{FF2B5EF4-FFF2-40B4-BE49-F238E27FC236}">
                  <a16:creationId xmlns:a16="http://schemas.microsoft.com/office/drawing/2014/main" id="{103D2677-E0A2-FF47-BFB0-6BA83BE616D3}"/>
                </a:ext>
              </a:extLst>
            </p:cNvPr>
            <p:cNvSpPr/>
            <p:nvPr/>
          </p:nvSpPr>
          <p:spPr>
            <a:xfrm>
              <a:off x="2627597" y="1627575"/>
              <a:ext cx="92437" cy="124347"/>
            </a:xfrm>
            <a:custGeom>
              <a:avLst/>
              <a:gdLst>
                <a:gd name="connsiteX0" fmla="*/ 31 w 92437"/>
                <a:gd name="connsiteY0" fmla="*/ 78052 h 124347"/>
                <a:gd name="connsiteX1" fmla="*/ 43786 w 92437"/>
                <a:gd name="connsiteY1" fmla="*/ 30694 h 124347"/>
                <a:gd name="connsiteX2" fmla="*/ 46287 w 92437"/>
                <a:gd name="connsiteY2" fmla="*/ 30672 h 124347"/>
                <a:gd name="connsiteX3" fmla="*/ 92403 w 92437"/>
                <a:gd name="connsiteY3" fmla="*/ 74009 h 124347"/>
                <a:gd name="connsiteX4" fmla="*/ 92407 w 92437"/>
                <a:gd name="connsiteY4" fmla="*/ 76950 h 124347"/>
                <a:gd name="connsiteX5" fmla="*/ 48654 w 92437"/>
                <a:gd name="connsiteY5" fmla="*/ 124310 h 124347"/>
                <a:gd name="connsiteX6" fmla="*/ 46014 w 92437"/>
                <a:gd name="connsiteY6" fmla="*/ 124330 h 124347"/>
                <a:gd name="connsiteX7" fmla="*/ 31 w 92437"/>
                <a:gd name="connsiteY7" fmla="*/ 80566 h 124347"/>
                <a:gd name="connsiteX8" fmla="*/ 31 w 92437"/>
                <a:gd name="connsiteY8" fmla="*/ 78052 h 124347"/>
                <a:gd name="connsiteX9" fmla="*/ 75711 w 92437"/>
                <a:gd name="connsiteY9" fmla="*/ 84525 h 124347"/>
                <a:gd name="connsiteX10" fmla="*/ 41224 w 92437"/>
                <a:gd name="connsiteY10" fmla="*/ 40038 h 124347"/>
                <a:gd name="connsiteX11" fmla="*/ 16864 w 92437"/>
                <a:gd name="connsiteY11" fmla="*/ 70477 h 124347"/>
                <a:gd name="connsiteX12" fmla="*/ 51351 w 92437"/>
                <a:gd name="connsiteY12" fmla="*/ 115102 h 124347"/>
                <a:gd name="connsiteX13" fmla="*/ 75711 w 92437"/>
                <a:gd name="connsiteY13" fmla="*/ 84525 h 124347"/>
                <a:gd name="connsiteX14" fmla="*/ 46698 w 92437"/>
                <a:gd name="connsiteY14" fmla="*/ 647 h 124347"/>
                <a:gd name="connsiteX15" fmla="*/ 56962 w 92437"/>
                <a:gd name="connsiteY15" fmla="*/ 9875 h 124347"/>
                <a:gd name="connsiteX16" fmla="*/ 40402 w 92437"/>
                <a:gd name="connsiteY16" fmla="*/ 22408 h 124347"/>
                <a:gd name="connsiteX17" fmla="*/ 35339 w 92437"/>
                <a:gd name="connsiteY17" fmla="*/ 17450 h 124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92437" h="124347">
                  <a:moveTo>
                    <a:pt x="31" y="78052"/>
                  </a:moveTo>
                  <a:cubicBezTo>
                    <a:pt x="-881" y="52814"/>
                    <a:pt x="18709" y="31612"/>
                    <a:pt x="43786" y="30694"/>
                  </a:cubicBezTo>
                  <a:cubicBezTo>
                    <a:pt x="44619" y="30664"/>
                    <a:pt x="45453" y="30657"/>
                    <a:pt x="46287" y="30672"/>
                  </a:cubicBezTo>
                  <a:cubicBezTo>
                    <a:pt x="70912" y="29823"/>
                    <a:pt x="91559" y="49226"/>
                    <a:pt x="92403" y="74009"/>
                  </a:cubicBezTo>
                  <a:cubicBezTo>
                    <a:pt x="92436" y="74989"/>
                    <a:pt x="92437" y="75970"/>
                    <a:pt x="92407" y="76950"/>
                  </a:cubicBezTo>
                  <a:cubicBezTo>
                    <a:pt x="93320" y="102187"/>
                    <a:pt x="73731" y="123391"/>
                    <a:pt x="48654" y="124310"/>
                  </a:cubicBezTo>
                  <a:cubicBezTo>
                    <a:pt x="47775" y="124342"/>
                    <a:pt x="46894" y="124349"/>
                    <a:pt x="46014" y="124330"/>
                  </a:cubicBezTo>
                  <a:cubicBezTo>
                    <a:pt x="21308" y="125024"/>
                    <a:pt x="720" y="105430"/>
                    <a:pt x="31" y="80566"/>
                  </a:cubicBezTo>
                  <a:cubicBezTo>
                    <a:pt x="7" y="79728"/>
                    <a:pt x="7" y="78890"/>
                    <a:pt x="31" y="78052"/>
                  </a:cubicBezTo>
                  <a:close/>
                  <a:moveTo>
                    <a:pt x="75711" y="84525"/>
                  </a:moveTo>
                  <a:cubicBezTo>
                    <a:pt x="75711" y="59183"/>
                    <a:pt x="58741" y="40038"/>
                    <a:pt x="41224" y="40038"/>
                  </a:cubicBezTo>
                  <a:cubicBezTo>
                    <a:pt x="30412" y="40038"/>
                    <a:pt x="16864" y="47475"/>
                    <a:pt x="16864" y="70477"/>
                  </a:cubicBezTo>
                  <a:cubicBezTo>
                    <a:pt x="16864" y="96232"/>
                    <a:pt x="33834" y="115102"/>
                    <a:pt x="51351" y="115102"/>
                  </a:cubicBezTo>
                  <a:cubicBezTo>
                    <a:pt x="62025" y="115102"/>
                    <a:pt x="75711" y="107664"/>
                    <a:pt x="75711" y="84525"/>
                  </a:cubicBezTo>
                  <a:close/>
                  <a:moveTo>
                    <a:pt x="46698" y="647"/>
                  </a:moveTo>
                  <a:cubicBezTo>
                    <a:pt x="48887" y="-2659"/>
                    <a:pt x="60383" y="7671"/>
                    <a:pt x="56962" y="9875"/>
                  </a:cubicBezTo>
                  <a:lnTo>
                    <a:pt x="40402" y="22408"/>
                  </a:lnTo>
                  <a:cubicBezTo>
                    <a:pt x="38760" y="23648"/>
                    <a:pt x="34107" y="19241"/>
                    <a:pt x="35339" y="17450"/>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79" name="Freeform 78">
              <a:extLst>
                <a:ext uri="{FF2B5EF4-FFF2-40B4-BE49-F238E27FC236}">
                  <a16:creationId xmlns:a16="http://schemas.microsoft.com/office/drawing/2014/main" id="{42169E49-BC9B-B54F-BA07-9DC90979F2DE}"/>
                </a:ext>
              </a:extLst>
            </p:cNvPr>
            <p:cNvSpPr/>
            <p:nvPr/>
          </p:nvSpPr>
          <p:spPr>
            <a:xfrm>
              <a:off x="2742167" y="1660280"/>
              <a:ext cx="97744" cy="90935"/>
            </a:xfrm>
            <a:custGeom>
              <a:avLst/>
              <a:gdLst>
                <a:gd name="connsiteX0" fmla="*/ 79793 w 97744"/>
                <a:gd name="connsiteY0" fmla="*/ 88456 h 90935"/>
                <a:gd name="connsiteX1" fmla="*/ 19714 w 97744"/>
                <a:gd name="connsiteY1" fmla="*/ 26891 h 90935"/>
                <a:gd name="connsiteX2" fmla="*/ 19714 w 97744"/>
                <a:gd name="connsiteY2" fmla="*/ 72893 h 90935"/>
                <a:gd name="connsiteX3" fmla="*/ 33399 w 97744"/>
                <a:gd name="connsiteY3" fmla="*/ 84875 h 90935"/>
                <a:gd name="connsiteX4" fmla="*/ 32578 w 97744"/>
                <a:gd name="connsiteY4" fmla="*/ 89696 h 90935"/>
                <a:gd name="connsiteX5" fmla="*/ 1239 w 97744"/>
                <a:gd name="connsiteY5" fmla="*/ 89696 h 90935"/>
                <a:gd name="connsiteX6" fmla="*/ 555 w 97744"/>
                <a:gd name="connsiteY6" fmla="*/ 84875 h 90935"/>
                <a:gd name="connsiteX7" fmla="*/ 10955 w 97744"/>
                <a:gd name="connsiteY7" fmla="*/ 72893 h 90935"/>
                <a:gd name="connsiteX8" fmla="*/ 10955 w 97744"/>
                <a:gd name="connsiteY8" fmla="*/ 24274 h 90935"/>
                <a:gd name="connsiteX9" fmla="*/ 6439 w 97744"/>
                <a:gd name="connsiteY9" fmla="*/ 6506 h 90935"/>
                <a:gd name="connsiteX10" fmla="*/ 3839 w 97744"/>
                <a:gd name="connsiteY10" fmla="*/ 2925 h 90935"/>
                <a:gd name="connsiteX11" fmla="*/ 6713 w 97744"/>
                <a:gd name="connsiteY11" fmla="*/ 33 h 90935"/>
                <a:gd name="connsiteX12" fmla="*/ 16430 w 97744"/>
                <a:gd name="connsiteY12" fmla="*/ 33 h 90935"/>
                <a:gd name="connsiteX13" fmla="*/ 19577 w 97744"/>
                <a:gd name="connsiteY13" fmla="*/ 1135 h 90935"/>
                <a:gd name="connsiteX14" fmla="*/ 78288 w 97744"/>
                <a:gd name="connsiteY14" fmla="*/ 62150 h 90935"/>
                <a:gd name="connsiteX15" fmla="*/ 78288 w 97744"/>
                <a:gd name="connsiteY15" fmla="*/ 16561 h 90935"/>
                <a:gd name="connsiteX16" fmla="*/ 64602 w 97744"/>
                <a:gd name="connsiteY16" fmla="*/ 4716 h 90935"/>
                <a:gd name="connsiteX17" fmla="*/ 65423 w 97744"/>
                <a:gd name="connsiteY17" fmla="*/ 33 h 90935"/>
                <a:gd name="connsiteX18" fmla="*/ 96763 w 97744"/>
                <a:gd name="connsiteY18" fmla="*/ 33 h 90935"/>
                <a:gd name="connsiteX19" fmla="*/ 96763 w 97744"/>
                <a:gd name="connsiteY19" fmla="*/ 4716 h 90935"/>
                <a:gd name="connsiteX20" fmla="*/ 86362 w 97744"/>
                <a:gd name="connsiteY20" fmla="*/ 16561 h 90935"/>
                <a:gd name="connsiteX21" fmla="*/ 86362 w 97744"/>
                <a:gd name="connsiteY21" fmla="*/ 65455 h 90935"/>
                <a:gd name="connsiteX22" fmla="*/ 87867 w 97744"/>
                <a:gd name="connsiteY22" fmla="*/ 88456 h 90935"/>
                <a:gd name="connsiteX23" fmla="*/ 84172 w 97744"/>
                <a:gd name="connsiteY23" fmla="*/ 90936 h 90935"/>
                <a:gd name="connsiteX24" fmla="*/ 79793 w 97744"/>
                <a:gd name="connsiteY24" fmla="*/ 88456 h 90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97744" h="90935">
                  <a:moveTo>
                    <a:pt x="79793" y="88456"/>
                  </a:moveTo>
                  <a:lnTo>
                    <a:pt x="19714" y="26891"/>
                  </a:lnTo>
                  <a:lnTo>
                    <a:pt x="19714" y="72893"/>
                  </a:lnTo>
                  <a:cubicBezTo>
                    <a:pt x="19714" y="81708"/>
                    <a:pt x="24778" y="82947"/>
                    <a:pt x="33399" y="84875"/>
                  </a:cubicBezTo>
                  <a:cubicBezTo>
                    <a:pt x="34358" y="84875"/>
                    <a:pt x="33399" y="89696"/>
                    <a:pt x="32578" y="89696"/>
                  </a:cubicBezTo>
                  <a:lnTo>
                    <a:pt x="1239" y="89696"/>
                  </a:lnTo>
                  <a:cubicBezTo>
                    <a:pt x="144" y="89696"/>
                    <a:pt x="-540" y="85426"/>
                    <a:pt x="555" y="84875"/>
                  </a:cubicBezTo>
                  <a:cubicBezTo>
                    <a:pt x="5481" y="82947"/>
                    <a:pt x="10955" y="82534"/>
                    <a:pt x="10955" y="72893"/>
                  </a:cubicBezTo>
                  <a:lnTo>
                    <a:pt x="10955" y="24274"/>
                  </a:lnTo>
                  <a:cubicBezTo>
                    <a:pt x="11511" y="18006"/>
                    <a:pt x="9917" y="11736"/>
                    <a:pt x="6439" y="6506"/>
                  </a:cubicBezTo>
                  <a:cubicBezTo>
                    <a:pt x="5208" y="4578"/>
                    <a:pt x="3839" y="3338"/>
                    <a:pt x="3839" y="2925"/>
                  </a:cubicBezTo>
                  <a:cubicBezTo>
                    <a:pt x="3839" y="1328"/>
                    <a:pt x="5126" y="33"/>
                    <a:pt x="6713" y="33"/>
                  </a:cubicBezTo>
                  <a:lnTo>
                    <a:pt x="16430" y="33"/>
                  </a:lnTo>
                  <a:cubicBezTo>
                    <a:pt x="17593" y="-124"/>
                    <a:pt x="18761" y="285"/>
                    <a:pt x="19577" y="1135"/>
                  </a:cubicBezTo>
                  <a:lnTo>
                    <a:pt x="78288" y="62150"/>
                  </a:lnTo>
                  <a:lnTo>
                    <a:pt x="78288" y="16561"/>
                  </a:lnTo>
                  <a:cubicBezTo>
                    <a:pt x="78288" y="7470"/>
                    <a:pt x="72403" y="6644"/>
                    <a:pt x="64602" y="4716"/>
                  </a:cubicBezTo>
                  <a:cubicBezTo>
                    <a:pt x="63644" y="4716"/>
                    <a:pt x="64602" y="33"/>
                    <a:pt x="65423" y="33"/>
                  </a:cubicBezTo>
                  <a:lnTo>
                    <a:pt x="96763" y="33"/>
                  </a:lnTo>
                  <a:cubicBezTo>
                    <a:pt x="97858" y="33"/>
                    <a:pt x="98268" y="4578"/>
                    <a:pt x="96763" y="4716"/>
                  </a:cubicBezTo>
                  <a:cubicBezTo>
                    <a:pt x="91152" y="6644"/>
                    <a:pt x="86362" y="7470"/>
                    <a:pt x="86362" y="16561"/>
                  </a:cubicBezTo>
                  <a:lnTo>
                    <a:pt x="86362" y="65455"/>
                  </a:lnTo>
                  <a:cubicBezTo>
                    <a:pt x="86165" y="73153"/>
                    <a:pt x="86669" y="80852"/>
                    <a:pt x="87867" y="88456"/>
                  </a:cubicBezTo>
                  <a:cubicBezTo>
                    <a:pt x="87867" y="90385"/>
                    <a:pt x="86499" y="90936"/>
                    <a:pt x="84172" y="90936"/>
                  </a:cubicBezTo>
                  <a:cubicBezTo>
                    <a:pt x="82439" y="90741"/>
                    <a:pt x="80858" y="89846"/>
                    <a:pt x="79793" y="88456"/>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80" name="Freeform 79">
              <a:extLst>
                <a:ext uri="{FF2B5EF4-FFF2-40B4-BE49-F238E27FC236}">
                  <a16:creationId xmlns:a16="http://schemas.microsoft.com/office/drawing/2014/main" id="{A28E6E11-187F-BC4F-AA92-37DA6F912A52}"/>
                </a:ext>
              </a:extLst>
            </p:cNvPr>
            <p:cNvSpPr/>
            <p:nvPr/>
          </p:nvSpPr>
          <p:spPr>
            <a:xfrm>
              <a:off x="697040" y="1813195"/>
              <a:ext cx="89847" cy="90214"/>
            </a:xfrm>
            <a:custGeom>
              <a:avLst/>
              <a:gdLst>
                <a:gd name="connsiteX0" fmla="*/ 88943 w 89847"/>
                <a:gd name="connsiteY0" fmla="*/ 5234 h 90214"/>
                <a:gd name="connsiteX1" fmla="*/ 74026 w 89847"/>
                <a:gd name="connsiteY1" fmla="*/ 19007 h 90214"/>
                <a:gd name="connsiteX2" fmla="*/ 54183 w 89847"/>
                <a:gd name="connsiteY2" fmla="*/ 50134 h 90214"/>
                <a:gd name="connsiteX3" fmla="*/ 54183 w 89847"/>
                <a:gd name="connsiteY3" fmla="*/ 73962 h 90214"/>
                <a:gd name="connsiteX4" fmla="*/ 67047 w 89847"/>
                <a:gd name="connsiteY4" fmla="*/ 85393 h 90214"/>
                <a:gd name="connsiteX5" fmla="*/ 66226 w 89847"/>
                <a:gd name="connsiteY5" fmla="*/ 90214 h 90214"/>
                <a:gd name="connsiteX6" fmla="*/ 25169 w 89847"/>
                <a:gd name="connsiteY6" fmla="*/ 90214 h 90214"/>
                <a:gd name="connsiteX7" fmla="*/ 24485 w 89847"/>
                <a:gd name="connsiteY7" fmla="*/ 85393 h 90214"/>
                <a:gd name="connsiteX8" fmla="*/ 37349 w 89847"/>
                <a:gd name="connsiteY8" fmla="*/ 73962 h 90214"/>
                <a:gd name="connsiteX9" fmla="*/ 37349 w 89847"/>
                <a:gd name="connsiteY9" fmla="*/ 50547 h 90214"/>
                <a:gd name="connsiteX10" fmla="*/ 15863 w 89847"/>
                <a:gd name="connsiteY10" fmla="*/ 18594 h 90214"/>
                <a:gd name="connsiteX11" fmla="*/ 1083 w 89847"/>
                <a:gd name="connsiteY11" fmla="*/ 4821 h 90214"/>
                <a:gd name="connsiteX12" fmla="*/ 1083 w 89847"/>
                <a:gd name="connsiteY12" fmla="*/ 138 h 90214"/>
                <a:gd name="connsiteX13" fmla="*/ 36802 w 89847"/>
                <a:gd name="connsiteY13" fmla="*/ 138 h 90214"/>
                <a:gd name="connsiteX14" fmla="*/ 36802 w 89847"/>
                <a:gd name="connsiteY14" fmla="*/ 4821 h 90214"/>
                <a:gd name="connsiteX15" fmla="*/ 34612 w 89847"/>
                <a:gd name="connsiteY15" fmla="*/ 18594 h 90214"/>
                <a:gd name="connsiteX16" fmla="*/ 50077 w 89847"/>
                <a:gd name="connsiteY16" fmla="*/ 41870 h 90214"/>
                <a:gd name="connsiteX17" fmla="*/ 65268 w 89847"/>
                <a:gd name="connsiteY17" fmla="*/ 18456 h 90214"/>
                <a:gd name="connsiteX18" fmla="*/ 60615 w 89847"/>
                <a:gd name="connsiteY18" fmla="*/ 4683 h 90214"/>
                <a:gd name="connsiteX19" fmla="*/ 60615 w 89847"/>
                <a:gd name="connsiteY19" fmla="*/ 0 h 90214"/>
                <a:gd name="connsiteX20" fmla="*/ 87985 w 89847"/>
                <a:gd name="connsiteY20" fmla="*/ 0 h 90214"/>
                <a:gd name="connsiteX21" fmla="*/ 88943 w 89847"/>
                <a:gd name="connsiteY21" fmla="*/ 5234 h 902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9847" h="90214">
                  <a:moveTo>
                    <a:pt x="88943" y="5234"/>
                  </a:moveTo>
                  <a:cubicBezTo>
                    <a:pt x="84154" y="5234"/>
                    <a:pt x="79774" y="9366"/>
                    <a:pt x="74026" y="19007"/>
                  </a:cubicBezTo>
                  <a:lnTo>
                    <a:pt x="54183" y="50134"/>
                  </a:lnTo>
                  <a:lnTo>
                    <a:pt x="54183" y="73962"/>
                  </a:lnTo>
                  <a:cubicBezTo>
                    <a:pt x="54183" y="82914"/>
                    <a:pt x="59246" y="84429"/>
                    <a:pt x="67047" y="85393"/>
                  </a:cubicBezTo>
                  <a:cubicBezTo>
                    <a:pt x="67868" y="85393"/>
                    <a:pt x="67047" y="90214"/>
                    <a:pt x="66226" y="90214"/>
                  </a:cubicBezTo>
                  <a:lnTo>
                    <a:pt x="25169" y="90214"/>
                  </a:lnTo>
                  <a:cubicBezTo>
                    <a:pt x="24211" y="90214"/>
                    <a:pt x="23527" y="85531"/>
                    <a:pt x="24485" y="85393"/>
                  </a:cubicBezTo>
                  <a:cubicBezTo>
                    <a:pt x="32970" y="84292"/>
                    <a:pt x="37349" y="82501"/>
                    <a:pt x="37349" y="73962"/>
                  </a:cubicBezTo>
                  <a:lnTo>
                    <a:pt x="37349" y="50547"/>
                  </a:lnTo>
                  <a:lnTo>
                    <a:pt x="15863" y="18594"/>
                  </a:lnTo>
                  <a:cubicBezTo>
                    <a:pt x="10116" y="10054"/>
                    <a:pt x="6557" y="6060"/>
                    <a:pt x="1083" y="4821"/>
                  </a:cubicBezTo>
                  <a:cubicBezTo>
                    <a:pt x="-559" y="4821"/>
                    <a:pt x="-149" y="138"/>
                    <a:pt x="1083" y="138"/>
                  </a:cubicBezTo>
                  <a:lnTo>
                    <a:pt x="36802" y="138"/>
                  </a:lnTo>
                  <a:cubicBezTo>
                    <a:pt x="38444" y="138"/>
                    <a:pt x="38444" y="4545"/>
                    <a:pt x="36802" y="4821"/>
                  </a:cubicBezTo>
                  <a:cubicBezTo>
                    <a:pt x="31191" y="5647"/>
                    <a:pt x="29138" y="9917"/>
                    <a:pt x="34612" y="18594"/>
                  </a:cubicBezTo>
                  <a:lnTo>
                    <a:pt x="50077" y="41870"/>
                  </a:lnTo>
                  <a:lnTo>
                    <a:pt x="65268" y="18456"/>
                  </a:lnTo>
                  <a:cubicBezTo>
                    <a:pt x="70468" y="10468"/>
                    <a:pt x="67184" y="6198"/>
                    <a:pt x="60615" y="4683"/>
                  </a:cubicBezTo>
                  <a:cubicBezTo>
                    <a:pt x="58699" y="4683"/>
                    <a:pt x="59383" y="0"/>
                    <a:pt x="60615" y="0"/>
                  </a:cubicBezTo>
                  <a:lnTo>
                    <a:pt x="87985" y="0"/>
                  </a:lnTo>
                  <a:cubicBezTo>
                    <a:pt x="90038" y="551"/>
                    <a:pt x="90449" y="4958"/>
                    <a:pt x="88943" y="5234"/>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81" name="Freeform 80">
              <a:extLst>
                <a:ext uri="{FF2B5EF4-FFF2-40B4-BE49-F238E27FC236}">
                  <a16:creationId xmlns:a16="http://schemas.microsoft.com/office/drawing/2014/main" id="{9DFF0021-1467-C84C-BD61-F72CF72C5CF0}"/>
                </a:ext>
              </a:extLst>
            </p:cNvPr>
            <p:cNvSpPr/>
            <p:nvPr/>
          </p:nvSpPr>
          <p:spPr>
            <a:xfrm>
              <a:off x="838998" y="1813605"/>
              <a:ext cx="93023" cy="90126"/>
            </a:xfrm>
            <a:custGeom>
              <a:avLst/>
              <a:gdLst>
                <a:gd name="connsiteX0" fmla="*/ 632 w 93023"/>
                <a:gd name="connsiteY0" fmla="*/ 84983 h 90126"/>
                <a:gd name="connsiteX1" fmla="*/ 13496 w 93023"/>
                <a:gd name="connsiteY1" fmla="*/ 72312 h 90126"/>
                <a:gd name="connsiteX2" fmla="*/ 13496 w 93023"/>
                <a:gd name="connsiteY2" fmla="*/ 16118 h 90126"/>
                <a:gd name="connsiteX3" fmla="*/ 2959 w 93023"/>
                <a:gd name="connsiteY3" fmla="*/ 4548 h 90126"/>
                <a:gd name="connsiteX4" fmla="*/ 2959 w 93023"/>
                <a:gd name="connsiteY4" fmla="*/ 3 h 90126"/>
                <a:gd name="connsiteX5" fmla="*/ 19655 w 93023"/>
                <a:gd name="connsiteY5" fmla="*/ 3 h 90126"/>
                <a:gd name="connsiteX6" fmla="*/ 45520 w 93023"/>
                <a:gd name="connsiteY6" fmla="*/ 3 h 90126"/>
                <a:gd name="connsiteX7" fmla="*/ 93009 w 93023"/>
                <a:gd name="connsiteY7" fmla="*/ 43113 h 90126"/>
                <a:gd name="connsiteX8" fmla="*/ 48592 w 93023"/>
                <a:gd name="connsiteY8" fmla="*/ 90112 h 90126"/>
                <a:gd name="connsiteX9" fmla="*/ 45383 w 93023"/>
                <a:gd name="connsiteY9" fmla="*/ 90079 h 90126"/>
                <a:gd name="connsiteX10" fmla="*/ 21434 w 93023"/>
                <a:gd name="connsiteY10" fmla="*/ 89253 h 90126"/>
                <a:gd name="connsiteX11" fmla="*/ 632 w 93023"/>
                <a:gd name="connsiteY11" fmla="*/ 90079 h 90126"/>
                <a:gd name="connsiteX12" fmla="*/ 632 w 93023"/>
                <a:gd name="connsiteY12" fmla="*/ 84983 h 90126"/>
                <a:gd name="connsiteX13" fmla="*/ 76449 w 93023"/>
                <a:gd name="connsiteY13" fmla="*/ 51101 h 90126"/>
                <a:gd name="connsiteX14" fmla="*/ 41825 w 93023"/>
                <a:gd name="connsiteY14" fmla="*/ 7165 h 90126"/>
                <a:gd name="connsiteX15" fmla="*/ 30329 w 93023"/>
                <a:gd name="connsiteY15" fmla="*/ 16118 h 90126"/>
                <a:gd name="connsiteX16" fmla="*/ 30329 w 93023"/>
                <a:gd name="connsiteY16" fmla="*/ 72312 h 90126"/>
                <a:gd name="connsiteX17" fmla="*/ 47984 w 93023"/>
                <a:gd name="connsiteY17" fmla="*/ 82917 h 90126"/>
                <a:gd name="connsiteX18" fmla="*/ 76449 w 93023"/>
                <a:gd name="connsiteY18" fmla="*/ 51101 h 90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3023" h="90126">
                  <a:moveTo>
                    <a:pt x="632" y="84983"/>
                  </a:moveTo>
                  <a:cubicBezTo>
                    <a:pt x="8022" y="83055"/>
                    <a:pt x="13496" y="81815"/>
                    <a:pt x="13496" y="72312"/>
                  </a:cubicBezTo>
                  <a:lnTo>
                    <a:pt x="13496" y="16118"/>
                  </a:lnTo>
                  <a:cubicBezTo>
                    <a:pt x="13496" y="8129"/>
                    <a:pt x="8433" y="5925"/>
                    <a:pt x="2959" y="4548"/>
                  </a:cubicBezTo>
                  <a:cubicBezTo>
                    <a:pt x="2001" y="4548"/>
                    <a:pt x="2959" y="-135"/>
                    <a:pt x="2959" y="3"/>
                  </a:cubicBezTo>
                  <a:cubicBezTo>
                    <a:pt x="8520" y="298"/>
                    <a:pt x="14093" y="298"/>
                    <a:pt x="19655" y="3"/>
                  </a:cubicBezTo>
                  <a:cubicBezTo>
                    <a:pt x="30329" y="3"/>
                    <a:pt x="39225" y="3"/>
                    <a:pt x="45520" y="3"/>
                  </a:cubicBezTo>
                  <a:cubicBezTo>
                    <a:pt x="75902" y="3"/>
                    <a:pt x="93009" y="18321"/>
                    <a:pt x="93009" y="43113"/>
                  </a:cubicBezTo>
                  <a:cubicBezTo>
                    <a:pt x="93639" y="68435"/>
                    <a:pt x="73753" y="89478"/>
                    <a:pt x="48592" y="90112"/>
                  </a:cubicBezTo>
                  <a:cubicBezTo>
                    <a:pt x="47523" y="90139"/>
                    <a:pt x="46452" y="90128"/>
                    <a:pt x="45383" y="90079"/>
                  </a:cubicBezTo>
                  <a:cubicBezTo>
                    <a:pt x="39499" y="90079"/>
                    <a:pt x="31698" y="89253"/>
                    <a:pt x="21434" y="89253"/>
                  </a:cubicBezTo>
                  <a:cubicBezTo>
                    <a:pt x="14490" y="89126"/>
                    <a:pt x="7545" y="89402"/>
                    <a:pt x="632" y="90079"/>
                  </a:cubicBezTo>
                  <a:cubicBezTo>
                    <a:pt x="85" y="90217"/>
                    <a:pt x="-463" y="85121"/>
                    <a:pt x="632" y="84983"/>
                  </a:cubicBezTo>
                  <a:close/>
                  <a:moveTo>
                    <a:pt x="76449" y="51101"/>
                  </a:moveTo>
                  <a:cubicBezTo>
                    <a:pt x="76449" y="26034"/>
                    <a:pt x="63585" y="7165"/>
                    <a:pt x="41825" y="7165"/>
                  </a:cubicBezTo>
                  <a:cubicBezTo>
                    <a:pt x="33340" y="7165"/>
                    <a:pt x="30329" y="9782"/>
                    <a:pt x="30329" y="16118"/>
                  </a:cubicBezTo>
                  <a:lnTo>
                    <a:pt x="30329" y="72312"/>
                  </a:lnTo>
                  <a:cubicBezTo>
                    <a:pt x="30329" y="79198"/>
                    <a:pt x="35667" y="82917"/>
                    <a:pt x="47984" y="82917"/>
                  </a:cubicBezTo>
                  <a:cubicBezTo>
                    <a:pt x="67827" y="82917"/>
                    <a:pt x="76449" y="72174"/>
                    <a:pt x="76449" y="51101"/>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83" name="Freeform 82">
              <a:extLst>
                <a:ext uri="{FF2B5EF4-FFF2-40B4-BE49-F238E27FC236}">
                  <a16:creationId xmlns:a16="http://schemas.microsoft.com/office/drawing/2014/main" id="{436C16EE-E085-8E46-A4A8-ACCCDB75B6B5}"/>
                </a:ext>
              </a:extLst>
            </p:cNvPr>
            <p:cNvSpPr/>
            <p:nvPr/>
          </p:nvSpPr>
          <p:spPr>
            <a:xfrm>
              <a:off x="948490" y="1813605"/>
              <a:ext cx="78219" cy="90493"/>
            </a:xfrm>
            <a:custGeom>
              <a:avLst/>
              <a:gdLst>
                <a:gd name="connsiteX0" fmla="*/ 487 w 78219"/>
                <a:gd name="connsiteY0" fmla="*/ 84983 h 90493"/>
                <a:gd name="connsiteX1" fmla="*/ 13488 w 78219"/>
                <a:gd name="connsiteY1" fmla="*/ 72312 h 90493"/>
                <a:gd name="connsiteX2" fmla="*/ 13488 w 78219"/>
                <a:gd name="connsiteY2" fmla="*/ 16118 h 90493"/>
                <a:gd name="connsiteX3" fmla="*/ 2950 w 78219"/>
                <a:gd name="connsiteY3" fmla="*/ 4548 h 90493"/>
                <a:gd name="connsiteX4" fmla="*/ 3634 w 78219"/>
                <a:gd name="connsiteY4" fmla="*/ 3 h 90493"/>
                <a:gd name="connsiteX5" fmla="*/ 37163 w 78219"/>
                <a:gd name="connsiteY5" fmla="*/ 3 h 90493"/>
                <a:gd name="connsiteX6" fmla="*/ 67682 w 78219"/>
                <a:gd name="connsiteY6" fmla="*/ 3 h 90493"/>
                <a:gd name="connsiteX7" fmla="*/ 70145 w 78219"/>
                <a:gd name="connsiteY7" fmla="*/ 4961 h 90493"/>
                <a:gd name="connsiteX8" fmla="*/ 67134 w 78219"/>
                <a:gd name="connsiteY8" fmla="*/ 17219 h 90493"/>
                <a:gd name="connsiteX9" fmla="*/ 63029 w 78219"/>
                <a:gd name="connsiteY9" fmla="*/ 17219 h 90493"/>
                <a:gd name="connsiteX10" fmla="*/ 41680 w 78219"/>
                <a:gd name="connsiteY10" fmla="*/ 7578 h 90493"/>
                <a:gd name="connsiteX11" fmla="*/ 30458 w 78219"/>
                <a:gd name="connsiteY11" fmla="*/ 16255 h 90493"/>
                <a:gd name="connsiteX12" fmla="*/ 30458 w 78219"/>
                <a:gd name="connsiteY12" fmla="*/ 36777 h 90493"/>
                <a:gd name="connsiteX13" fmla="*/ 34700 w 78219"/>
                <a:gd name="connsiteY13" fmla="*/ 40772 h 90493"/>
                <a:gd name="connsiteX14" fmla="*/ 37711 w 78219"/>
                <a:gd name="connsiteY14" fmla="*/ 40772 h 90493"/>
                <a:gd name="connsiteX15" fmla="*/ 61387 w 78219"/>
                <a:gd name="connsiteY15" fmla="*/ 35262 h 90493"/>
                <a:gd name="connsiteX16" fmla="*/ 64397 w 78219"/>
                <a:gd name="connsiteY16" fmla="*/ 37053 h 90493"/>
                <a:gd name="connsiteX17" fmla="*/ 57281 w 78219"/>
                <a:gd name="connsiteY17" fmla="*/ 53856 h 90493"/>
                <a:gd name="connsiteX18" fmla="*/ 52765 w 78219"/>
                <a:gd name="connsiteY18" fmla="*/ 53856 h 90493"/>
                <a:gd name="connsiteX19" fmla="*/ 36753 w 78219"/>
                <a:gd name="connsiteY19" fmla="*/ 47933 h 90493"/>
                <a:gd name="connsiteX20" fmla="*/ 35384 w 78219"/>
                <a:gd name="connsiteY20" fmla="*/ 47933 h 90493"/>
                <a:gd name="connsiteX21" fmla="*/ 31142 w 78219"/>
                <a:gd name="connsiteY21" fmla="*/ 51928 h 90493"/>
                <a:gd name="connsiteX22" fmla="*/ 31142 w 78219"/>
                <a:gd name="connsiteY22" fmla="*/ 72725 h 90493"/>
                <a:gd name="connsiteX23" fmla="*/ 44143 w 78219"/>
                <a:gd name="connsiteY23" fmla="*/ 83055 h 90493"/>
                <a:gd name="connsiteX24" fmla="*/ 73703 w 78219"/>
                <a:gd name="connsiteY24" fmla="*/ 69282 h 90493"/>
                <a:gd name="connsiteX25" fmla="*/ 78220 w 78219"/>
                <a:gd name="connsiteY25" fmla="*/ 70935 h 90493"/>
                <a:gd name="connsiteX26" fmla="*/ 64534 w 78219"/>
                <a:gd name="connsiteY26" fmla="*/ 90493 h 90493"/>
                <a:gd name="connsiteX27" fmla="*/ 40037 w 78219"/>
                <a:gd name="connsiteY27" fmla="*/ 89666 h 90493"/>
                <a:gd name="connsiteX28" fmla="*/ 2129 w 78219"/>
                <a:gd name="connsiteY28" fmla="*/ 90493 h 90493"/>
                <a:gd name="connsiteX29" fmla="*/ 487 w 78219"/>
                <a:gd name="connsiteY29" fmla="*/ 84983 h 90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78219" h="90493">
                  <a:moveTo>
                    <a:pt x="487" y="84983"/>
                  </a:moveTo>
                  <a:cubicBezTo>
                    <a:pt x="7877" y="83055"/>
                    <a:pt x="13488" y="81815"/>
                    <a:pt x="13488" y="72312"/>
                  </a:cubicBezTo>
                  <a:lnTo>
                    <a:pt x="13488" y="16118"/>
                  </a:lnTo>
                  <a:cubicBezTo>
                    <a:pt x="13488" y="8129"/>
                    <a:pt x="8424" y="6063"/>
                    <a:pt x="2950" y="4548"/>
                  </a:cubicBezTo>
                  <a:cubicBezTo>
                    <a:pt x="1855" y="4548"/>
                    <a:pt x="2950" y="-135"/>
                    <a:pt x="3634" y="3"/>
                  </a:cubicBezTo>
                  <a:cubicBezTo>
                    <a:pt x="12667" y="1105"/>
                    <a:pt x="31005" y="3"/>
                    <a:pt x="37163" y="3"/>
                  </a:cubicBezTo>
                  <a:cubicBezTo>
                    <a:pt x="48659" y="3"/>
                    <a:pt x="56870" y="3"/>
                    <a:pt x="67682" y="3"/>
                  </a:cubicBezTo>
                  <a:cubicBezTo>
                    <a:pt x="70693" y="3"/>
                    <a:pt x="70830" y="1931"/>
                    <a:pt x="70145" y="4961"/>
                  </a:cubicBezTo>
                  <a:lnTo>
                    <a:pt x="67134" y="17219"/>
                  </a:lnTo>
                  <a:cubicBezTo>
                    <a:pt x="67134" y="19010"/>
                    <a:pt x="63576" y="19010"/>
                    <a:pt x="63029" y="17219"/>
                  </a:cubicBezTo>
                  <a:cubicBezTo>
                    <a:pt x="61113" y="10884"/>
                    <a:pt x="57418" y="7578"/>
                    <a:pt x="41680" y="7578"/>
                  </a:cubicBezTo>
                  <a:cubicBezTo>
                    <a:pt x="33332" y="7578"/>
                    <a:pt x="30458" y="9920"/>
                    <a:pt x="30458" y="16255"/>
                  </a:cubicBezTo>
                  <a:lnTo>
                    <a:pt x="30458" y="36777"/>
                  </a:lnTo>
                  <a:cubicBezTo>
                    <a:pt x="30458" y="40083"/>
                    <a:pt x="32237" y="40772"/>
                    <a:pt x="34700" y="40772"/>
                  </a:cubicBezTo>
                  <a:lnTo>
                    <a:pt x="37711" y="40772"/>
                  </a:lnTo>
                  <a:cubicBezTo>
                    <a:pt x="45987" y="41559"/>
                    <a:pt x="54294" y="39626"/>
                    <a:pt x="61387" y="35262"/>
                  </a:cubicBezTo>
                  <a:cubicBezTo>
                    <a:pt x="62755" y="34160"/>
                    <a:pt x="65492" y="34298"/>
                    <a:pt x="64397" y="37053"/>
                  </a:cubicBezTo>
                  <a:lnTo>
                    <a:pt x="57281" y="53856"/>
                  </a:lnTo>
                  <a:cubicBezTo>
                    <a:pt x="56186" y="56473"/>
                    <a:pt x="54133" y="56197"/>
                    <a:pt x="52765" y="53856"/>
                  </a:cubicBezTo>
                  <a:cubicBezTo>
                    <a:pt x="48643" y="49467"/>
                    <a:pt x="42717" y="47275"/>
                    <a:pt x="36753" y="47933"/>
                  </a:cubicBezTo>
                  <a:lnTo>
                    <a:pt x="35384" y="47933"/>
                  </a:lnTo>
                  <a:cubicBezTo>
                    <a:pt x="32921" y="47933"/>
                    <a:pt x="31142" y="47933"/>
                    <a:pt x="31142" y="51928"/>
                  </a:cubicBezTo>
                  <a:lnTo>
                    <a:pt x="31142" y="72725"/>
                  </a:lnTo>
                  <a:cubicBezTo>
                    <a:pt x="31142" y="80025"/>
                    <a:pt x="33879" y="83055"/>
                    <a:pt x="44143" y="83055"/>
                  </a:cubicBezTo>
                  <a:cubicBezTo>
                    <a:pt x="55694" y="83887"/>
                    <a:pt x="66860" y="78684"/>
                    <a:pt x="73703" y="69282"/>
                  </a:cubicBezTo>
                  <a:cubicBezTo>
                    <a:pt x="74525" y="68042"/>
                    <a:pt x="78220" y="69282"/>
                    <a:pt x="78220" y="70935"/>
                  </a:cubicBezTo>
                  <a:cubicBezTo>
                    <a:pt x="78220" y="76995"/>
                    <a:pt x="72472" y="90630"/>
                    <a:pt x="64534" y="90493"/>
                  </a:cubicBezTo>
                  <a:cubicBezTo>
                    <a:pt x="56597" y="90355"/>
                    <a:pt x="50849" y="89666"/>
                    <a:pt x="40037" y="89666"/>
                  </a:cubicBezTo>
                  <a:cubicBezTo>
                    <a:pt x="29226" y="89666"/>
                    <a:pt x="13488" y="89666"/>
                    <a:pt x="2129" y="90493"/>
                  </a:cubicBezTo>
                  <a:cubicBezTo>
                    <a:pt x="-61" y="90217"/>
                    <a:pt x="-471" y="85121"/>
                    <a:pt x="487" y="84983"/>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84" name="Freeform 83">
              <a:extLst>
                <a:ext uri="{FF2B5EF4-FFF2-40B4-BE49-F238E27FC236}">
                  <a16:creationId xmlns:a16="http://schemas.microsoft.com/office/drawing/2014/main" id="{C584E13D-9B5E-CC4D-A9B5-81DA5A470145}"/>
                </a:ext>
              </a:extLst>
            </p:cNvPr>
            <p:cNvSpPr/>
            <p:nvPr/>
          </p:nvSpPr>
          <p:spPr>
            <a:xfrm>
              <a:off x="1048919" y="1811198"/>
              <a:ext cx="57986" cy="93242"/>
            </a:xfrm>
            <a:custGeom>
              <a:avLst/>
              <a:gdLst>
                <a:gd name="connsiteX0" fmla="*/ 97 w 57986"/>
                <a:gd name="connsiteY0" fmla="*/ 83809 h 93242"/>
                <a:gd name="connsiteX1" fmla="*/ 1329 w 57986"/>
                <a:gd name="connsiteY1" fmla="*/ 78851 h 93242"/>
                <a:gd name="connsiteX2" fmla="*/ 30753 w 57986"/>
                <a:gd name="connsiteY2" fmla="*/ 85187 h 93242"/>
                <a:gd name="connsiteX3" fmla="*/ 45533 w 57986"/>
                <a:gd name="connsiteY3" fmla="*/ 73066 h 93242"/>
                <a:gd name="connsiteX4" fmla="*/ 32669 w 57986"/>
                <a:gd name="connsiteY4" fmla="*/ 59293 h 93242"/>
                <a:gd name="connsiteX5" fmla="*/ 21994 w 57986"/>
                <a:gd name="connsiteY5" fmla="*/ 52131 h 93242"/>
                <a:gd name="connsiteX6" fmla="*/ 1466 w 57986"/>
                <a:gd name="connsiteY6" fmla="*/ 27615 h 93242"/>
                <a:gd name="connsiteX7" fmla="*/ 32942 w 57986"/>
                <a:gd name="connsiteY7" fmla="*/ 69 h 93242"/>
                <a:gd name="connsiteX8" fmla="*/ 53607 w 57986"/>
                <a:gd name="connsiteY8" fmla="*/ 8608 h 93242"/>
                <a:gd name="connsiteX9" fmla="*/ 51965 w 57986"/>
                <a:gd name="connsiteY9" fmla="*/ 13566 h 93242"/>
                <a:gd name="connsiteX10" fmla="*/ 27331 w 57986"/>
                <a:gd name="connsiteY10" fmla="*/ 9021 h 93242"/>
                <a:gd name="connsiteX11" fmla="*/ 14330 w 57986"/>
                <a:gd name="connsiteY11" fmla="*/ 19902 h 93242"/>
                <a:gd name="connsiteX12" fmla="*/ 26237 w 57986"/>
                <a:gd name="connsiteY12" fmla="*/ 33675 h 93242"/>
                <a:gd name="connsiteX13" fmla="*/ 38417 w 57986"/>
                <a:gd name="connsiteY13" fmla="*/ 41388 h 93242"/>
                <a:gd name="connsiteX14" fmla="*/ 57987 w 57986"/>
                <a:gd name="connsiteY14" fmla="*/ 65491 h 93242"/>
                <a:gd name="connsiteX15" fmla="*/ 25279 w 57986"/>
                <a:gd name="connsiteY15" fmla="*/ 93037 h 93242"/>
                <a:gd name="connsiteX16" fmla="*/ 97 w 57986"/>
                <a:gd name="connsiteY16" fmla="*/ 83809 h 93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7986" h="93242">
                  <a:moveTo>
                    <a:pt x="97" y="83809"/>
                  </a:moveTo>
                  <a:lnTo>
                    <a:pt x="1329" y="78851"/>
                  </a:lnTo>
                  <a:cubicBezTo>
                    <a:pt x="5161" y="65078"/>
                    <a:pt x="9814" y="85187"/>
                    <a:pt x="30753" y="85187"/>
                  </a:cubicBezTo>
                  <a:cubicBezTo>
                    <a:pt x="41017" y="85187"/>
                    <a:pt x="45533" y="80091"/>
                    <a:pt x="45533" y="73066"/>
                  </a:cubicBezTo>
                  <a:cubicBezTo>
                    <a:pt x="45533" y="66042"/>
                    <a:pt x="42385" y="65353"/>
                    <a:pt x="32669" y="59293"/>
                  </a:cubicBezTo>
                  <a:lnTo>
                    <a:pt x="21994" y="52131"/>
                  </a:lnTo>
                  <a:cubicBezTo>
                    <a:pt x="7624" y="42765"/>
                    <a:pt x="1466" y="38358"/>
                    <a:pt x="1466" y="27615"/>
                  </a:cubicBezTo>
                  <a:cubicBezTo>
                    <a:pt x="2634" y="11278"/>
                    <a:pt x="16705" y="-1035"/>
                    <a:pt x="32942" y="69"/>
                  </a:cubicBezTo>
                  <a:cubicBezTo>
                    <a:pt x="42385" y="69"/>
                    <a:pt x="54976" y="4201"/>
                    <a:pt x="53607" y="8608"/>
                  </a:cubicBezTo>
                  <a:lnTo>
                    <a:pt x="51965" y="13566"/>
                  </a:lnTo>
                  <a:cubicBezTo>
                    <a:pt x="47723" y="27340"/>
                    <a:pt x="44712" y="9021"/>
                    <a:pt x="27331" y="9021"/>
                  </a:cubicBezTo>
                  <a:cubicBezTo>
                    <a:pt x="18846" y="9021"/>
                    <a:pt x="14330" y="13291"/>
                    <a:pt x="14330" y="19902"/>
                  </a:cubicBezTo>
                  <a:cubicBezTo>
                    <a:pt x="14330" y="26513"/>
                    <a:pt x="17888" y="28855"/>
                    <a:pt x="26237" y="33675"/>
                  </a:cubicBezTo>
                  <a:lnTo>
                    <a:pt x="38417" y="41388"/>
                  </a:lnTo>
                  <a:cubicBezTo>
                    <a:pt x="52102" y="50203"/>
                    <a:pt x="57987" y="55988"/>
                    <a:pt x="57987" y="65491"/>
                  </a:cubicBezTo>
                  <a:cubicBezTo>
                    <a:pt x="56396" y="82126"/>
                    <a:pt x="41829" y="94394"/>
                    <a:pt x="25279" y="93037"/>
                  </a:cubicBezTo>
                  <a:cubicBezTo>
                    <a:pt x="14878" y="94277"/>
                    <a:pt x="-1408" y="89732"/>
                    <a:pt x="97" y="83809"/>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86" name="Freeform 85">
              <a:extLst>
                <a:ext uri="{FF2B5EF4-FFF2-40B4-BE49-F238E27FC236}">
                  <a16:creationId xmlns:a16="http://schemas.microsoft.com/office/drawing/2014/main" id="{8A2AC02B-3506-E247-A3A3-A1505E3DB87E}"/>
                </a:ext>
              </a:extLst>
            </p:cNvPr>
            <p:cNvSpPr/>
            <p:nvPr/>
          </p:nvSpPr>
          <p:spPr>
            <a:xfrm>
              <a:off x="1122950" y="1811919"/>
              <a:ext cx="95865" cy="91489"/>
            </a:xfrm>
            <a:custGeom>
              <a:avLst/>
              <a:gdLst>
                <a:gd name="connsiteX0" fmla="*/ 94397 w 95865"/>
                <a:gd name="connsiteY0" fmla="*/ 91490 h 91489"/>
                <a:gd name="connsiteX1" fmla="*/ 59226 w 95865"/>
                <a:gd name="connsiteY1" fmla="*/ 91490 h 91489"/>
                <a:gd name="connsiteX2" fmla="*/ 59226 w 95865"/>
                <a:gd name="connsiteY2" fmla="*/ 86807 h 91489"/>
                <a:gd name="connsiteX3" fmla="*/ 64289 w 95865"/>
                <a:gd name="connsiteY3" fmla="*/ 73034 h 91489"/>
                <a:gd name="connsiteX4" fmla="*/ 63194 w 95865"/>
                <a:gd name="connsiteY4" fmla="*/ 70830 h 91489"/>
                <a:gd name="connsiteX5" fmla="*/ 56625 w 95865"/>
                <a:gd name="connsiteY5" fmla="*/ 67249 h 91489"/>
                <a:gd name="connsiteX6" fmla="*/ 30897 w 95865"/>
                <a:gd name="connsiteY6" fmla="*/ 67249 h 91489"/>
                <a:gd name="connsiteX7" fmla="*/ 24054 w 95865"/>
                <a:gd name="connsiteY7" fmla="*/ 70830 h 91489"/>
                <a:gd name="connsiteX8" fmla="*/ 23233 w 95865"/>
                <a:gd name="connsiteY8" fmla="*/ 73034 h 91489"/>
                <a:gd name="connsiteX9" fmla="*/ 29802 w 95865"/>
                <a:gd name="connsiteY9" fmla="*/ 86807 h 91489"/>
                <a:gd name="connsiteX10" fmla="*/ 29802 w 95865"/>
                <a:gd name="connsiteY10" fmla="*/ 91490 h 91489"/>
                <a:gd name="connsiteX11" fmla="*/ 1336 w 95865"/>
                <a:gd name="connsiteY11" fmla="*/ 91490 h 91489"/>
                <a:gd name="connsiteX12" fmla="*/ 1336 w 95865"/>
                <a:gd name="connsiteY12" fmla="*/ 86807 h 91489"/>
                <a:gd name="connsiteX13" fmla="*/ 14201 w 95865"/>
                <a:gd name="connsiteY13" fmla="*/ 73034 h 91489"/>
                <a:gd name="connsiteX14" fmla="*/ 35687 w 95865"/>
                <a:gd name="connsiteY14" fmla="*/ 23037 h 91489"/>
                <a:gd name="connsiteX15" fmla="*/ 42119 w 95865"/>
                <a:gd name="connsiteY15" fmla="*/ 1964 h 91489"/>
                <a:gd name="connsiteX16" fmla="*/ 51425 w 95865"/>
                <a:gd name="connsiteY16" fmla="*/ 36 h 91489"/>
                <a:gd name="connsiteX17" fmla="*/ 82491 w 95865"/>
                <a:gd name="connsiteY17" fmla="*/ 72896 h 91489"/>
                <a:gd name="connsiteX18" fmla="*/ 95081 w 95865"/>
                <a:gd name="connsiteY18" fmla="*/ 86669 h 91489"/>
                <a:gd name="connsiteX19" fmla="*/ 94397 w 95865"/>
                <a:gd name="connsiteY19" fmla="*/ 91490 h 91489"/>
                <a:gd name="connsiteX20" fmla="*/ 57310 w 95865"/>
                <a:gd name="connsiteY20" fmla="*/ 58021 h 91489"/>
                <a:gd name="connsiteX21" fmla="*/ 43624 w 95865"/>
                <a:gd name="connsiteY21" fmla="*/ 24690 h 91489"/>
                <a:gd name="connsiteX22" fmla="*/ 29939 w 95865"/>
                <a:gd name="connsiteY22" fmla="*/ 58021 h 91489"/>
                <a:gd name="connsiteX23" fmla="*/ 32539 w 95865"/>
                <a:gd name="connsiteY23" fmla="*/ 60087 h 91489"/>
                <a:gd name="connsiteX24" fmla="*/ 54846 w 95865"/>
                <a:gd name="connsiteY24" fmla="*/ 60087 h 91489"/>
                <a:gd name="connsiteX25" fmla="*/ 57310 w 95865"/>
                <a:gd name="connsiteY25" fmla="*/ 58021 h 914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95865" h="91489">
                  <a:moveTo>
                    <a:pt x="94397" y="91490"/>
                  </a:moveTo>
                  <a:lnTo>
                    <a:pt x="59226" y="91490"/>
                  </a:lnTo>
                  <a:cubicBezTo>
                    <a:pt x="57446" y="91490"/>
                    <a:pt x="57446" y="87082"/>
                    <a:pt x="59226" y="86807"/>
                  </a:cubicBezTo>
                  <a:cubicBezTo>
                    <a:pt x="63742" y="85980"/>
                    <a:pt x="68942" y="84465"/>
                    <a:pt x="64289" y="73034"/>
                  </a:cubicBezTo>
                  <a:lnTo>
                    <a:pt x="63194" y="70830"/>
                  </a:lnTo>
                  <a:cubicBezTo>
                    <a:pt x="61963" y="67662"/>
                    <a:pt x="60184" y="67249"/>
                    <a:pt x="56625" y="67249"/>
                  </a:cubicBezTo>
                  <a:lnTo>
                    <a:pt x="30897" y="67249"/>
                  </a:lnTo>
                  <a:cubicBezTo>
                    <a:pt x="27065" y="67249"/>
                    <a:pt x="25286" y="67249"/>
                    <a:pt x="24054" y="70830"/>
                  </a:cubicBezTo>
                  <a:lnTo>
                    <a:pt x="23233" y="73034"/>
                  </a:lnTo>
                  <a:cubicBezTo>
                    <a:pt x="18854" y="83777"/>
                    <a:pt x="23233" y="85567"/>
                    <a:pt x="29802" y="86807"/>
                  </a:cubicBezTo>
                  <a:cubicBezTo>
                    <a:pt x="31444" y="86807"/>
                    <a:pt x="31034" y="91490"/>
                    <a:pt x="29802" y="91490"/>
                  </a:cubicBezTo>
                  <a:lnTo>
                    <a:pt x="1336" y="91490"/>
                  </a:lnTo>
                  <a:cubicBezTo>
                    <a:pt x="-306" y="91490"/>
                    <a:pt x="-580" y="87082"/>
                    <a:pt x="1336" y="86807"/>
                  </a:cubicBezTo>
                  <a:cubicBezTo>
                    <a:pt x="6537" y="85980"/>
                    <a:pt x="9548" y="84328"/>
                    <a:pt x="14201" y="73034"/>
                  </a:cubicBezTo>
                  <a:lnTo>
                    <a:pt x="35687" y="23037"/>
                  </a:lnTo>
                  <a:cubicBezTo>
                    <a:pt x="39270" y="16542"/>
                    <a:pt x="41461" y="9364"/>
                    <a:pt x="42119" y="1964"/>
                  </a:cubicBezTo>
                  <a:cubicBezTo>
                    <a:pt x="44994" y="497"/>
                    <a:pt x="48207" y="-168"/>
                    <a:pt x="51425" y="36"/>
                  </a:cubicBezTo>
                  <a:lnTo>
                    <a:pt x="82491" y="72896"/>
                  </a:lnTo>
                  <a:cubicBezTo>
                    <a:pt x="86870" y="83501"/>
                    <a:pt x="90018" y="85567"/>
                    <a:pt x="95081" y="86669"/>
                  </a:cubicBezTo>
                  <a:cubicBezTo>
                    <a:pt x="96450" y="87082"/>
                    <a:pt x="95902" y="91490"/>
                    <a:pt x="94397" y="91490"/>
                  </a:cubicBezTo>
                  <a:close/>
                  <a:moveTo>
                    <a:pt x="57310" y="58021"/>
                  </a:moveTo>
                  <a:lnTo>
                    <a:pt x="43624" y="24690"/>
                  </a:lnTo>
                  <a:lnTo>
                    <a:pt x="29939" y="58021"/>
                  </a:lnTo>
                  <a:cubicBezTo>
                    <a:pt x="29118" y="59811"/>
                    <a:pt x="30897" y="60087"/>
                    <a:pt x="32539" y="60087"/>
                  </a:cubicBezTo>
                  <a:lnTo>
                    <a:pt x="54846" y="60087"/>
                  </a:lnTo>
                  <a:cubicBezTo>
                    <a:pt x="56352" y="60087"/>
                    <a:pt x="58268" y="59811"/>
                    <a:pt x="57310" y="58021"/>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87" name="Freeform 86">
              <a:extLst>
                <a:ext uri="{FF2B5EF4-FFF2-40B4-BE49-F238E27FC236}">
                  <a16:creationId xmlns:a16="http://schemas.microsoft.com/office/drawing/2014/main" id="{BEFF8891-950A-9C48-9736-C9C2F1736A11}"/>
                </a:ext>
              </a:extLst>
            </p:cNvPr>
            <p:cNvSpPr/>
            <p:nvPr/>
          </p:nvSpPr>
          <p:spPr>
            <a:xfrm>
              <a:off x="1237145" y="1813605"/>
              <a:ext cx="96374" cy="91916"/>
            </a:xfrm>
            <a:custGeom>
              <a:avLst/>
              <a:gdLst>
                <a:gd name="connsiteX0" fmla="*/ 95707 w 96374"/>
                <a:gd name="connsiteY0" fmla="*/ 90355 h 91916"/>
                <a:gd name="connsiteX1" fmla="*/ 67515 w 96374"/>
                <a:gd name="connsiteY1" fmla="*/ 82504 h 91916"/>
                <a:gd name="connsiteX2" fmla="*/ 47808 w 96374"/>
                <a:gd name="connsiteY2" fmla="*/ 57437 h 91916"/>
                <a:gd name="connsiteX3" fmla="*/ 27690 w 96374"/>
                <a:gd name="connsiteY3" fmla="*/ 48898 h 91916"/>
                <a:gd name="connsiteX4" fmla="*/ 27690 w 96374"/>
                <a:gd name="connsiteY4" fmla="*/ 73551 h 91916"/>
                <a:gd name="connsiteX5" fmla="*/ 41376 w 96374"/>
                <a:gd name="connsiteY5" fmla="*/ 84983 h 91916"/>
                <a:gd name="connsiteX6" fmla="*/ 40554 w 96374"/>
                <a:gd name="connsiteY6" fmla="*/ 89804 h 91916"/>
                <a:gd name="connsiteX7" fmla="*/ 1277 w 96374"/>
                <a:gd name="connsiteY7" fmla="*/ 89804 h 91916"/>
                <a:gd name="connsiteX8" fmla="*/ 456 w 96374"/>
                <a:gd name="connsiteY8" fmla="*/ 84983 h 91916"/>
                <a:gd name="connsiteX9" fmla="*/ 10857 w 96374"/>
                <a:gd name="connsiteY9" fmla="*/ 73551 h 91916"/>
                <a:gd name="connsiteX10" fmla="*/ 10857 w 96374"/>
                <a:gd name="connsiteY10" fmla="*/ 17219 h 91916"/>
                <a:gd name="connsiteX11" fmla="*/ 456 w 96374"/>
                <a:gd name="connsiteY11" fmla="*/ 4686 h 91916"/>
                <a:gd name="connsiteX12" fmla="*/ 1277 w 96374"/>
                <a:gd name="connsiteY12" fmla="*/ 3 h 91916"/>
                <a:gd name="connsiteX13" fmla="*/ 15921 w 96374"/>
                <a:gd name="connsiteY13" fmla="*/ 3 h 91916"/>
                <a:gd name="connsiteX14" fmla="*/ 41649 w 96374"/>
                <a:gd name="connsiteY14" fmla="*/ 3 h 91916"/>
                <a:gd name="connsiteX15" fmla="*/ 74220 w 96374"/>
                <a:gd name="connsiteY15" fmla="*/ 23555 h 91916"/>
                <a:gd name="connsiteX16" fmla="*/ 51232 w 96374"/>
                <a:gd name="connsiteY16" fmla="*/ 46143 h 91916"/>
                <a:gd name="connsiteX17" fmla="*/ 51229 w 96374"/>
                <a:gd name="connsiteY17" fmla="*/ 46143 h 91916"/>
                <a:gd name="connsiteX18" fmla="*/ 51229 w 96374"/>
                <a:gd name="connsiteY18" fmla="*/ 46143 h 91916"/>
                <a:gd name="connsiteX19" fmla="*/ 66420 w 96374"/>
                <a:gd name="connsiteY19" fmla="*/ 55646 h 91916"/>
                <a:gd name="connsiteX20" fmla="*/ 84895 w 96374"/>
                <a:gd name="connsiteY20" fmla="*/ 78923 h 91916"/>
                <a:gd name="connsiteX21" fmla="*/ 95707 w 96374"/>
                <a:gd name="connsiteY21" fmla="*/ 85947 h 91916"/>
                <a:gd name="connsiteX22" fmla="*/ 95707 w 96374"/>
                <a:gd name="connsiteY22" fmla="*/ 90355 h 91916"/>
                <a:gd name="connsiteX23" fmla="*/ 56429 w 96374"/>
                <a:gd name="connsiteY23" fmla="*/ 27136 h 91916"/>
                <a:gd name="connsiteX24" fmla="*/ 40576 w 96374"/>
                <a:gd name="connsiteY24" fmla="*/ 7223 h 91916"/>
                <a:gd name="connsiteX25" fmla="*/ 37270 w 96374"/>
                <a:gd name="connsiteY25" fmla="*/ 7165 h 91916"/>
                <a:gd name="connsiteX26" fmla="*/ 27964 w 96374"/>
                <a:gd name="connsiteY26" fmla="*/ 17219 h 91916"/>
                <a:gd name="connsiteX27" fmla="*/ 27964 w 96374"/>
                <a:gd name="connsiteY27" fmla="*/ 42700 h 91916"/>
                <a:gd name="connsiteX28" fmla="*/ 31248 w 96374"/>
                <a:gd name="connsiteY28" fmla="*/ 42700 h 91916"/>
                <a:gd name="connsiteX29" fmla="*/ 56429 w 96374"/>
                <a:gd name="connsiteY29" fmla="*/ 27136 h 9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6374" h="91916">
                  <a:moveTo>
                    <a:pt x="95707" y="90355"/>
                  </a:moveTo>
                  <a:cubicBezTo>
                    <a:pt x="85609" y="94107"/>
                    <a:pt x="74259" y="90946"/>
                    <a:pt x="67515" y="82504"/>
                  </a:cubicBezTo>
                  <a:lnTo>
                    <a:pt x="47808" y="57437"/>
                  </a:lnTo>
                  <a:cubicBezTo>
                    <a:pt x="43109" y="51166"/>
                    <a:pt x="35432" y="47907"/>
                    <a:pt x="27690" y="48898"/>
                  </a:cubicBezTo>
                  <a:lnTo>
                    <a:pt x="27690" y="73551"/>
                  </a:lnTo>
                  <a:cubicBezTo>
                    <a:pt x="27690" y="82642"/>
                    <a:pt x="33849" y="84157"/>
                    <a:pt x="41376" y="84983"/>
                  </a:cubicBezTo>
                  <a:cubicBezTo>
                    <a:pt x="42197" y="84983"/>
                    <a:pt x="41376" y="89804"/>
                    <a:pt x="40554" y="89804"/>
                  </a:cubicBezTo>
                  <a:lnTo>
                    <a:pt x="1277" y="89804"/>
                  </a:lnTo>
                  <a:cubicBezTo>
                    <a:pt x="182" y="89804"/>
                    <a:pt x="-502" y="85121"/>
                    <a:pt x="456" y="84983"/>
                  </a:cubicBezTo>
                  <a:cubicBezTo>
                    <a:pt x="7025" y="84157"/>
                    <a:pt x="10857" y="81402"/>
                    <a:pt x="10857" y="73551"/>
                  </a:cubicBezTo>
                  <a:lnTo>
                    <a:pt x="10857" y="17219"/>
                  </a:lnTo>
                  <a:cubicBezTo>
                    <a:pt x="10857" y="8818"/>
                    <a:pt x="6615" y="6339"/>
                    <a:pt x="456" y="4686"/>
                  </a:cubicBezTo>
                  <a:cubicBezTo>
                    <a:pt x="-502" y="4686"/>
                    <a:pt x="456" y="-135"/>
                    <a:pt x="1277" y="3"/>
                  </a:cubicBezTo>
                  <a:cubicBezTo>
                    <a:pt x="6155" y="262"/>
                    <a:pt x="11043" y="262"/>
                    <a:pt x="15921" y="3"/>
                  </a:cubicBezTo>
                  <a:cubicBezTo>
                    <a:pt x="26048" y="3"/>
                    <a:pt x="35491" y="3"/>
                    <a:pt x="41649" y="3"/>
                  </a:cubicBezTo>
                  <a:cubicBezTo>
                    <a:pt x="61767" y="3"/>
                    <a:pt x="74220" y="8129"/>
                    <a:pt x="74220" y="23555"/>
                  </a:cubicBezTo>
                  <a:cubicBezTo>
                    <a:pt x="74070" y="36181"/>
                    <a:pt x="63778" y="46294"/>
                    <a:pt x="51232" y="46143"/>
                  </a:cubicBezTo>
                  <a:cubicBezTo>
                    <a:pt x="51231" y="46143"/>
                    <a:pt x="51230" y="46143"/>
                    <a:pt x="51229" y="46143"/>
                  </a:cubicBezTo>
                  <a:lnTo>
                    <a:pt x="51229" y="46143"/>
                  </a:lnTo>
                  <a:cubicBezTo>
                    <a:pt x="56703" y="46143"/>
                    <a:pt x="60672" y="48484"/>
                    <a:pt x="66420" y="55646"/>
                  </a:cubicBezTo>
                  <a:lnTo>
                    <a:pt x="84895" y="78923"/>
                  </a:lnTo>
                  <a:cubicBezTo>
                    <a:pt x="87258" y="82789"/>
                    <a:pt x="91233" y="85371"/>
                    <a:pt x="95707" y="85947"/>
                  </a:cubicBezTo>
                  <a:cubicBezTo>
                    <a:pt x="96665" y="86498"/>
                    <a:pt x="96528" y="90079"/>
                    <a:pt x="95707" y="90355"/>
                  </a:cubicBezTo>
                  <a:close/>
                  <a:moveTo>
                    <a:pt x="56429" y="27136"/>
                  </a:moveTo>
                  <a:cubicBezTo>
                    <a:pt x="57515" y="17231"/>
                    <a:pt x="50417" y="8316"/>
                    <a:pt x="40576" y="7223"/>
                  </a:cubicBezTo>
                  <a:cubicBezTo>
                    <a:pt x="39478" y="7101"/>
                    <a:pt x="38371" y="7082"/>
                    <a:pt x="37270" y="7165"/>
                  </a:cubicBezTo>
                  <a:cubicBezTo>
                    <a:pt x="30017" y="7165"/>
                    <a:pt x="27964" y="10057"/>
                    <a:pt x="27964" y="17219"/>
                  </a:cubicBezTo>
                  <a:lnTo>
                    <a:pt x="27964" y="42700"/>
                  </a:lnTo>
                  <a:lnTo>
                    <a:pt x="31248" y="42700"/>
                  </a:lnTo>
                  <a:cubicBezTo>
                    <a:pt x="49997" y="42700"/>
                    <a:pt x="56429" y="40083"/>
                    <a:pt x="56429" y="27136"/>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88" name="Freeform 87">
              <a:extLst>
                <a:ext uri="{FF2B5EF4-FFF2-40B4-BE49-F238E27FC236}">
                  <a16:creationId xmlns:a16="http://schemas.microsoft.com/office/drawing/2014/main" id="{D7DE6C5C-42E2-8C4D-A219-4A36A7413094}"/>
                </a:ext>
              </a:extLst>
            </p:cNvPr>
            <p:cNvSpPr/>
            <p:nvPr/>
          </p:nvSpPr>
          <p:spPr>
            <a:xfrm>
              <a:off x="1350597" y="1813605"/>
              <a:ext cx="96428" cy="91916"/>
            </a:xfrm>
            <a:custGeom>
              <a:avLst/>
              <a:gdLst>
                <a:gd name="connsiteX0" fmla="*/ 95707 w 96428"/>
                <a:gd name="connsiteY0" fmla="*/ 90355 h 91916"/>
                <a:gd name="connsiteX1" fmla="*/ 67515 w 96428"/>
                <a:gd name="connsiteY1" fmla="*/ 82504 h 91916"/>
                <a:gd name="connsiteX2" fmla="*/ 48218 w 96428"/>
                <a:gd name="connsiteY2" fmla="*/ 57437 h 91916"/>
                <a:gd name="connsiteX3" fmla="*/ 27964 w 96428"/>
                <a:gd name="connsiteY3" fmla="*/ 48898 h 91916"/>
                <a:gd name="connsiteX4" fmla="*/ 27964 w 96428"/>
                <a:gd name="connsiteY4" fmla="*/ 73551 h 91916"/>
                <a:gd name="connsiteX5" fmla="*/ 41649 w 96428"/>
                <a:gd name="connsiteY5" fmla="*/ 84983 h 91916"/>
                <a:gd name="connsiteX6" fmla="*/ 40828 w 96428"/>
                <a:gd name="connsiteY6" fmla="*/ 89804 h 91916"/>
                <a:gd name="connsiteX7" fmla="*/ 1277 w 96428"/>
                <a:gd name="connsiteY7" fmla="*/ 89804 h 91916"/>
                <a:gd name="connsiteX8" fmla="*/ 456 w 96428"/>
                <a:gd name="connsiteY8" fmla="*/ 84983 h 91916"/>
                <a:gd name="connsiteX9" fmla="*/ 10857 w 96428"/>
                <a:gd name="connsiteY9" fmla="*/ 73551 h 91916"/>
                <a:gd name="connsiteX10" fmla="*/ 10857 w 96428"/>
                <a:gd name="connsiteY10" fmla="*/ 17219 h 91916"/>
                <a:gd name="connsiteX11" fmla="*/ 456 w 96428"/>
                <a:gd name="connsiteY11" fmla="*/ 4686 h 91916"/>
                <a:gd name="connsiteX12" fmla="*/ 1277 w 96428"/>
                <a:gd name="connsiteY12" fmla="*/ 3 h 91916"/>
                <a:gd name="connsiteX13" fmla="*/ 16058 w 96428"/>
                <a:gd name="connsiteY13" fmla="*/ 3 h 91916"/>
                <a:gd name="connsiteX14" fmla="*/ 41649 w 96428"/>
                <a:gd name="connsiteY14" fmla="*/ 3 h 91916"/>
                <a:gd name="connsiteX15" fmla="*/ 74221 w 96428"/>
                <a:gd name="connsiteY15" fmla="*/ 23555 h 91916"/>
                <a:gd name="connsiteX16" fmla="*/ 51507 w 96428"/>
                <a:gd name="connsiteY16" fmla="*/ 46146 h 91916"/>
                <a:gd name="connsiteX17" fmla="*/ 51229 w 96428"/>
                <a:gd name="connsiteY17" fmla="*/ 46143 h 91916"/>
                <a:gd name="connsiteX18" fmla="*/ 51229 w 96428"/>
                <a:gd name="connsiteY18" fmla="*/ 46143 h 91916"/>
                <a:gd name="connsiteX19" fmla="*/ 66420 w 96428"/>
                <a:gd name="connsiteY19" fmla="*/ 55646 h 91916"/>
                <a:gd name="connsiteX20" fmla="*/ 84895 w 96428"/>
                <a:gd name="connsiteY20" fmla="*/ 79474 h 91916"/>
                <a:gd name="connsiteX21" fmla="*/ 95707 w 96428"/>
                <a:gd name="connsiteY21" fmla="*/ 86498 h 91916"/>
                <a:gd name="connsiteX22" fmla="*/ 95707 w 96428"/>
                <a:gd name="connsiteY22" fmla="*/ 90355 h 91916"/>
                <a:gd name="connsiteX23" fmla="*/ 56429 w 96428"/>
                <a:gd name="connsiteY23" fmla="*/ 27136 h 91916"/>
                <a:gd name="connsiteX24" fmla="*/ 40868 w 96428"/>
                <a:gd name="connsiteY24" fmla="*/ 7239 h 91916"/>
                <a:gd name="connsiteX25" fmla="*/ 37407 w 96428"/>
                <a:gd name="connsiteY25" fmla="*/ 7165 h 91916"/>
                <a:gd name="connsiteX26" fmla="*/ 27964 w 96428"/>
                <a:gd name="connsiteY26" fmla="*/ 17219 h 91916"/>
                <a:gd name="connsiteX27" fmla="*/ 27964 w 96428"/>
                <a:gd name="connsiteY27" fmla="*/ 42700 h 91916"/>
                <a:gd name="connsiteX28" fmla="*/ 31248 w 96428"/>
                <a:gd name="connsiteY28" fmla="*/ 42700 h 91916"/>
                <a:gd name="connsiteX29" fmla="*/ 56429 w 96428"/>
                <a:gd name="connsiteY29" fmla="*/ 27136 h 919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6428" h="91916">
                  <a:moveTo>
                    <a:pt x="95707" y="90355"/>
                  </a:moveTo>
                  <a:cubicBezTo>
                    <a:pt x="85609" y="94107"/>
                    <a:pt x="74259" y="90946"/>
                    <a:pt x="67515" y="82504"/>
                  </a:cubicBezTo>
                  <a:lnTo>
                    <a:pt x="48218" y="57437"/>
                  </a:lnTo>
                  <a:cubicBezTo>
                    <a:pt x="43458" y="51166"/>
                    <a:pt x="35744" y="47914"/>
                    <a:pt x="27964" y="48898"/>
                  </a:cubicBezTo>
                  <a:lnTo>
                    <a:pt x="27964" y="73551"/>
                  </a:lnTo>
                  <a:cubicBezTo>
                    <a:pt x="27964" y="82642"/>
                    <a:pt x="34122" y="84157"/>
                    <a:pt x="41649" y="84983"/>
                  </a:cubicBezTo>
                  <a:cubicBezTo>
                    <a:pt x="42470" y="84983"/>
                    <a:pt x="41649" y="89804"/>
                    <a:pt x="40828" y="89804"/>
                  </a:cubicBezTo>
                  <a:lnTo>
                    <a:pt x="1277" y="89804"/>
                  </a:lnTo>
                  <a:cubicBezTo>
                    <a:pt x="182" y="89804"/>
                    <a:pt x="-502" y="85121"/>
                    <a:pt x="456" y="84983"/>
                  </a:cubicBezTo>
                  <a:cubicBezTo>
                    <a:pt x="7025" y="84157"/>
                    <a:pt x="10857" y="81402"/>
                    <a:pt x="10857" y="73551"/>
                  </a:cubicBezTo>
                  <a:lnTo>
                    <a:pt x="10857" y="17219"/>
                  </a:lnTo>
                  <a:cubicBezTo>
                    <a:pt x="10857" y="8818"/>
                    <a:pt x="6615" y="6339"/>
                    <a:pt x="456" y="4686"/>
                  </a:cubicBezTo>
                  <a:cubicBezTo>
                    <a:pt x="-502" y="4686"/>
                    <a:pt x="456" y="-135"/>
                    <a:pt x="1277" y="3"/>
                  </a:cubicBezTo>
                  <a:cubicBezTo>
                    <a:pt x="6201" y="265"/>
                    <a:pt x="11134" y="265"/>
                    <a:pt x="16058" y="3"/>
                  </a:cubicBezTo>
                  <a:cubicBezTo>
                    <a:pt x="26048" y="3"/>
                    <a:pt x="35491" y="3"/>
                    <a:pt x="41649" y="3"/>
                  </a:cubicBezTo>
                  <a:cubicBezTo>
                    <a:pt x="61767" y="3"/>
                    <a:pt x="74221" y="8129"/>
                    <a:pt x="74221" y="23555"/>
                  </a:cubicBezTo>
                  <a:cubicBezTo>
                    <a:pt x="74147" y="36106"/>
                    <a:pt x="63978" y="46220"/>
                    <a:pt x="51507" y="46146"/>
                  </a:cubicBezTo>
                  <a:cubicBezTo>
                    <a:pt x="51414" y="46146"/>
                    <a:pt x="51322" y="46145"/>
                    <a:pt x="51229" y="46143"/>
                  </a:cubicBezTo>
                  <a:lnTo>
                    <a:pt x="51229" y="46143"/>
                  </a:lnTo>
                  <a:cubicBezTo>
                    <a:pt x="56703" y="46143"/>
                    <a:pt x="60809" y="48484"/>
                    <a:pt x="66420" y="55646"/>
                  </a:cubicBezTo>
                  <a:lnTo>
                    <a:pt x="84895" y="79474"/>
                  </a:lnTo>
                  <a:cubicBezTo>
                    <a:pt x="87259" y="83340"/>
                    <a:pt x="91233" y="85922"/>
                    <a:pt x="95707" y="86498"/>
                  </a:cubicBezTo>
                  <a:cubicBezTo>
                    <a:pt x="96801" y="86498"/>
                    <a:pt x="96528" y="90079"/>
                    <a:pt x="95707" y="90355"/>
                  </a:cubicBezTo>
                  <a:close/>
                  <a:moveTo>
                    <a:pt x="56429" y="27136"/>
                  </a:moveTo>
                  <a:cubicBezTo>
                    <a:pt x="57592" y="17317"/>
                    <a:pt x="50625" y="8408"/>
                    <a:pt x="40868" y="7239"/>
                  </a:cubicBezTo>
                  <a:cubicBezTo>
                    <a:pt x="39719" y="7101"/>
                    <a:pt x="38560" y="7076"/>
                    <a:pt x="37407" y="7165"/>
                  </a:cubicBezTo>
                  <a:cubicBezTo>
                    <a:pt x="30017" y="7165"/>
                    <a:pt x="27964" y="10057"/>
                    <a:pt x="27964" y="17219"/>
                  </a:cubicBezTo>
                  <a:lnTo>
                    <a:pt x="27964" y="42700"/>
                  </a:lnTo>
                  <a:lnTo>
                    <a:pt x="31248" y="42700"/>
                  </a:lnTo>
                  <a:cubicBezTo>
                    <a:pt x="50134" y="42700"/>
                    <a:pt x="56429" y="40083"/>
                    <a:pt x="56429" y="27136"/>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89" name="Freeform 88">
              <a:extLst>
                <a:ext uri="{FF2B5EF4-FFF2-40B4-BE49-F238E27FC236}">
                  <a16:creationId xmlns:a16="http://schemas.microsoft.com/office/drawing/2014/main" id="{95C9BC3C-5116-E847-AC28-403F22E8212D}"/>
                </a:ext>
              </a:extLst>
            </p:cNvPr>
            <p:cNvSpPr/>
            <p:nvPr/>
          </p:nvSpPr>
          <p:spPr>
            <a:xfrm>
              <a:off x="1459536" y="1812337"/>
              <a:ext cx="92591" cy="93711"/>
            </a:xfrm>
            <a:custGeom>
              <a:avLst/>
              <a:gdLst>
                <a:gd name="connsiteX0" fmla="*/ 42 w 92591"/>
                <a:gd name="connsiteY0" fmla="*/ 46723 h 93711"/>
                <a:gd name="connsiteX1" fmla="*/ 44502 w 92591"/>
                <a:gd name="connsiteY1" fmla="*/ 34 h 93711"/>
                <a:gd name="connsiteX2" fmla="*/ 46299 w 92591"/>
                <a:gd name="connsiteY2" fmla="*/ 32 h 93711"/>
                <a:gd name="connsiteX3" fmla="*/ 92542 w 92591"/>
                <a:gd name="connsiteY3" fmla="*/ 43230 h 93711"/>
                <a:gd name="connsiteX4" fmla="*/ 92555 w 92591"/>
                <a:gd name="connsiteY4" fmla="*/ 46172 h 93711"/>
                <a:gd name="connsiteX5" fmla="*/ 48945 w 92591"/>
                <a:gd name="connsiteY5" fmla="*/ 93664 h 93711"/>
                <a:gd name="connsiteX6" fmla="*/ 46162 w 92591"/>
                <a:gd name="connsiteY6" fmla="*/ 93689 h 93711"/>
                <a:gd name="connsiteX7" fmla="*/ 22 w 92591"/>
                <a:gd name="connsiteY7" fmla="*/ 50093 h 93711"/>
                <a:gd name="connsiteX8" fmla="*/ 42 w 92591"/>
                <a:gd name="connsiteY8" fmla="*/ 46723 h 93711"/>
                <a:gd name="connsiteX9" fmla="*/ 75722 w 92591"/>
                <a:gd name="connsiteY9" fmla="*/ 53196 h 93711"/>
                <a:gd name="connsiteX10" fmla="*/ 41235 w 92591"/>
                <a:gd name="connsiteY10" fmla="*/ 8709 h 93711"/>
                <a:gd name="connsiteX11" fmla="*/ 17012 w 92591"/>
                <a:gd name="connsiteY11" fmla="*/ 39147 h 93711"/>
                <a:gd name="connsiteX12" fmla="*/ 51499 w 92591"/>
                <a:gd name="connsiteY12" fmla="*/ 83772 h 93711"/>
                <a:gd name="connsiteX13" fmla="*/ 75722 w 92591"/>
                <a:gd name="connsiteY13" fmla="*/ 53196 h 93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591" h="93711">
                  <a:moveTo>
                    <a:pt x="42" y="46723"/>
                  </a:moveTo>
                  <a:cubicBezTo>
                    <a:pt x="-491" y="21474"/>
                    <a:pt x="19414" y="571"/>
                    <a:pt x="44502" y="34"/>
                  </a:cubicBezTo>
                  <a:cubicBezTo>
                    <a:pt x="45101" y="21"/>
                    <a:pt x="45700" y="21"/>
                    <a:pt x="46299" y="32"/>
                  </a:cubicBezTo>
                  <a:cubicBezTo>
                    <a:pt x="70921" y="-891"/>
                    <a:pt x="91625" y="18450"/>
                    <a:pt x="92542" y="43230"/>
                  </a:cubicBezTo>
                  <a:cubicBezTo>
                    <a:pt x="92579" y="44210"/>
                    <a:pt x="92583" y="45191"/>
                    <a:pt x="92555" y="46172"/>
                  </a:cubicBezTo>
                  <a:cubicBezTo>
                    <a:pt x="93544" y="71406"/>
                    <a:pt x="74019" y="92669"/>
                    <a:pt x="48945" y="93664"/>
                  </a:cubicBezTo>
                  <a:cubicBezTo>
                    <a:pt x="48018" y="93701"/>
                    <a:pt x="47090" y="93709"/>
                    <a:pt x="46162" y="93689"/>
                  </a:cubicBezTo>
                  <a:cubicBezTo>
                    <a:pt x="21459" y="94473"/>
                    <a:pt x="801" y="74954"/>
                    <a:pt x="22" y="50093"/>
                  </a:cubicBezTo>
                  <a:cubicBezTo>
                    <a:pt x="-13" y="48970"/>
                    <a:pt x="-6" y="47845"/>
                    <a:pt x="42" y="46723"/>
                  </a:cubicBezTo>
                  <a:close/>
                  <a:moveTo>
                    <a:pt x="75722" y="53196"/>
                  </a:moveTo>
                  <a:cubicBezTo>
                    <a:pt x="75722" y="27853"/>
                    <a:pt x="58889" y="8709"/>
                    <a:pt x="41235" y="8709"/>
                  </a:cubicBezTo>
                  <a:cubicBezTo>
                    <a:pt x="30424" y="8709"/>
                    <a:pt x="17012" y="16146"/>
                    <a:pt x="17012" y="39147"/>
                  </a:cubicBezTo>
                  <a:cubicBezTo>
                    <a:pt x="17012" y="64903"/>
                    <a:pt x="33845" y="83772"/>
                    <a:pt x="51499" y="83772"/>
                  </a:cubicBezTo>
                  <a:cubicBezTo>
                    <a:pt x="62174" y="83772"/>
                    <a:pt x="75722" y="76335"/>
                    <a:pt x="75722" y="53196"/>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90" name="Freeform 89">
              <a:extLst>
                <a:ext uri="{FF2B5EF4-FFF2-40B4-BE49-F238E27FC236}">
                  <a16:creationId xmlns:a16="http://schemas.microsoft.com/office/drawing/2014/main" id="{19D251A0-72DA-4D48-8957-2FAA24FA382C}"/>
                </a:ext>
              </a:extLst>
            </p:cNvPr>
            <p:cNvSpPr/>
            <p:nvPr/>
          </p:nvSpPr>
          <p:spPr>
            <a:xfrm>
              <a:off x="1572346" y="1813746"/>
              <a:ext cx="77869" cy="89941"/>
            </a:xfrm>
            <a:custGeom>
              <a:avLst/>
              <a:gdLst>
                <a:gd name="connsiteX0" fmla="*/ 0 w 77869"/>
                <a:gd name="connsiteY0" fmla="*/ 84843 h 89941"/>
                <a:gd name="connsiteX1" fmla="*/ 13685 w 77869"/>
                <a:gd name="connsiteY1" fmla="*/ 72171 h 89941"/>
                <a:gd name="connsiteX2" fmla="*/ 13685 w 77869"/>
                <a:gd name="connsiteY2" fmla="*/ 16252 h 89941"/>
                <a:gd name="connsiteX3" fmla="*/ 3148 w 77869"/>
                <a:gd name="connsiteY3" fmla="*/ 4821 h 89941"/>
                <a:gd name="connsiteX4" fmla="*/ 3832 w 77869"/>
                <a:gd name="connsiteY4" fmla="*/ 0 h 89941"/>
                <a:gd name="connsiteX5" fmla="*/ 40372 w 77869"/>
                <a:gd name="connsiteY5" fmla="*/ 0 h 89941"/>
                <a:gd name="connsiteX6" fmla="*/ 40372 w 77869"/>
                <a:gd name="connsiteY6" fmla="*/ 4821 h 89941"/>
                <a:gd name="connsiteX7" fmla="*/ 30004 w 77869"/>
                <a:gd name="connsiteY7" fmla="*/ 14191 h 89941"/>
                <a:gd name="connsiteX8" fmla="*/ 30108 w 77869"/>
                <a:gd name="connsiteY8" fmla="*/ 16252 h 89941"/>
                <a:gd name="connsiteX9" fmla="*/ 30108 w 77869"/>
                <a:gd name="connsiteY9" fmla="*/ 72171 h 89941"/>
                <a:gd name="connsiteX10" fmla="*/ 43793 w 77869"/>
                <a:gd name="connsiteY10" fmla="*/ 82501 h 89941"/>
                <a:gd name="connsiteX11" fmla="*/ 73217 w 77869"/>
                <a:gd name="connsiteY11" fmla="*/ 68728 h 89941"/>
                <a:gd name="connsiteX12" fmla="*/ 77870 w 77869"/>
                <a:gd name="connsiteY12" fmla="*/ 70381 h 89941"/>
                <a:gd name="connsiteX13" fmla="*/ 64185 w 77869"/>
                <a:gd name="connsiteY13" fmla="*/ 89938 h 89941"/>
                <a:gd name="connsiteX14" fmla="*/ 39688 w 77869"/>
                <a:gd name="connsiteY14" fmla="*/ 89112 h 89941"/>
                <a:gd name="connsiteX15" fmla="*/ 1779 w 77869"/>
                <a:gd name="connsiteY15" fmla="*/ 89938 h 89941"/>
                <a:gd name="connsiteX16" fmla="*/ 0 w 77869"/>
                <a:gd name="connsiteY16" fmla="*/ 84843 h 8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869" h="89941">
                  <a:moveTo>
                    <a:pt x="0" y="84843"/>
                  </a:moveTo>
                  <a:cubicBezTo>
                    <a:pt x="7390" y="82914"/>
                    <a:pt x="13685" y="81675"/>
                    <a:pt x="13685" y="72171"/>
                  </a:cubicBezTo>
                  <a:lnTo>
                    <a:pt x="13685" y="16252"/>
                  </a:lnTo>
                  <a:cubicBezTo>
                    <a:pt x="13685" y="7300"/>
                    <a:pt x="8622" y="5509"/>
                    <a:pt x="3148" y="4821"/>
                  </a:cubicBezTo>
                  <a:cubicBezTo>
                    <a:pt x="2190" y="4821"/>
                    <a:pt x="3148" y="0"/>
                    <a:pt x="3832" y="0"/>
                  </a:cubicBezTo>
                  <a:lnTo>
                    <a:pt x="40372" y="0"/>
                  </a:lnTo>
                  <a:cubicBezTo>
                    <a:pt x="41330" y="0"/>
                    <a:pt x="42014" y="4683"/>
                    <a:pt x="40372" y="4821"/>
                  </a:cubicBezTo>
                  <a:cubicBezTo>
                    <a:pt x="34938" y="4527"/>
                    <a:pt x="30296" y="8722"/>
                    <a:pt x="30004" y="14191"/>
                  </a:cubicBezTo>
                  <a:cubicBezTo>
                    <a:pt x="29967" y="14880"/>
                    <a:pt x="30002" y="15571"/>
                    <a:pt x="30108" y="16252"/>
                  </a:cubicBezTo>
                  <a:lnTo>
                    <a:pt x="30108" y="72171"/>
                  </a:lnTo>
                  <a:cubicBezTo>
                    <a:pt x="30108" y="79471"/>
                    <a:pt x="32708" y="82501"/>
                    <a:pt x="43793" y="82501"/>
                  </a:cubicBezTo>
                  <a:cubicBezTo>
                    <a:pt x="55317" y="83392"/>
                    <a:pt x="66469" y="78171"/>
                    <a:pt x="73217" y="68728"/>
                  </a:cubicBezTo>
                  <a:cubicBezTo>
                    <a:pt x="74175" y="67488"/>
                    <a:pt x="77870" y="68728"/>
                    <a:pt x="77870" y="70381"/>
                  </a:cubicBezTo>
                  <a:cubicBezTo>
                    <a:pt x="77870" y="76441"/>
                    <a:pt x="72122" y="90076"/>
                    <a:pt x="64185" y="89938"/>
                  </a:cubicBezTo>
                  <a:cubicBezTo>
                    <a:pt x="56247" y="89801"/>
                    <a:pt x="50499" y="89112"/>
                    <a:pt x="39688" y="89112"/>
                  </a:cubicBezTo>
                  <a:cubicBezTo>
                    <a:pt x="28876" y="89112"/>
                    <a:pt x="13275" y="89112"/>
                    <a:pt x="1779" y="89938"/>
                  </a:cubicBezTo>
                  <a:cubicBezTo>
                    <a:pt x="0" y="90076"/>
                    <a:pt x="0" y="84980"/>
                    <a:pt x="0" y="84843"/>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91" name="Freeform 90">
              <a:extLst>
                <a:ext uri="{FF2B5EF4-FFF2-40B4-BE49-F238E27FC236}">
                  <a16:creationId xmlns:a16="http://schemas.microsoft.com/office/drawing/2014/main" id="{27D50E9A-7FE7-824E-B2D9-B47683520171}"/>
                </a:ext>
              </a:extLst>
            </p:cNvPr>
            <p:cNvSpPr/>
            <p:nvPr/>
          </p:nvSpPr>
          <p:spPr>
            <a:xfrm>
              <a:off x="1665546" y="1813746"/>
              <a:ext cx="77046" cy="89941"/>
            </a:xfrm>
            <a:custGeom>
              <a:avLst/>
              <a:gdLst>
                <a:gd name="connsiteX0" fmla="*/ 545 w 77046"/>
                <a:gd name="connsiteY0" fmla="*/ 84843 h 89941"/>
                <a:gd name="connsiteX1" fmla="*/ 14231 w 77046"/>
                <a:gd name="connsiteY1" fmla="*/ 72171 h 89941"/>
                <a:gd name="connsiteX2" fmla="*/ 14231 w 77046"/>
                <a:gd name="connsiteY2" fmla="*/ 16252 h 89941"/>
                <a:gd name="connsiteX3" fmla="*/ 3693 w 77046"/>
                <a:gd name="connsiteY3" fmla="*/ 4821 h 89941"/>
                <a:gd name="connsiteX4" fmla="*/ 3693 w 77046"/>
                <a:gd name="connsiteY4" fmla="*/ 0 h 89941"/>
                <a:gd name="connsiteX5" fmla="*/ 40370 w 77046"/>
                <a:gd name="connsiteY5" fmla="*/ 0 h 89941"/>
                <a:gd name="connsiteX6" fmla="*/ 40370 w 77046"/>
                <a:gd name="connsiteY6" fmla="*/ 4821 h 89941"/>
                <a:gd name="connsiteX7" fmla="*/ 29886 w 77046"/>
                <a:gd name="connsiteY7" fmla="*/ 14352 h 89941"/>
                <a:gd name="connsiteX8" fmla="*/ 29969 w 77046"/>
                <a:gd name="connsiteY8" fmla="*/ 16252 h 89941"/>
                <a:gd name="connsiteX9" fmla="*/ 29969 w 77046"/>
                <a:gd name="connsiteY9" fmla="*/ 72171 h 89941"/>
                <a:gd name="connsiteX10" fmla="*/ 42970 w 77046"/>
                <a:gd name="connsiteY10" fmla="*/ 82501 h 89941"/>
                <a:gd name="connsiteX11" fmla="*/ 72530 w 77046"/>
                <a:gd name="connsiteY11" fmla="*/ 68728 h 89941"/>
                <a:gd name="connsiteX12" fmla="*/ 77047 w 77046"/>
                <a:gd name="connsiteY12" fmla="*/ 70381 h 89941"/>
                <a:gd name="connsiteX13" fmla="*/ 63361 w 77046"/>
                <a:gd name="connsiteY13" fmla="*/ 89938 h 89941"/>
                <a:gd name="connsiteX14" fmla="*/ 38864 w 77046"/>
                <a:gd name="connsiteY14" fmla="*/ 89112 h 89941"/>
                <a:gd name="connsiteX15" fmla="*/ 956 w 77046"/>
                <a:gd name="connsiteY15" fmla="*/ 89938 h 89941"/>
                <a:gd name="connsiteX16" fmla="*/ 545 w 77046"/>
                <a:gd name="connsiteY16" fmla="*/ 84843 h 899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7046" h="89941">
                  <a:moveTo>
                    <a:pt x="545" y="84843"/>
                  </a:moveTo>
                  <a:cubicBezTo>
                    <a:pt x="7935" y="82914"/>
                    <a:pt x="14231" y="81675"/>
                    <a:pt x="14231" y="72171"/>
                  </a:cubicBezTo>
                  <a:lnTo>
                    <a:pt x="14231" y="16252"/>
                  </a:lnTo>
                  <a:cubicBezTo>
                    <a:pt x="14231" y="7300"/>
                    <a:pt x="9167" y="5509"/>
                    <a:pt x="3693" y="4821"/>
                  </a:cubicBezTo>
                  <a:cubicBezTo>
                    <a:pt x="2598" y="4821"/>
                    <a:pt x="3693" y="0"/>
                    <a:pt x="3693" y="0"/>
                  </a:cubicBezTo>
                  <a:lnTo>
                    <a:pt x="40370" y="0"/>
                  </a:lnTo>
                  <a:cubicBezTo>
                    <a:pt x="41191" y="0"/>
                    <a:pt x="41875" y="4683"/>
                    <a:pt x="40370" y="4821"/>
                  </a:cubicBezTo>
                  <a:cubicBezTo>
                    <a:pt x="34859" y="4539"/>
                    <a:pt x="30166" y="8806"/>
                    <a:pt x="29886" y="14352"/>
                  </a:cubicBezTo>
                  <a:cubicBezTo>
                    <a:pt x="29854" y="14987"/>
                    <a:pt x="29882" y="15623"/>
                    <a:pt x="29969" y="16252"/>
                  </a:cubicBezTo>
                  <a:lnTo>
                    <a:pt x="29969" y="72171"/>
                  </a:lnTo>
                  <a:cubicBezTo>
                    <a:pt x="29969" y="79471"/>
                    <a:pt x="32706" y="82501"/>
                    <a:pt x="42970" y="82501"/>
                  </a:cubicBezTo>
                  <a:cubicBezTo>
                    <a:pt x="54521" y="83332"/>
                    <a:pt x="65687" y="78130"/>
                    <a:pt x="72530" y="68728"/>
                  </a:cubicBezTo>
                  <a:cubicBezTo>
                    <a:pt x="73352" y="67488"/>
                    <a:pt x="77047" y="68728"/>
                    <a:pt x="77047" y="70381"/>
                  </a:cubicBezTo>
                  <a:cubicBezTo>
                    <a:pt x="77047" y="76441"/>
                    <a:pt x="71299" y="90076"/>
                    <a:pt x="63361" y="89938"/>
                  </a:cubicBezTo>
                  <a:cubicBezTo>
                    <a:pt x="55424" y="89801"/>
                    <a:pt x="49676" y="89112"/>
                    <a:pt x="38864" y="89112"/>
                  </a:cubicBezTo>
                  <a:cubicBezTo>
                    <a:pt x="28053" y="89112"/>
                    <a:pt x="12315" y="89112"/>
                    <a:pt x="956" y="89938"/>
                  </a:cubicBezTo>
                  <a:cubicBezTo>
                    <a:pt x="-2" y="90076"/>
                    <a:pt x="-413" y="84980"/>
                    <a:pt x="545" y="84843"/>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sp>
          <p:nvSpPr>
            <p:cNvPr id="92" name="Freeform 91">
              <a:extLst>
                <a:ext uri="{FF2B5EF4-FFF2-40B4-BE49-F238E27FC236}">
                  <a16:creationId xmlns:a16="http://schemas.microsoft.com/office/drawing/2014/main" id="{D937F4AD-124F-B440-94CA-CB9C167CD426}"/>
                </a:ext>
              </a:extLst>
            </p:cNvPr>
            <p:cNvSpPr/>
            <p:nvPr/>
          </p:nvSpPr>
          <p:spPr>
            <a:xfrm>
              <a:off x="1763900" y="1812337"/>
              <a:ext cx="92591" cy="93707"/>
            </a:xfrm>
            <a:custGeom>
              <a:avLst/>
              <a:gdLst>
                <a:gd name="connsiteX0" fmla="*/ 42 w 92591"/>
                <a:gd name="connsiteY0" fmla="*/ 46723 h 93707"/>
                <a:gd name="connsiteX1" fmla="*/ 44502 w 92591"/>
                <a:gd name="connsiteY1" fmla="*/ 34 h 93707"/>
                <a:gd name="connsiteX2" fmla="*/ 46298 w 92591"/>
                <a:gd name="connsiteY2" fmla="*/ 32 h 93707"/>
                <a:gd name="connsiteX3" fmla="*/ 92542 w 92591"/>
                <a:gd name="connsiteY3" fmla="*/ 43230 h 93707"/>
                <a:gd name="connsiteX4" fmla="*/ 92555 w 92591"/>
                <a:gd name="connsiteY4" fmla="*/ 46172 h 93707"/>
                <a:gd name="connsiteX5" fmla="*/ 48948 w 92591"/>
                <a:gd name="connsiteY5" fmla="*/ 93667 h 93707"/>
                <a:gd name="connsiteX6" fmla="*/ 46025 w 92591"/>
                <a:gd name="connsiteY6" fmla="*/ 93689 h 93707"/>
                <a:gd name="connsiteX7" fmla="*/ 18 w 92591"/>
                <a:gd name="connsiteY7" fmla="*/ 49951 h 93707"/>
                <a:gd name="connsiteX8" fmla="*/ 42 w 92591"/>
                <a:gd name="connsiteY8" fmla="*/ 46722 h 93707"/>
                <a:gd name="connsiteX9" fmla="*/ 75722 w 92591"/>
                <a:gd name="connsiteY9" fmla="*/ 53196 h 93707"/>
                <a:gd name="connsiteX10" fmla="*/ 41235 w 92591"/>
                <a:gd name="connsiteY10" fmla="*/ 8709 h 93707"/>
                <a:gd name="connsiteX11" fmla="*/ 17012 w 92591"/>
                <a:gd name="connsiteY11" fmla="*/ 39147 h 93707"/>
                <a:gd name="connsiteX12" fmla="*/ 51362 w 92591"/>
                <a:gd name="connsiteY12" fmla="*/ 83772 h 93707"/>
                <a:gd name="connsiteX13" fmla="*/ 75722 w 92591"/>
                <a:gd name="connsiteY13" fmla="*/ 53196 h 937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2591" h="93707">
                  <a:moveTo>
                    <a:pt x="42" y="46723"/>
                  </a:moveTo>
                  <a:cubicBezTo>
                    <a:pt x="-491" y="21474"/>
                    <a:pt x="19414" y="571"/>
                    <a:pt x="44502" y="34"/>
                  </a:cubicBezTo>
                  <a:cubicBezTo>
                    <a:pt x="45100" y="21"/>
                    <a:pt x="45700" y="21"/>
                    <a:pt x="46298" y="32"/>
                  </a:cubicBezTo>
                  <a:cubicBezTo>
                    <a:pt x="70921" y="-891"/>
                    <a:pt x="91625" y="18450"/>
                    <a:pt x="92542" y="43230"/>
                  </a:cubicBezTo>
                  <a:cubicBezTo>
                    <a:pt x="92578" y="44210"/>
                    <a:pt x="92583" y="45191"/>
                    <a:pt x="92555" y="46172"/>
                  </a:cubicBezTo>
                  <a:cubicBezTo>
                    <a:pt x="93546" y="71406"/>
                    <a:pt x="74022" y="92671"/>
                    <a:pt x="48948" y="93667"/>
                  </a:cubicBezTo>
                  <a:cubicBezTo>
                    <a:pt x="47974" y="93706"/>
                    <a:pt x="46999" y="93713"/>
                    <a:pt x="46025" y="93689"/>
                  </a:cubicBezTo>
                  <a:cubicBezTo>
                    <a:pt x="21319" y="94397"/>
                    <a:pt x="721" y="74814"/>
                    <a:pt x="18" y="49951"/>
                  </a:cubicBezTo>
                  <a:cubicBezTo>
                    <a:pt x="-12" y="48875"/>
                    <a:pt x="-4" y="47798"/>
                    <a:pt x="42" y="46722"/>
                  </a:cubicBezTo>
                  <a:close/>
                  <a:moveTo>
                    <a:pt x="75722" y="53196"/>
                  </a:moveTo>
                  <a:cubicBezTo>
                    <a:pt x="75722" y="27853"/>
                    <a:pt x="58752" y="8709"/>
                    <a:pt x="41235" y="8709"/>
                  </a:cubicBezTo>
                  <a:cubicBezTo>
                    <a:pt x="30423" y="8709"/>
                    <a:pt x="17012" y="16146"/>
                    <a:pt x="17012" y="39147"/>
                  </a:cubicBezTo>
                  <a:cubicBezTo>
                    <a:pt x="17012" y="64903"/>
                    <a:pt x="33845" y="83772"/>
                    <a:pt x="51362" y="83772"/>
                  </a:cubicBezTo>
                  <a:cubicBezTo>
                    <a:pt x="62174" y="83772"/>
                    <a:pt x="75722" y="76335"/>
                    <a:pt x="75722" y="53196"/>
                  </a:cubicBezTo>
                  <a:close/>
                </a:path>
              </a:pathLst>
            </a:custGeom>
            <a:solidFill>
              <a:srgbClr val="EB252B"/>
            </a:solidFill>
            <a:ln w="13650"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x-none" sz="1800" b="0" i="0" u="none" strike="noStrike" kern="1200" cap="none" spc="0" normalizeH="0" baseline="0" noProof="0">
                <a:ln>
                  <a:noFill/>
                </a:ln>
                <a:solidFill>
                  <a:srgbClr val="003876"/>
                </a:solidFill>
                <a:effectLst/>
                <a:uLnTx/>
                <a:uFillTx/>
                <a:latin typeface="gotham rounded"/>
                <a:ea typeface="+mn-ea"/>
                <a:cs typeface="+mn-cs"/>
              </a:endParaRPr>
            </a:p>
          </p:txBody>
        </p:sp>
      </p:grpSp>
    </p:spTree>
    <p:extLst>
      <p:ext uri="{BB962C8B-B14F-4D97-AF65-F5344CB8AC3E}">
        <p14:creationId xmlns:p14="http://schemas.microsoft.com/office/powerpoint/2010/main" val="25002934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5F27AAF-7ECD-4F9A-8513-E7CC36C542B2}"/>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0FF920A8-E803-487A-ADB2-793399A809D4}"/>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184ED113-A0AE-49F0-B54A-CBB55713934A}"/>
              </a:ext>
            </a:extLst>
          </p:cNvPr>
          <p:cNvSpPr>
            <a:spLocks noGrp="1"/>
          </p:cNvSpPr>
          <p:nvPr>
            <p:ph type="dt" sz="half" idx="10"/>
          </p:nvPr>
        </p:nvSpPr>
        <p:spPr/>
        <p:txBody>
          <a:bodyPr/>
          <a:lstStyle/>
          <a:p>
            <a:fld id="{F8E819F7-EC92-441A-B683-5F2B209E17E0}" type="datetimeFigureOut">
              <a:rPr lang="es-DO" smtClean="0"/>
              <a:t>4/6/2024</a:t>
            </a:fld>
            <a:endParaRPr lang="es-DO"/>
          </a:p>
        </p:txBody>
      </p:sp>
      <p:sp>
        <p:nvSpPr>
          <p:cNvPr id="5" name="Marcador de pie de página 4">
            <a:extLst>
              <a:ext uri="{FF2B5EF4-FFF2-40B4-BE49-F238E27FC236}">
                <a16:creationId xmlns:a16="http://schemas.microsoft.com/office/drawing/2014/main" id="{E4A691C0-3FE7-46A7-A0DB-FC0E7D011CA4}"/>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AB378F2B-3574-4620-85FB-0A1A6A866E10}"/>
              </a:ext>
            </a:extLst>
          </p:cNvPr>
          <p:cNvSpPr>
            <a:spLocks noGrp="1"/>
          </p:cNvSpPr>
          <p:nvPr>
            <p:ph type="sldNum" sz="quarter" idx="12"/>
          </p:nvPr>
        </p:nvSpPr>
        <p:spPr/>
        <p:txBody>
          <a:bodyPr/>
          <a:lstStyle/>
          <a:p>
            <a:fld id="{20D76021-0EA8-4886-A3A0-EFCAC0E240E4}" type="slidenum">
              <a:rPr lang="es-DO" smtClean="0"/>
              <a:t>‹#›</a:t>
            </a:fld>
            <a:endParaRPr lang="es-DO"/>
          </a:p>
        </p:txBody>
      </p:sp>
    </p:spTree>
    <p:extLst>
      <p:ext uri="{BB962C8B-B14F-4D97-AF65-F5344CB8AC3E}">
        <p14:creationId xmlns:p14="http://schemas.microsoft.com/office/powerpoint/2010/main" val="2246627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61FFAE0-76EB-42B4-8BF9-6B816CF2C5B7}"/>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1D69E664-7248-44A6-8094-5BA503B6FD4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D2B2A938-0917-4B67-90CB-3AA2AC65EE0A}"/>
              </a:ext>
            </a:extLst>
          </p:cNvPr>
          <p:cNvSpPr>
            <a:spLocks noGrp="1"/>
          </p:cNvSpPr>
          <p:nvPr>
            <p:ph type="dt" sz="half" idx="10"/>
          </p:nvPr>
        </p:nvSpPr>
        <p:spPr/>
        <p:txBody>
          <a:bodyPr/>
          <a:lstStyle/>
          <a:p>
            <a:fld id="{F8E819F7-EC92-441A-B683-5F2B209E17E0}" type="datetimeFigureOut">
              <a:rPr lang="es-DO" smtClean="0"/>
              <a:t>4/6/2024</a:t>
            </a:fld>
            <a:endParaRPr lang="es-DO"/>
          </a:p>
        </p:txBody>
      </p:sp>
      <p:sp>
        <p:nvSpPr>
          <p:cNvPr id="5" name="Marcador de pie de página 4">
            <a:extLst>
              <a:ext uri="{FF2B5EF4-FFF2-40B4-BE49-F238E27FC236}">
                <a16:creationId xmlns:a16="http://schemas.microsoft.com/office/drawing/2014/main" id="{D2047CA1-DC3F-4150-B4D7-52405792281C}"/>
              </a:ext>
            </a:extLst>
          </p:cNvPr>
          <p:cNvSpPr>
            <a:spLocks noGrp="1"/>
          </p:cNvSpPr>
          <p:nvPr>
            <p:ph type="ftr" sz="quarter" idx="11"/>
          </p:nvPr>
        </p:nvSpPr>
        <p:spPr/>
        <p:txBody>
          <a:bodyPr/>
          <a:lstStyle/>
          <a:p>
            <a:endParaRPr lang="es-DO"/>
          </a:p>
        </p:txBody>
      </p:sp>
      <p:sp>
        <p:nvSpPr>
          <p:cNvPr id="6" name="Marcador de número de diapositiva 5">
            <a:extLst>
              <a:ext uri="{FF2B5EF4-FFF2-40B4-BE49-F238E27FC236}">
                <a16:creationId xmlns:a16="http://schemas.microsoft.com/office/drawing/2014/main" id="{C8697159-4B01-4509-AAE2-61EACE7C35AD}"/>
              </a:ext>
            </a:extLst>
          </p:cNvPr>
          <p:cNvSpPr>
            <a:spLocks noGrp="1"/>
          </p:cNvSpPr>
          <p:nvPr>
            <p:ph type="sldNum" sz="quarter" idx="12"/>
          </p:nvPr>
        </p:nvSpPr>
        <p:spPr/>
        <p:txBody>
          <a:bodyPr/>
          <a:lstStyle/>
          <a:p>
            <a:fld id="{20D76021-0EA8-4886-A3A0-EFCAC0E240E4}" type="slidenum">
              <a:rPr lang="es-DO" smtClean="0"/>
              <a:t>‹#›</a:t>
            </a:fld>
            <a:endParaRPr lang="es-DO"/>
          </a:p>
        </p:txBody>
      </p:sp>
    </p:spTree>
    <p:extLst>
      <p:ext uri="{BB962C8B-B14F-4D97-AF65-F5344CB8AC3E}">
        <p14:creationId xmlns:p14="http://schemas.microsoft.com/office/powerpoint/2010/main" val="2770215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3AC59D6-F2E2-49FF-B6BD-180A06B17080}"/>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14BA95D6-8867-443E-ADF8-0F672D732341}"/>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contenido 3">
            <a:extLst>
              <a:ext uri="{FF2B5EF4-FFF2-40B4-BE49-F238E27FC236}">
                <a16:creationId xmlns:a16="http://schemas.microsoft.com/office/drawing/2014/main" id="{F66B8C09-A8D3-41BF-9546-7620131CE396}"/>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fecha 4">
            <a:extLst>
              <a:ext uri="{FF2B5EF4-FFF2-40B4-BE49-F238E27FC236}">
                <a16:creationId xmlns:a16="http://schemas.microsoft.com/office/drawing/2014/main" id="{62EDC1C0-600F-4D51-9365-B94D1EEC2B56}"/>
              </a:ext>
            </a:extLst>
          </p:cNvPr>
          <p:cNvSpPr>
            <a:spLocks noGrp="1"/>
          </p:cNvSpPr>
          <p:nvPr>
            <p:ph type="dt" sz="half" idx="10"/>
          </p:nvPr>
        </p:nvSpPr>
        <p:spPr/>
        <p:txBody>
          <a:bodyPr/>
          <a:lstStyle/>
          <a:p>
            <a:fld id="{F8E819F7-EC92-441A-B683-5F2B209E17E0}" type="datetimeFigureOut">
              <a:rPr lang="es-DO" smtClean="0"/>
              <a:t>4/6/2024</a:t>
            </a:fld>
            <a:endParaRPr lang="es-DO"/>
          </a:p>
        </p:txBody>
      </p:sp>
      <p:sp>
        <p:nvSpPr>
          <p:cNvPr id="6" name="Marcador de pie de página 5">
            <a:extLst>
              <a:ext uri="{FF2B5EF4-FFF2-40B4-BE49-F238E27FC236}">
                <a16:creationId xmlns:a16="http://schemas.microsoft.com/office/drawing/2014/main" id="{29DCC957-B812-494E-A317-1BFBA39ED659}"/>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F557FAB5-50F0-40F4-8D50-7F09CB9C2597}"/>
              </a:ext>
            </a:extLst>
          </p:cNvPr>
          <p:cNvSpPr>
            <a:spLocks noGrp="1"/>
          </p:cNvSpPr>
          <p:nvPr>
            <p:ph type="sldNum" sz="quarter" idx="12"/>
          </p:nvPr>
        </p:nvSpPr>
        <p:spPr/>
        <p:txBody>
          <a:bodyPr/>
          <a:lstStyle/>
          <a:p>
            <a:fld id="{20D76021-0EA8-4886-A3A0-EFCAC0E240E4}" type="slidenum">
              <a:rPr lang="es-DO" smtClean="0"/>
              <a:t>‹#›</a:t>
            </a:fld>
            <a:endParaRPr lang="es-DO"/>
          </a:p>
        </p:txBody>
      </p:sp>
    </p:spTree>
    <p:extLst>
      <p:ext uri="{BB962C8B-B14F-4D97-AF65-F5344CB8AC3E}">
        <p14:creationId xmlns:p14="http://schemas.microsoft.com/office/powerpoint/2010/main" val="7229512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AD4EED5-A41A-460E-8A49-13A0DDDEEF14}"/>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3DB8B88B-B243-4EEB-9AA6-2565723FBB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57C3607-8CB5-49C2-A265-BC3A3A8D9EB5}"/>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5" name="Marcador de texto 4">
            <a:extLst>
              <a:ext uri="{FF2B5EF4-FFF2-40B4-BE49-F238E27FC236}">
                <a16:creationId xmlns:a16="http://schemas.microsoft.com/office/drawing/2014/main" id="{0816A6B0-AFD8-4135-A04F-710CF3520DB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EC4568B6-ABCF-4B52-A40A-75C69626DBF3}"/>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7" name="Marcador de fecha 6">
            <a:extLst>
              <a:ext uri="{FF2B5EF4-FFF2-40B4-BE49-F238E27FC236}">
                <a16:creationId xmlns:a16="http://schemas.microsoft.com/office/drawing/2014/main" id="{D6568B2A-46B9-4DE5-B315-5FD29B0E46D2}"/>
              </a:ext>
            </a:extLst>
          </p:cNvPr>
          <p:cNvSpPr>
            <a:spLocks noGrp="1"/>
          </p:cNvSpPr>
          <p:nvPr>
            <p:ph type="dt" sz="half" idx="10"/>
          </p:nvPr>
        </p:nvSpPr>
        <p:spPr/>
        <p:txBody>
          <a:bodyPr/>
          <a:lstStyle/>
          <a:p>
            <a:fld id="{F8E819F7-EC92-441A-B683-5F2B209E17E0}" type="datetimeFigureOut">
              <a:rPr lang="es-DO" smtClean="0"/>
              <a:t>4/6/2024</a:t>
            </a:fld>
            <a:endParaRPr lang="es-DO"/>
          </a:p>
        </p:txBody>
      </p:sp>
      <p:sp>
        <p:nvSpPr>
          <p:cNvPr id="8" name="Marcador de pie de página 7">
            <a:extLst>
              <a:ext uri="{FF2B5EF4-FFF2-40B4-BE49-F238E27FC236}">
                <a16:creationId xmlns:a16="http://schemas.microsoft.com/office/drawing/2014/main" id="{2FF6DADE-FB9D-4EA4-89CA-FFC7FBDD96C7}"/>
              </a:ext>
            </a:extLst>
          </p:cNvPr>
          <p:cNvSpPr>
            <a:spLocks noGrp="1"/>
          </p:cNvSpPr>
          <p:nvPr>
            <p:ph type="ftr" sz="quarter" idx="11"/>
          </p:nvPr>
        </p:nvSpPr>
        <p:spPr/>
        <p:txBody>
          <a:bodyPr/>
          <a:lstStyle/>
          <a:p>
            <a:endParaRPr lang="es-DO"/>
          </a:p>
        </p:txBody>
      </p:sp>
      <p:sp>
        <p:nvSpPr>
          <p:cNvPr id="9" name="Marcador de número de diapositiva 8">
            <a:extLst>
              <a:ext uri="{FF2B5EF4-FFF2-40B4-BE49-F238E27FC236}">
                <a16:creationId xmlns:a16="http://schemas.microsoft.com/office/drawing/2014/main" id="{299D5472-7865-42FC-AE04-9BFB6DECDB45}"/>
              </a:ext>
            </a:extLst>
          </p:cNvPr>
          <p:cNvSpPr>
            <a:spLocks noGrp="1"/>
          </p:cNvSpPr>
          <p:nvPr>
            <p:ph type="sldNum" sz="quarter" idx="12"/>
          </p:nvPr>
        </p:nvSpPr>
        <p:spPr/>
        <p:txBody>
          <a:bodyPr/>
          <a:lstStyle/>
          <a:p>
            <a:fld id="{20D76021-0EA8-4886-A3A0-EFCAC0E240E4}" type="slidenum">
              <a:rPr lang="es-DO" smtClean="0"/>
              <a:t>‹#›</a:t>
            </a:fld>
            <a:endParaRPr lang="es-DO"/>
          </a:p>
        </p:txBody>
      </p:sp>
    </p:spTree>
    <p:extLst>
      <p:ext uri="{BB962C8B-B14F-4D97-AF65-F5344CB8AC3E}">
        <p14:creationId xmlns:p14="http://schemas.microsoft.com/office/powerpoint/2010/main" val="14071755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41A171C-77A8-4868-AF0B-2B4302392435}"/>
              </a:ext>
            </a:extLst>
          </p:cNvPr>
          <p:cNvSpPr>
            <a:spLocks noGrp="1"/>
          </p:cNvSpPr>
          <p:nvPr>
            <p:ph type="title"/>
          </p:nvPr>
        </p:nvSpPr>
        <p:spPr/>
        <p:txBody>
          <a:bodyPr/>
          <a:lstStyle/>
          <a:p>
            <a:r>
              <a:rPr lang="es-ES"/>
              <a:t>Haga clic para modificar el estilo de título del patrón</a:t>
            </a:r>
            <a:endParaRPr lang="es-DO"/>
          </a:p>
        </p:txBody>
      </p:sp>
      <p:sp>
        <p:nvSpPr>
          <p:cNvPr id="3" name="Marcador de fecha 2">
            <a:extLst>
              <a:ext uri="{FF2B5EF4-FFF2-40B4-BE49-F238E27FC236}">
                <a16:creationId xmlns:a16="http://schemas.microsoft.com/office/drawing/2014/main" id="{82F47AE4-5C36-4EB0-8EAE-4AEFE4FEA024}"/>
              </a:ext>
            </a:extLst>
          </p:cNvPr>
          <p:cNvSpPr>
            <a:spLocks noGrp="1"/>
          </p:cNvSpPr>
          <p:nvPr>
            <p:ph type="dt" sz="half" idx="10"/>
          </p:nvPr>
        </p:nvSpPr>
        <p:spPr/>
        <p:txBody>
          <a:bodyPr/>
          <a:lstStyle/>
          <a:p>
            <a:fld id="{F8E819F7-EC92-441A-B683-5F2B209E17E0}" type="datetimeFigureOut">
              <a:rPr lang="es-DO" smtClean="0"/>
              <a:t>4/6/2024</a:t>
            </a:fld>
            <a:endParaRPr lang="es-DO"/>
          </a:p>
        </p:txBody>
      </p:sp>
      <p:sp>
        <p:nvSpPr>
          <p:cNvPr id="4" name="Marcador de pie de página 3">
            <a:extLst>
              <a:ext uri="{FF2B5EF4-FFF2-40B4-BE49-F238E27FC236}">
                <a16:creationId xmlns:a16="http://schemas.microsoft.com/office/drawing/2014/main" id="{9E1E07F8-9F48-439B-B2AB-F6DA6D6F34B3}"/>
              </a:ext>
            </a:extLst>
          </p:cNvPr>
          <p:cNvSpPr>
            <a:spLocks noGrp="1"/>
          </p:cNvSpPr>
          <p:nvPr>
            <p:ph type="ftr" sz="quarter" idx="11"/>
          </p:nvPr>
        </p:nvSpPr>
        <p:spPr/>
        <p:txBody>
          <a:bodyPr/>
          <a:lstStyle/>
          <a:p>
            <a:endParaRPr lang="es-DO"/>
          </a:p>
        </p:txBody>
      </p:sp>
      <p:sp>
        <p:nvSpPr>
          <p:cNvPr id="5" name="Marcador de número de diapositiva 4">
            <a:extLst>
              <a:ext uri="{FF2B5EF4-FFF2-40B4-BE49-F238E27FC236}">
                <a16:creationId xmlns:a16="http://schemas.microsoft.com/office/drawing/2014/main" id="{FB0345B7-22AB-4AF4-95AE-F3C186F675BE}"/>
              </a:ext>
            </a:extLst>
          </p:cNvPr>
          <p:cNvSpPr>
            <a:spLocks noGrp="1"/>
          </p:cNvSpPr>
          <p:nvPr>
            <p:ph type="sldNum" sz="quarter" idx="12"/>
          </p:nvPr>
        </p:nvSpPr>
        <p:spPr/>
        <p:txBody>
          <a:bodyPr/>
          <a:lstStyle/>
          <a:p>
            <a:fld id="{20D76021-0EA8-4886-A3A0-EFCAC0E240E4}" type="slidenum">
              <a:rPr lang="es-DO" smtClean="0"/>
              <a:t>‹#›</a:t>
            </a:fld>
            <a:endParaRPr lang="es-DO"/>
          </a:p>
        </p:txBody>
      </p:sp>
    </p:spTree>
    <p:extLst>
      <p:ext uri="{BB962C8B-B14F-4D97-AF65-F5344CB8AC3E}">
        <p14:creationId xmlns:p14="http://schemas.microsoft.com/office/powerpoint/2010/main" val="2110226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6A81C2A-0398-44BF-B6C9-1878F025F9EE}"/>
              </a:ext>
            </a:extLst>
          </p:cNvPr>
          <p:cNvSpPr>
            <a:spLocks noGrp="1"/>
          </p:cNvSpPr>
          <p:nvPr>
            <p:ph type="dt" sz="half" idx="10"/>
          </p:nvPr>
        </p:nvSpPr>
        <p:spPr/>
        <p:txBody>
          <a:bodyPr/>
          <a:lstStyle/>
          <a:p>
            <a:fld id="{F8E819F7-EC92-441A-B683-5F2B209E17E0}" type="datetimeFigureOut">
              <a:rPr lang="es-DO" smtClean="0"/>
              <a:t>4/6/2024</a:t>
            </a:fld>
            <a:endParaRPr lang="es-DO"/>
          </a:p>
        </p:txBody>
      </p:sp>
      <p:sp>
        <p:nvSpPr>
          <p:cNvPr id="3" name="Marcador de pie de página 2">
            <a:extLst>
              <a:ext uri="{FF2B5EF4-FFF2-40B4-BE49-F238E27FC236}">
                <a16:creationId xmlns:a16="http://schemas.microsoft.com/office/drawing/2014/main" id="{581EAD05-8A5A-4311-806A-7E84875F1488}"/>
              </a:ext>
            </a:extLst>
          </p:cNvPr>
          <p:cNvSpPr>
            <a:spLocks noGrp="1"/>
          </p:cNvSpPr>
          <p:nvPr>
            <p:ph type="ftr" sz="quarter" idx="11"/>
          </p:nvPr>
        </p:nvSpPr>
        <p:spPr/>
        <p:txBody>
          <a:bodyPr/>
          <a:lstStyle/>
          <a:p>
            <a:endParaRPr lang="es-DO"/>
          </a:p>
        </p:txBody>
      </p:sp>
      <p:sp>
        <p:nvSpPr>
          <p:cNvPr id="4" name="Marcador de número de diapositiva 3">
            <a:extLst>
              <a:ext uri="{FF2B5EF4-FFF2-40B4-BE49-F238E27FC236}">
                <a16:creationId xmlns:a16="http://schemas.microsoft.com/office/drawing/2014/main" id="{9030BDCC-F9FC-4B42-9F54-8411245D4697}"/>
              </a:ext>
            </a:extLst>
          </p:cNvPr>
          <p:cNvSpPr>
            <a:spLocks noGrp="1"/>
          </p:cNvSpPr>
          <p:nvPr>
            <p:ph type="sldNum" sz="quarter" idx="12"/>
          </p:nvPr>
        </p:nvSpPr>
        <p:spPr/>
        <p:txBody>
          <a:bodyPr/>
          <a:lstStyle/>
          <a:p>
            <a:fld id="{20D76021-0EA8-4886-A3A0-EFCAC0E240E4}" type="slidenum">
              <a:rPr lang="es-DO" smtClean="0"/>
              <a:t>‹#›</a:t>
            </a:fld>
            <a:endParaRPr lang="es-DO"/>
          </a:p>
        </p:txBody>
      </p:sp>
    </p:spTree>
    <p:extLst>
      <p:ext uri="{BB962C8B-B14F-4D97-AF65-F5344CB8AC3E}">
        <p14:creationId xmlns:p14="http://schemas.microsoft.com/office/powerpoint/2010/main" val="2438398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2F62390-CF83-459D-9F6B-DFF9002009CB}"/>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contenido 2">
            <a:extLst>
              <a:ext uri="{FF2B5EF4-FFF2-40B4-BE49-F238E27FC236}">
                <a16:creationId xmlns:a16="http://schemas.microsoft.com/office/drawing/2014/main" id="{D3039D91-726C-4389-96EA-22E3EE6E341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texto 3">
            <a:extLst>
              <a:ext uri="{FF2B5EF4-FFF2-40B4-BE49-F238E27FC236}">
                <a16:creationId xmlns:a16="http://schemas.microsoft.com/office/drawing/2014/main" id="{99989B2F-DB6A-4DB4-BB26-56DBC1C8C5C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CFC3FF0-0621-4E43-9590-AC58C8454346}"/>
              </a:ext>
            </a:extLst>
          </p:cNvPr>
          <p:cNvSpPr>
            <a:spLocks noGrp="1"/>
          </p:cNvSpPr>
          <p:nvPr>
            <p:ph type="dt" sz="half" idx="10"/>
          </p:nvPr>
        </p:nvSpPr>
        <p:spPr/>
        <p:txBody>
          <a:bodyPr/>
          <a:lstStyle/>
          <a:p>
            <a:fld id="{F8E819F7-EC92-441A-B683-5F2B209E17E0}" type="datetimeFigureOut">
              <a:rPr lang="es-DO" smtClean="0"/>
              <a:t>4/6/2024</a:t>
            </a:fld>
            <a:endParaRPr lang="es-DO"/>
          </a:p>
        </p:txBody>
      </p:sp>
      <p:sp>
        <p:nvSpPr>
          <p:cNvPr id="6" name="Marcador de pie de página 5">
            <a:extLst>
              <a:ext uri="{FF2B5EF4-FFF2-40B4-BE49-F238E27FC236}">
                <a16:creationId xmlns:a16="http://schemas.microsoft.com/office/drawing/2014/main" id="{70EC5644-F77A-4A3D-A5C1-4770F32691B7}"/>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33AAAFF4-DFA7-49E4-BFC4-5E78A8E3FC00}"/>
              </a:ext>
            </a:extLst>
          </p:cNvPr>
          <p:cNvSpPr>
            <a:spLocks noGrp="1"/>
          </p:cNvSpPr>
          <p:nvPr>
            <p:ph type="sldNum" sz="quarter" idx="12"/>
          </p:nvPr>
        </p:nvSpPr>
        <p:spPr/>
        <p:txBody>
          <a:bodyPr/>
          <a:lstStyle/>
          <a:p>
            <a:fld id="{20D76021-0EA8-4886-A3A0-EFCAC0E240E4}" type="slidenum">
              <a:rPr lang="es-DO" smtClean="0"/>
              <a:t>‹#›</a:t>
            </a:fld>
            <a:endParaRPr lang="es-DO"/>
          </a:p>
        </p:txBody>
      </p:sp>
    </p:spTree>
    <p:extLst>
      <p:ext uri="{BB962C8B-B14F-4D97-AF65-F5344CB8AC3E}">
        <p14:creationId xmlns:p14="http://schemas.microsoft.com/office/powerpoint/2010/main" val="32715095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6A33D2-60D0-4BF5-964F-80225F79AF6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DO"/>
          </a:p>
        </p:txBody>
      </p:sp>
      <p:sp>
        <p:nvSpPr>
          <p:cNvPr id="3" name="Marcador de posición de imagen 2">
            <a:extLst>
              <a:ext uri="{FF2B5EF4-FFF2-40B4-BE49-F238E27FC236}">
                <a16:creationId xmlns:a16="http://schemas.microsoft.com/office/drawing/2014/main" id="{62360F7C-B83A-4F7F-A402-5BFBC1D1A2A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DO"/>
          </a:p>
        </p:txBody>
      </p:sp>
      <p:sp>
        <p:nvSpPr>
          <p:cNvPr id="4" name="Marcador de texto 3">
            <a:extLst>
              <a:ext uri="{FF2B5EF4-FFF2-40B4-BE49-F238E27FC236}">
                <a16:creationId xmlns:a16="http://schemas.microsoft.com/office/drawing/2014/main" id="{4EAA930C-9524-4DAB-AC99-E869965697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E507A24-2B0E-4F48-AF1D-91524A32EB67}"/>
              </a:ext>
            </a:extLst>
          </p:cNvPr>
          <p:cNvSpPr>
            <a:spLocks noGrp="1"/>
          </p:cNvSpPr>
          <p:nvPr>
            <p:ph type="dt" sz="half" idx="10"/>
          </p:nvPr>
        </p:nvSpPr>
        <p:spPr/>
        <p:txBody>
          <a:bodyPr/>
          <a:lstStyle/>
          <a:p>
            <a:fld id="{F8E819F7-EC92-441A-B683-5F2B209E17E0}" type="datetimeFigureOut">
              <a:rPr lang="es-DO" smtClean="0"/>
              <a:t>4/6/2024</a:t>
            </a:fld>
            <a:endParaRPr lang="es-DO"/>
          </a:p>
        </p:txBody>
      </p:sp>
      <p:sp>
        <p:nvSpPr>
          <p:cNvPr id="6" name="Marcador de pie de página 5">
            <a:extLst>
              <a:ext uri="{FF2B5EF4-FFF2-40B4-BE49-F238E27FC236}">
                <a16:creationId xmlns:a16="http://schemas.microsoft.com/office/drawing/2014/main" id="{302FA841-FE3F-4A7B-90F5-E458CC91FEE3}"/>
              </a:ext>
            </a:extLst>
          </p:cNvPr>
          <p:cNvSpPr>
            <a:spLocks noGrp="1"/>
          </p:cNvSpPr>
          <p:nvPr>
            <p:ph type="ftr" sz="quarter" idx="11"/>
          </p:nvPr>
        </p:nvSpPr>
        <p:spPr/>
        <p:txBody>
          <a:bodyPr/>
          <a:lstStyle/>
          <a:p>
            <a:endParaRPr lang="es-DO"/>
          </a:p>
        </p:txBody>
      </p:sp>
      <p:sp>
        <p:nvSpPr>
          <p:cNvPr id="7" name="Marcador de número de diapositiva 6">
            <a:extLst>
              <a:ext uri="{FF2B5EF4-FFF2-40B4-BE49-F238E27FC236}">
                <a16:creationId xmlns:a16="http://schemas.microsoft.com/office/drawing/2014/main" id="{E7AE5012-17BD-4518-A7FD-99F08CE456BA}"/>
              </a:ext>
            </a:extLst>
          </p:cNvPr>
          <p:cNvSpPr>
            <a:spLocks noGrp="1"/>
          </p:cNvSpPr>
          <p:nvPr>
            <p:ph type="sldNum" sz="quarter" idx="12"/>
          </p:nvPr>
        </p:nvSpPr>
        <p:spPr/>
        <p:txBody>
          <a:bodyPr/>
          <a:lstStyle/>
          <a:p>
            <a:fld id="{20D76021-0EA8-4886-A3A0-EFCAC0E240E4}" type="slidenum">
              <a:rPr lang="es-DO" smtClean="0"/>
              <a:t>‹#›</a:t>
            </a:fld>
            <a:endParaRPr lang="es-DO"/>
          </a:p>
        </p:txBody>
      </p:sp>
    </p:spTree>
    <p:extLst>
      <p:ext uri="{BB962C8B-B14F-4D97-AF65-F5344CB8AC3E}">
        <p14:creationId xmlns:p14="http://schemas.microsoft.com/office/powerpoint/2010/main" val="881793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E5E20CA-0FBE-4D64-BE47-7AE646138D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DO"/>
          </a:p>
        </p:txBody>
      </p:sp>
      <p:sp>
        <p:nvSpPr>
          <p:cNvPr id="3" name="Marcador de texto 2">
            <a:extLst>
              <a:ext uri="{FF2B5EF4-FFF2-40B4-BE49-F238E27FC236}">
                <a16:creationId xmlns:a16="http://schemas.microsoft.com/office/drawing/2014/main" id="{436B763E-AEB9-4B86-A402-CA52544688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DO"/>
          </a:p>
        </p:txBody>
      </p:sp>
      <p:sp>
        <p:nvSpPr>
          <p:cNvPr id="4" name="Marcador de fecha 3">
            <a:extLst>
              <a:ext uri="{FF2B5EF4-FFF2-40B4-BE49-F238E27FC236}">
                <a16:creationId xmlns:a16="http://schemas.microsoft.com/office/drawing/2014/main" id="{401F7D68-64EB-4B9C-8648-1CC4D988150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E819F7-EC92-441A-B683-5F2B209E17E0}" type="datetimeFigureOut">
              <a:rPr lang="es-DO" smtClean="0"/>
              <a:t>4/6/2024</a:t>
            </a:fld>
            <a:endParaRPr lang="es-DO"/>
          </a:p>
        </p:txBody>
      </p:sp>
      <p:sp>
        <p:nvSpPr>
          <p:cNvPr id="5" name="Marcador de pie de página 4">
            <a:extLst>
              <a:ext uri="{FF2B5EF4-FFF2-40B4-BE49-F238E27FC236}">
                <a16:creationId xmlns:a16="http://schemas.microsoft.com/office/drawing/2014/main" id="{869EC867-D9EC-467D-B8D8-076E7A4EA82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DO"/>
          </a:p>
        </p:txBody>
      </p:sp>
      <p:sp>
        <p:nvSpPr>
          <p:cNvPr id="6" name="Marcador de número de diapositiva 5">
            <a:extLst>
              <a:ext uri="{FF2B5EF4-FFF2-40B4-BE49-F238E27FC236}">
                <a16:creationId xmlns:a16="http://schemas.microsoft.com/office/drawing/2014/main" id="{8D33AADB-1EF9-465F-BA06-12F5DF78CA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D76021-0EA8-4886-A3A0-EFCAC0E240E4}" type="slidenum">
              <a:rPr lang="es-DO" smtClean="0"/>
              <a:t>‹#›</a:t>
            </a:fld>
            <a:endParaRPr lang="es-DO"/>
          </a:p>
        </p:txBody>
      </p:sp>
    </p:spTree>
    <p:extLst>
      <p:ext uri="{BB962C8B-B14F-4D97-AF65-F5344CB8AC3E}">
        <p14:creationId xmlns:p14="http://schemas.microsoft.com/office/powerpoint/2010/main" val="40309112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D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EBC566F-9FD1-46AE-ACC7-93F9F11A462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err="1"/>
              <a:t>Click</a:t>
            </a:r>
            <a:r>
              <a:rPr lang="es-ES"/>
              <a:t> </a:t>
            </a:r>
            <a:r>
              <a:rPr lang="es-ES" err="1"/>
              <a:t>to</a:t>
            </a:r>
            <a:r>
              <a:rPr lang="es-ES"/>
              <a:t> </a:t>
            </a:r>
            <a:r>
              <a:rPr lang="es-ES" err="1"/>
              <a:t>edit</a:t>
            </a:r>
            <a:r>
              <a:rPr lang="es-ES"/>
              <a:t> Master </a:t>
            </a:r>
            <a:r>
              <a:rPr lang="es-ES" err="1"/>
              <a:t>title</a:t>
            </a:r>
            <a:r>
              <a:rPr lang="es-ES"/>
              <a:t> </a:t>
            </a:r>
            <a:r>
              <a:rPr lang="es-ES" err="1"/>
              <a:t>style</a:t>
            </a:r>
            <a:endParaRPr lang="en-US"/>
          </a:p>
        </p:txBody>
      </p:sp>
      <p:sp>
        <p:nvSpPr>
          <p:cNvPr id="3" name="Text Placeholder 2">
            <a:extLst>
              <a:ext uri="{FF2B5EF4-FFF2-40B4-BE49-F238E27FC236}">
                <a16:creationId xmlns:a16="http://schemas.microsoft.com/office/drawing/2014/main" id="{9D4AEDA0-C14B-44A1-85FC-5D961FCBA0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err="1"/>
              <a:t>Click</a:t>
            </a:r>
            <a:r>
              <a:rPr lang="es-ES"/>
              <a:t> </a:t>
            </a:r>
            <a:r>
              <a:rPr lang="es-ES" err="1"/>
              <a:t>to</a:t>
            </a:r>
            <a:r>
              <a:rPr lang="es-ES"/>
              <a:t> </a:t>
            </a:r>
            <a:r>
              <a:rPr lang="es-ES" err="1"/>
              <a:t>edit</a:t>
            </a:r>
            <a:r>
              <a:rPr lang="es-ES"/>
              <a:t> Master </a:t>
            </a:r>
            <a:r>
              <a:rPr lang="es-ES" err="1"/>
              <a:t>text</a:t>
            </a:r>
            <a:r>
              <a:rPr lang="es-ES"/>
              <a:t> </a:t>
            </a:r>
            <a:r>
              <a:rPr lang="es-ES" err="1"/>
              <a:t>styles</a:t>
            </a:r>
            <a:endParaRPr lang="es-ES"/>
          </a:p>
          <a:p>
            <a:pPr lvl="1"/>
            <a:r>
              <a:rPr lang="es-ES" err="1"/>
              <a:t>Second</a:t>
            </a:r>
            <a:r>
              <a:rPr lang="es-ES"/>
              <a:t> </a:t>
            </a:r>
            <a:r>
              <a:rPr lang="es-ES" err="1"/>
              <a:t>level</a:t>
            </a:r>
            <a:endParaRPr lang="es-ES"/>
          </a:p>
          <a:p>
            <a:pPr lvl="2"/>
            <a:r>
              <a:rPr lang="es-ES" err="1"/>
              <a:t>Third</a:t>
            </a:r>
            <a:r>
              <a:rPr lang="es-ES"/>
              <a:t> </a:t>
            </a:r>
            <a:r>
              <a:rPr lang="es-ES" err="1"/>
              <a:t>level</a:t>
            </a:r>
            <a:endParaRPr lang="es-ES"/>
          </a:p>
          <a:p>
            <a:pPr lvl="3"/>
            <a:r>
              <a:rPr lang="es-ES" err="1"/>
              <a:t>Fourth</a:t>
            </a:r>
            <a:r>
              <a:rPr lang="es-ES"/>
              <a:t> </a:t>
            </a:r>
            <a:r>
              <a:rPr lang="es-ES" err="1"/>
              <a:t>level</a:t>
            </a:r>
            <a:endParaRPr lang="es-ES"/>
          </a:p>
          <a:p>
            <a:pPr lvl="4"/>
            <a:r>
              <a:rPr lang="es-ES" err="1"/>
              <a:t>Fifth</a:t>
            </a:r>
            <a:r>
              <a:rPr lang="es-ES"/>
              <a:t> </a:t>
            </a:r>
            <a:r>
              <a:rPr lang="es-ES" err="1"/>
              <a:t>level</a:t>
            </a:r>
            <a:endParaRPr lang="en-US"/>
          </a:p>
        </p:txBody>
      </p:sp>
      <p:sp>
        <p:nvSpPr>
          <p:cNvPr id="4" name="Date Placeholder 3">
            <a:extLst>
              <a:ext uri="{FF2B5EF4-FFF2-40B4-BE49-F238E27FC236}">
                <a16:creationId xmlns:a16="http://schemas.microsoft.com/office/drawing/2014/main" id="{DD2BADA9-A276-4883-BBC2-68955CEC81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41AA0CA6-007A-4836-B8B0-120041B19705}" type="datetimeFigureOut">
              <a:rPr kumimoji="0" lang="en-US" sz="1200" b="0" i="0" u="none" strike="noStrike" kern="1200" cap="none" spc="0" normalizeH="0" baseline="0" noProof="0" smtClean="0">
                <a:ln>
                  <a:noFill/>
                </a:ln>
                <a:solidFill>
                  <a:srgbClr val="003876">
                    <a:tint val="75000"/>
                  </a:srgbClr>
                </a:solidFill>
                <a:effectLst/>
                <a:uLnTx/>
                <a:uFillTx/>
                <a:latin typeface="gotham rounded"/>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6/4/2024</a:t>
            </a:fld>
            <a:endParaRPr kumimoji="0" lang="en-US" sz="1200" b="0" i="0" u="none" strike="noStrike" kern="1200" cap="none" spc="0" normalizeH="0" baseline="0" noProof="0">
              <a:ln>
                <a:noFill/>
              </a:ln>
              <a:solidFill>
                <a:srgbClr val="003876">
                  <a:tint val="75000"/>
                </a:srgbClr>
              </a:solidFill>
              <a:effectLst/>
              <a:uLnTx/>
              <a:uFillTx/>
              <a:latin typeface="gotham rounded"/>
              <a:ea typeface="+mn-ea"/>
              <a:cs typeface="+mn-cs"/>
            </a:endParaRPr>
          </a:p>
        </p:txBody>
      </p:sp>
      <p:sp>
        <p:nvSpPr>
          <p:cNvPr id="5" name="Footer Placeholder 4">
            <a:extLst>
              <a:ext uri="{FF2B5EF4-FFF2-40B4-BE49-F238E27FC236}">
                <a16:creationId xmlns:a16="http://schemas.microsoft.com/office/drawing/2014/main" id="{E2945417-E03D-4A70-8F41-D611ECF260E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003876">
                  <a:tint val="75000"/>
                </a:srgbClr>
              </a:solidFill>
              <a:effectLst/>
              <a:uLnTx/>
              <a:uFillTx/>
              <a:latin typeface="gotham rounded"/>
              <a:ea typeface="+mn-ea"/>
              <a:cs typeface="+mn-cs"/>
            </a:endParaRPr>
          </a:p>
        </p:txBody>
      </p:sp>
      <p:sp>
        <p:nvSpPr>
          <p:cNvPr id="6" name="Slide Number Placeholder 5">
            <a:extLst>
              <a:ext uri="{FF2B5EF4-FFF2-40B4-BE49-F238E27FC236}">
                <a16:creationId xmlns:a16="http://schemas.microsoft.com/office/drawing/2014/main" id="{BF489A84-A3F7-4675-9DEC-0AD46732FF6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4E30A7C8-B169-45F0-8B1D-8FAC1090EFDA}" type="slidenum">
              <a:rPr kumimoji="0" lang="en-US" sz="1200" b="0" i="0" u="none" strike="noStrike" kern="1200" cap="none" spc="0" normalizeH="0" baseline="0" noProof="0" smtClean="0">
                <a:ln>
                  <a:noFill/>
                </a:ln>
                <a:solidFill>
                  <a:srgbClr val="003876">
                    <a:tint val="75000"/>
                  </a:srgbClr>
                </a:solidFill>
                <a:effectLst/>
                <a:uLnTx/>
                <a:uFillTx/>
                <a:latin typeface="gotham rounded"/>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srgbClr val="003876">
                  <a:tint val="75000"/>
                </a:srgbClr>
              </a:solidFill>
              <a:effectLst/>
              <a:uLnTx/>
              <a:uFillTx/>
              <a:latin typeface="gotham rounded"/>
              <a:ea typeface="+mn-ea"/>
              <a:cs typeface="+mn-cs"/>
            </a:endParaRPr>
          </a:p>
        </p:txBody>
      </p:sp>
    </p:spTree>
    <p:extLst>
      <p:ext uri="{BB962C8B-B14F-4D97-AF65-F5344CB8AC3E}">
        <p14:creationId xmlns:p14="http://schemas.microsoft.com/office/powerpoint/2010/main" val="2081920981"/>
      </p:ext>
    </p:extLst>
  </p:cSld>
  <p:clrMap bg1="lt1" tx1="dk1" bg2="lt2" tx2="dk2" accent1="accent1" accent2="accent2" accent3="accent3" accent4="accent4" accent5="accent5" accent6="accent6" hlink="hlink" folHlink="folHlink"/>
  <p:sldLayoutIdLst>
    <p:sldLayoutId id="2147483663" r:id="rId1"/>
  </p:sldLayoutIdLst>
  <p:txStyles>
    <p:titleStyle>
      <a:lvl1pPr algn="l" defTabSz="914400" rtl="0" eaLnBrk="1" latinLnBrk="0" hangingPunct="1">
        <a:lnSpc>
          <a:spcPct val="90000"/>
        </a:lnSpc>
        <a:spcBef>
          <a:spcPct val="0"/>
        </a:spcBef>
        <a:buNone/>
        <a:defRPr sz="3600" kern="1200">
          <a:solidFill>
            <a:schemeClr val="tx1"/>
          </a:solidFill>
          <a:latin typeface="Gotham Rounded Medium"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Gotham Rounded Book" pitchFamily="50"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otham Rounded Book" pitchFamily="50"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otham Rounded Book" pitchFamily="50"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otham Rounded Book" pitchFamily="50"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Gotham Rounded Book" pitchFamily="50"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5.png"/><Relationship Id="rId13" Type="http://schemas.openxmlformats.org/officeDocument/2006/relationships/image" Target="../media/image10.png"/><Relationship Id="rId3" Type="http://schemas.openxmlformats.org/officeDocument/2006/relationships/chart" Target="../charts/chart11.xml"/><Relationship Id="rId7" Type="http://schemas.openxmlformats.org/officeDocument/2006/relationships/image" Target="../media/image4.png"/><Relationship Id="rId12"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12.xml"/><Relationship Id="rId6" Type="http://schemas.openxmlformats.org/officeDocument/2006/relationships/image" Target="../media/image3.png"/><Relationship Id="rId11" Type="http://schemas.openxmlformats.org/officeDocument/2006/relationships/image" Target="../media/image8.png"/><Relationship Id="rId5" Type="http://schemas.openxmlformats.org/officeDocument/2006/relationships/image" Target="../media/image2.png"/><Relationship Id="rId10" Type="http://schemas.openxmlformats.org/officeDocument/2006/relationships/image" Target="../media/image7.png"/><Relationship Id="rId4" Type="http://schemas.openxmlformats.org/officeDocument/2006/relationships/chart" Target="../charts/chart12.xml"/><Relationship Id="rId9" Type="http://schemas.openxmlformats.org/officeDocument/2006/relationships/image" Target="../media/image6.png"/><Relationship Id="rId1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chart" Target="../charts/chart4.xml"/></Relationships>
</file>

<file path=ppt/slides/_rels/slide5.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7.xml"/><Relationship Id="rId1" Type="http://schemas.openxmlformats.org/officeDocument/2006/relationships/slideLayout" Target="../slideLayouts/slideLayout12.xml"/><Relationship Id="rId4" Type="http://schemas.openxmlformats.org/officeDocument/2006/relationships/chart" Target="../charts/chart8.xml"/></Relationships>
</file>

<file path=ppt/slides/_rels/slide8.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id="{996FF036-F4CC-048C-919F-003F954353A3}"/>
              </a:ext>
            </a:extLst>
          </p:cNvPr>
          <p:cNvSpPr>
            <a:spLocks noGrp="1"/>
          </p:cNvSpPr>
          <p:nvPr/>
        </p:nvSpPr>
        <p:spPr>
          <a:xfrm>
            <a:off x="281888" y="4510028"/>
            <a:ext cx="11323962" cy="1275132"/>
          </a:xfrm>
          <a:prstGeom prst="rect">
            <a:avLst/>
          </a:prstGeom>
        </p:spPr>
        <p:txBody>
          <a:bodyPr vert="horz" lIns="91440" tIns="45720" rIns="91440" bIns="45720" rtlCol="0" anchor="b">
            <a:normAutofit fontScale="97500"/>
          </a:bodyPr>
          <a:lstStyle>
            <a:lvl1pPr algn="l" defTabSz="914400" rtl="0" eaLnBrk="1" latinLnBrk="0" hangingPunct="1">
              <a:lnSpc>
                <a:spcPct val="90000"/>
              </a:lnSpc>
              <a:spcBef>
                <a:spcPct val="0"/>
              </a:spcBef>
              <a:buNone/>
              <a:defRPr sz="4800" kern="1200">
                <a:solidFill>
                  <a:schemeClr val="bg1"/>
                </a:solidFill>
                <a:latin typeface="Gotham Rounded Medium" pitchFamily="50"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s-ES" sz="40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tifex CF" panose="00000500000000000000" pitchFamily="50" charset="0"/>
                <a:ea typeface="+mj-ea"/>
                <a:cs typeface="+mj-cs"/>
              </a:rPr>
              <a:t>República Dominicana:</a:t>
            </a:r>
          </a:p>
          <a:p>
            <a:pPr marL="0" marR="0" lvl="0" indent="0" algn="l" defTabSz="914400" rtl="0" eaLnBrk="1" fontAlgn="auto" latinLnBrk="0" hangingPunct="1">
              <a:lnSpc>
                <a:spcPct val="90000"/>
              </a:lnSpc>
              <a:spcBef>
                <a:spcPct val="0"/>
              </a:spcBef>
              <a:spcAft>
                <a:spcPts val="0"/>
              </a:spcAft>
              <a:buClrTx/>
              <a:buSzTx/>
              <a:buFontTx/>
              <a:buNone/>
              <a:tabLst/>
              <a:defRPr/>
            </a:pPr>
            <a:r>
              <a:rPr lang="es-ES" sz="3600" dirty="0">
                <a:solidFill>
                  <a:prstClr val="white"/>
                </a:solidFill>
                <a:effectLst>
                  <a:outerShdw blurRad="38100" dist="38100" dir="2700000" algn="tl">
                    <a:srgbClr val="000000">
                      <a:alpha val="43137"/>
                    </a:srgbClr>
                  </a:outerShdw>
                </a:effectLst>
                <a:latin typeface="Artifex CF" panose="00000500000000000000" pitchFamily="50" charset="0"/>
              </a:rPr>
              <a:t>Perspectivas económicas y reformas estructurales</a:t>
            </a:r>
            <a:endParaRPr kumimoji="0" lang="es-DO" sz="3600" b="0" i="0" u="none" strike="noStrike" kern="1200" cap="none" spc="0" normalizeH="0" baseline="0" noProof="0" dirty="0">
              <a:ln>
                <a:noFill/>
              </a:ln>
              <a:solidFill>
                <a:prstClr val="white"/>
              </a:solidFill>
              <a:effectLst/>
              <a:uLnTx/>
              <a:uFillTx/>
              <a:latin typeface="Artifex CF" panose="00000500000000000000" pitchFamily="50" charset="0"/>
              <a:ea typeface="+mj-ea"/>
              <a:cs typeface="+mj-cs"/>
            </a:endParaRPr>
          </a:p>
        </p:txBody>
      </p:sp>
      <p:sp>
        <p:nvSpPr>
          <p:cNvPr id="6" name="CuadroTexto 7">
            <a:extLst>
              <a:ext uri="{FF2B5EF4-FFF2-40B4-BE49-F238E27FC236}">
                <a16:creationId xmlns:a16="http://schemas.microsoft.com/office/drawing/2014/main" id="{E794258E-BCF0-C07E-EE6F-6A5E5A2DBB4E}"/>
              </a:ext>
            </a:extLst>
          </p:cNvPr>
          <p:cNvSpPr txBox="1"/>
          <p:nvPr/>
        </p:nvSpPr>
        <p:spPr>
          <a:xfrm>
            <a:off x="492901" y="5877239"/>
            <a:ext cx="6855568" cy="656980"/>
          </a:xfrm>
          <a:prstGeom prst="rect">
            <a:avLst/>
          </a:prstGeom>
        </p:spPr>
        <p:txBody>
          <a:bodyPr vert="horz" lIns="91440" tIns="45720" rIns="91440" bIns="45720" rtlCol="0">
            <a:normAutofit/>
          </a:bodyP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200"/>
              </a:spcBef>
              <a:spcAft>
                <a:spcPts val="0"/>
              </a:spcAft>
              <a:buClrTx/>
              <a:buSzTx/>
              <a:buFontTx/>
              <a:buNone/>
              <a:tabLst/>
              <a:defRPr/>
            </a:pPr>
            <a:endParaRPr kumimoji="0" lang="es-ES" sz="1800" b="0" i="0" u="none" strike="noStrike" kern="1200" cap="none" spc="0" normalizeH="0" baseline="0" noProof="0">
              <a:ln>
                <a:noFill/>
              </a:ln>
              <a:solidFill>
                <a:prstClr val="white"/>
              </a:solidFill>
              <a:effectLst/>
              <a:uLnTx/>
              <a:uFillTx/>
              <a:latin typeface="Gotham Book" panose="02000604040000020004" pitchFamily="50" charset="0"/>
            </a:endParaRPr>
          </a:p>
        </p:txBody>
      </p:sp>
      <p:sp>
        <p:nvSpPr>
          <p:cNvPr id="7" name="Freeform: Shape 6">
            <a:extLst>
              <a:ext uri="{FF2B5EF4-FFF2-40B4-BE49-F238E27FC236}">
                <a16:creationId xmlns:a16="http://schemas.microsoft.com/office/drawing/2014/main" id="{43765C5B-F741-82B6-B8E4-1903C9E7BB43}"/>
              </a:ext>
            </a:extLst>
          </p:cNvPr>
          <p:cNvSpPr/>
          <p:nvPr/>
        </p:nvSpPr>
        <p:spPr>
          <a:xfrm rot="10800000">
            <a:off x="363777" y="6141772"/>
            <a:ext cx="1200801" cy="60578"/>
          </a:xfrm>
          <a:custGeom>
            <a:avLst/>
            <a:gdLst>
              <a:gd name="connsiteX0" fmla="*/ 0 w 3153156"/>
              <a:gd name="connsiteY0" fmla="*/ 0 h 60579"/>
              <a:gd name="connsiteX1" fmla="*/ 3153156 w 3153156"/>
              <a:gd name="connsiteY1" fmla="*/ 0 h 60579"/>
              <a:gd name="connsiteX2" fmla="*/ 3153156 w 3153156"/>
              <a:gd name="connsiteY2" fmla="*/ 60579 h 60579"/>
              <a:gd name="connsiteX3" fmla="*/ 0 w 3153156"/>
              <a:gd name="connsiteY3" fmla="*/ 60579 h 60579"/>
            </a:gdLst>
            <a:ahLst/>
            <a:cxnLst>
              <a:cxn ang="0">
                <a:pos x="connsiteX0" y="connsiteY0"/>
              </a:cxn>
              <a:cxn ang="0">
                <a:pos x="connsiteX1" y="connsiteY1"/>
              </a:cxn>
              <a:cxn ang="0">
                <a:pos x="connsiteX2" y="connsiteY2"/>
              </a:cxn>
              <a:cxn ang="0">
                <a:pos x="connsiteX3" y="connsiteY3"/>
              </a:cxn>
            </a:cxnLst>
            <a:rect l="l" t="t" r="r" b="b"/>
            <a:pathLst>
              <a:path w="3153156" h="60579">
                <a:moveTo>
                  <a:pt x="0" y="0"/>
                </a:moveTo>
                <a:lnTo>
                  <a:pt x="3153156" y="0"/>
                </a:lnTo>
                <a:lnTo>
                  <a:pt x="3153156" y="60579"/>
                </a:lnTo>
                <a:lnTo>
                  <a:pt x="0" y="60579"/>
                </a:lnTo>
                <a:close/>
              </a:path>
            </a:pathLst>
          </a:custGeom>
          <a:solidFill>
            <a:schemeClr val="accent2"/>
          </a:solidFill>
          <a:ln w="9525" cap="flat">
            <a:noFill/>
            <a:prstDash val="solid"/>
            <a:miter/>
          </a:ln>
        </p:spPr>
        <p:txBody>
          <a:bodyPr rtlCol="0" anchor="ctr"/>
          <a:ls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otham rounded"/>
              <a:ea typeface="+mn-ea"/>
              <a:cs typeface="+mn-cs"/>
            </a:endParaRPr>
          </a:p>
        </p:txBody>
      </p:sp>
      <p:sp>
        <p:nvSpPr>
          <p:cNvPr id="3" name="CuadroTexto 2">
            <a:extLst>
              <a:ext uri="{FF2B5EF4-FFF2-40B4-BE49-F238E27FC236}">
                <a16:creationId xmlns:a16="http://schemas.microsoft.com/office/drawing/2014/main" id="{35965C56-B054-6C52-B33E-2AFEDC45BCC6}"/>
              </a:ext>
            </a:extLst>
          </p:cNvPr>
          <p:cNvSpPr txBox="1"/>
          <p:nvPr/>
        </p:nvSpPr>
        <p:spPr>
          <a:xfrm>
            <a:off x="281888" y="6211736"/>
            <a:ext cx="6155857" cy="646331"/>
          </a:xfrm>
          <a:prstGeom prst="rect">
            <a:avLst/>
          </a:prstGeom>
          <a:noFill/>
        </p:spPr>
        <p:txBody>
          <a:bodyPr wrap="square">
            <a:spAutoFit/>
          </a:bodyPr>
          <a:lstStyle/>
          <a:p>
            <a:r>
              <a:rPr lang="es-ES" sz="1800" dirty="0">
                <a:solidFill>
                  <a:prstClr val="white"/>
                </a:solidFill>
                <a:effectLst>
                  <a:outerShdw blurRad="38100" dist="38100" dir="2700000" algn="tl">
                    <a:srgbClr val="000000">
                      <a:alpha val="43137"/>
                    </a:srgbClr>
                  </a:outerShdw>
                </a:effectLst>
                <a:latin typeface="Artifex CF" panose="00000500000000000000" pitchFamily="50" charset="0"/>
              </a:rPr>
              <a:t>Pável Isa Contreras</a:t>
            </a:r>
          </a:p>
          <a:p>
            <a:r>
              <a:rPr lang="es-ES" dirty="0">
                <a:solidFill>
                  <a:prstClr val="white"/>
                </a:solidFill>
                <a:effectLst>
                  <a:outerShdw blurRad="38100" dist="38100" dir="2700000" algn="tl">
                    <a:srgbClr val="000000">
                      <a:alpha val="43137"/>
                    </a:srgbClr>
                  </a:outerShdw>
                </a:effectLst>
                <a:latin typeface="Artifex CF" panose="00000500000000000000" pitchFamily="50" charset="0"/>
              </a:rPr>
              <a:t>Ministro de Economía, Planificación y Desarrollo</a:t>
            </a:r>
            <a:endParaRPr lang="es-DO" dirty="0"/>
          </a:p>
        </p:txBody>
      </p:sp>
    </p:spTree>
    <p:extLst>
      <p:ext uri="{BB962C8B-B14F-4D97-AF65-F5344CB8AC3E}">
        <p14:creationId xmlns:p14="http://schemas.microsoft.com/office/powerpoint/2010/main" val="29596306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a:ext uri="{FF2B5EF4-FFF2-40B4-BE49-F238E27FC236}">
                <a16:creationId xmlns:a16="http://schemas.microsoft.com/office/drawing/2014/main" id="{AD657C2A-7176-C6DF-1414-78623DAAC298}"/>
              </a:ext>
            </a:extLst>
          </p:cNvPr>
          <p:cNvSpPr txBox="1">
            <a:spLocks/>
          </p:cNvSpPr>
          <p:nvPr/>
        </p:nvSpPr>
        <p:spPr>
          <a:xfrm>
            <a:off x="462987" y="258512"/>
            <a:ext cx="11377914" cy="1323643"/>
          </a:xfrm>
          <a:prstGeom prst="rect">
            <a:avLst/>
          </a:prstGeom>
        </p:spPr>
        <p:txBody>
          <a:bodyPr/>
          <a:lstStyle>
            <a:defPPr>
              <a:defRPr lang="es-DO"/>
            </a:defPPr>
            <a:lvl1pPr marR="0" lvl="0" indent="0" algn="ctr" defTabSz="457200" fontAlgn="auto">
              <a:lnSpc>
                <a:spcPct val="90000"/>
              </a:lnSpc>
              <a:spcBef>
                <a:spcPct val="0"/>
              </a:spcBef>
              <a:spcAft>
                <a:spcPts val="0"/>
              </a:spcAft>
              <a:buClrTx/>
              <a:buSzTx/>
              <a:buFontTx/>
              <a:buNone/>
              <a:tabLst/>
              <a:defRPr sz="2300" b="0" cap="none">
                <a:latin typeface="Gotham Rounded Book" pitchFamily="50" charset="0"/>
                <a:ea typeface="Verdana" panose="020B0604030504040204" pitchFamily="34" charset="0"/>
                <a:cs typeface="Leelawadee UI" panose="020B0502040204020203" pitchFamily="34" charset="-34"/>
              </a:defRPr>
            </a:lvl1pPr>
          </a:lstStyle>
          <a:p>
            <a:pPr>
              <a:lnSpc>
                <a:spcPct val="100000"/>
              </a:lnSpc>
            </a:pPr>
            <a:r>
              <a:rPr lang="es-DO" dirty="0">
                <a:solidFill>
                  <a:schemeClr val="bg2">
                    <a:lumMod val="25000"/>
                  </a:schemeClr>
                </a:solidFill>
              </a:rPr>
              <a:t>La</a:t>
            </a:r>
            <a:r>
              <a:rPr lang="es-DO" dirty="0"/>
              <a:t> </a:t>
            </a:r>
            <a:r>
              <a:rPr lang="es-DO" dirty="0">
                <a:solidFill>
                  <a:srgbClr val="C00000"/>
                </a:solidFill>
              </a:rPr>
              <a:t>IED representó 3.6 % del PIB en 2023</a:t>
            </a:r>
            <a:r>
              <a:rPr lang="es-DO" dirty="0">
                <a:solidFill>
                  <a:schemeClr val="bg2">
                    <a:lumMod val="25000"/>
                  </a:schemeClr>
                </a:solidFill>
              </a:rPr>
              <a:t>, destinado principalmente a la actividad turística </a:t>
            </a:r>
          </a:p>
          <a:p>
            <a:pPr>
              <a:lnSpc>
                <a:spcPct val="100000"/>
              </a:lnSpc>
              <a:spcAft>
                <a:spcPts val="1200"/>
              </a:spcAft>
            </a:pPr>
            <a:r>
              <a:rPr lang="es-DO" dirty="0">
                <a:solidFill>
                  <a:schemeClr val="bg2">
                    <a:lumMod val="25000"/>
                  </a:schemeClr>
                </a:solidFill>
              </a:rPr>
              <a:t>y con origen mayoritario en EE. UU. </a:t>
            </a:r>
          </a:p>
          <a:p>
            <a:r>
              <a:rPr lang="es-DO" dirty="0">
                <a:solidFill>
                  <a:schemeClr val="bg2">
                    <a:lumMod val="25000"/>
                  </a:schemeClr>
                </a:solidFill>
              </a:rPr>
              <a:t>En 2024, se observa una mayor diversificación del portafolio de IED</a:t>
            </a:r>
          </a:p>
        </p:txBody>
      </p:sp>
      <p:sp>
        <p:nvSpPr>
          <p:cNvPr id="6" name="TextBox 13">
            <a:extLst>
              <a:ext uri="{FF2B5EF4-FFF2-40B4-BE49-F238E27FC236}">
                <a16:creationId xmlns:a16="http://schemas.microsoft.com/office/drawing/2014/main" id="{5C27AFD7-918F-AE9A-EB04-D95A72877762}"/>
              </a:ext>
            </a:extLst>
          </p:cNvPr>
          <p:cNvSpPr txBox="1"/>
          <p:nvPr/>
        </p:nvSpPr>
        <p:spPr>
          <a:xfrm>
            <a:off x="1090981" y="5943600"/>
            <a:ext cx="11101019" cy="246221"/>
          </a:xfrm>
          <a:prstGeom prst="rect">
            <a:avLst/>
          </a:prstGeom>
          <a:noFill/>
        </p:spPr>
        <p:txBody>
          <a:bodyPr wrap="square" rtlCol="0">
            <a:spAutoFit/>
          </a:bodyPr>
          <a:lstStyle>
            <a:defPPr>
              <a:defRPr lang="es-419"/>
            </a:defPPr>
            <a:lvl1pPr>
              <a:defRPr sz="900" b="1">
                <a:latin typeface="Gotham Book" panose="02000604040000020004" pitchFamily="50" charset="0"/>
                <a:ea typeface="Verdana" panose="020B0604030504040204" pitchFamily="34" charset="0"/>
                <a:cs typeface="Verdana" panose="020B0604030504040204" pitchFamily="34" charset="0"/>
              </a:defRPr>
            </a:lvl1pPr>
            <a:lvl2pPr defTabSz="457200"/>
            <a:lvl3pPr defTabSz="457200"/>
            <a:lvl4pPr defTabSz="457200"/>
            <a:lvl5pPr defTabSz="457200"/>
            <a:lvl6pPr defTabSz="457200"/>
            <a:lvl7pPr defTabSz="457200"/>
            <a:lvl8pPr defTabSz="457200"/>
            <a:lvl9pPr defTabSz="457200"/>
          </a:lstStyle>
          <a:p>
            <a:r>
              <a:rPr lang="es-DO" sz="1000">
                <a:solidFill>
                  <a:srgbClr val="000000"/>
                </a:solidFill>
              </a:rPr>
              <a:t>Fuente: </a:t>
            </a:r>
            <a:r>
              <a:rPr lang="es-DO" sz="1000" b="0">
                <a:solidFill>
                  <a:srgbClr val="000000"/>
                </a:solidFill>
              </a:rPr>
              <a:t>Elaborado con datos del BCRD.</a:t>
            </a:r>
          </a:p>
        </p:txBody>
      </p:sp>
      <p:graphicFrame>
        <p:nvGraphicFramePr>
          <p:cNvPr id="3" name="Gráfico 1">
            <a:extLst>
              <a:ext uri="{FF2B5EF4-FFF2-40B4-BE49-F238E27FC236}">
                <a16:creationId xmlns:a16="http://schemas.microsoft.com/office/drawing/2014/main" id="{F2AF936C-4394-4848-94A3-943149B96EC7}"/>
              </a:ext>
            </a:extLst>
          </p:cNvPr>
          <p:cNvGraphicFramePr>
            <a:graphicFrameLocks/>
          </p:cNvGraphicFramePr>
          <p:nvPr>
            <p:extLst>
              <p:ext uri="{D42A27DB-BD31-4B8C-83A1-F6EECF244321}">
                <p14:modId xmlns:p14="http://schemas.microsoft.com/office/powerpoint/2010/main" val="3218847413"/>
              </p:ext>
            </p:extLst>
          </p:nvPr>
        </p:nvGraphicFramePr>
        <p:xfrm>
          <a:off x="562025" y="1649675"/>
          <a:ext cx="5257124" cy="427850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a:extLst>
              <a:ext uri="{FF2B5EF4-FFF2-40B4-BE49-F238E27FC236}">
                <a16:creationId xmlns:a16="http://schemas.microsoft.com/office/drawing/2014/main" id="{9D3281E8-AB69-1D9B-CBC8-DE33B8B068CC}"/>
              </a:ext>
            </a:extLst>
          </p:cNvPr>
          <p:cNvGraphicFramePr>
            <a:graphicFrameLocks/>
          </p:cNvGraphicFramePr>
          <p:nvPr>
            <p:extLst>
              <p:ext uri="{D42A27DB-BD31-4B8C-83A1-F6EECF244321}">
                <p14:modId xmlns:p14="http://schemas.microsoft.com/office/powerpoint/2010/main" val="2313821511"/>
              </p:ext>
            </p:extLst>
          </p:nvPr>
        </p:nvGraphicFramePr>
        <p:xfrm>
          <a:off x="5819149" y="1649674"/>
          <a:ext cx="6182351" cy="4093021"/>
        </p:xfrm>
        <a:graphic>
          <a:graphicData uri="http://schemas.openxmlformats.org/drawingml/2006/chart">
            <c:chart xmlns:c="http://schemas.openxmlformats.org/drawingml/2006/chart" xmlns:r="http://schemas.openxmlformats.org/officeDocument/2006/relationships" r:id="rId4"/>
          </a:graphicData>
        </a:graphic>
      </p:graphicFrame>
      <p:sp>
        <p:nvSpPr>
          <p:cNvPr id="15" name="AutoShape 4" descr="Fra fr francia bandera - Iconos Banderas y Mapas">
            <a:extLst>
              <a:ext uri="{FF2B5EF4-FFF2-40B4-BE49-F238E27FC236}">
                <a16:creationId xmlns:a16="http://schemas.microsoft.com/office/drawing/2014/main" id="{DED28CED-986F-780B-F387-BC4536296591}"/>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DO"/>
          </a:p>
        </p:txBody>
      </p:sp>
      <p:pic>
        <p:nvPicPr>
          <p:cNvPr id="18" name="Picture 17" descr="A flag in a circle&#10;&#10;Description automatically generated">
            <a:extLst>
              <a:ext uri="{FF2B5EF4-FFF2-40B4-BE49-F238E27FC236}">
                <a16:creationId xmlns:a16="http://schemas.microsoft.com/office/drawing/2014/main" id="{0C276875-CE87-A542-65B4-AFDD3C632FC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29731" y="2298171"/>
            <a:ext cx="437337" cy="437337"/>
          </a:xfrm>
          <a:prstGeom prst="rect">
            <a:avLst/>
          </a:prstGeom>
        </p:spPr>
      </p:pic>
      <p:pic>
        <p:nvPicPr>
          <p:cNvPr id="20" name="Picture 19" descr="A flag with a coat of arms and a crown&#10;&#10;Description automatically generated">
            <a:extLst>
              <a:ext uri="{FF2B5EF4-FFF2-40B4-BE49-F238E27FC236}">
                <a16:creationId xmlns:a16="http://schemas.microsoft.com/office/drawing/2014/main" id="{5239FC78-3DB7-EB8A-DC1F-CD3CFB7EF15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641490" y="3372141"/>
            <a:ext cx="452583" cy="452583"/>
          </a:xfrm>
          <a:prstGeom prst="rect">
            <a:avLst/>
          </a:prstGeom>
        </p:spPr>
      </p:pic>
      <p:pic>
        <p:nvPicPr>
          <p:cNvPr id="22" name="Picture 21" descr="A flag with a bird and a snake&#10;&#10;Description automatically generated">
            <a:extLst>
              <a:ext uri="{FF2B5EF4-FFF2-40B4-BE49-F238E27FC236}">
                <a16:creationId xmlns:a16="http://schemas.microsoft.com/office/drawing/2014/main" id="{E50210C9-D42C-C113-034B-AA50ACF43C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94477" y="3865370"/>
            <a:ext cx="457062" cy="457062"/>
          </a:xfrm>
          <a:prstGeom prst="rect">
            <a:avLst/>
          </a:prstGeom>
        </p:spPr>
      </p:pic>
      <p:pic>
        <p:nvPicPr>
          <p:cNvPr id="24" name="Picture 23" descr="A blue circle with a flag and a person in white dress&#10;&#10;Description automatically generated">
            <a:extLst>
              <a:ext uri="{FF2B5EF4-FFF2-40B4-BE49-F238E27FC236}">
                <a16:creationId xmlns:a16="http://schemas.microsoft.com/office/drawing/2014/main" id="{576A8E05-1AED-09CF-9173-FE5E8EE36F17}"/>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824800" y="3934528"/>
            <a:ext cx="457062" cy="457062"/>
          </a:xfrm>
          <a:prstGeom prst="rect">
            <a:avLst/>
          </a:prstGeom>
        </p:spPr>
      </p:pic>
      <p:pic>
        <p:nvPicPr>
          <p:cNvPr id="26" name="Picture 25" descr="A red and white flag&#10;&#10;Description automatically generated">
            <a:extLst>
              <a:ext uri="{FF2B5EF4-FFF2-40B4-BE49-F238E27FC236}">
                <a16:creationId xmlns:a16="http://schemas.microsoft.com/office/drawing/2014/main" id="{99D35A3D-965B-9C4E-4ABB-BA02F108022F}"/>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75382" y="3956186"/>
            <a:ext cx="395347" cy="395347"/>
          </a:xfrm>
          <a:prstGeom prst="rect">
            <a:avLst/>
          </a:prstGeom>
        </p:spPr>
      </p:pic>
      <p:pic>
        <p:nvPicPr>
          <p:cNvPr id="29" name="Picture 28" descr="A red white and blue circle with stars&#10;&#10;Description automatically generated">
            <a:extLst>
              <a:ext uri="{FF2B5EF4-FFF2-40B4-BE49-F238E27FC236}">
                <a16:creationId xmlns:a16="http://schemas.microsoft.com/office/drawing/2014/main" id="{9EDACBFD-7BBB-DE9E-B4E0-AD6898E64C73}"/>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8982592" y="4110466"/>
            <a:ext cx="395347" cy="395347"/>
          </a:xfrm>
          <a:prstGeom prst="rect">
            <a:avLst/>
          </a:prstGeom>
        </p:spPr>
      </p:pic>
      <p:pic>
        <p:nvPicPr>
          <p:cNvPr id="31" name="Picture 30" descr="A red white and blue flag&#10;&#10;Description automatically generated">
            <a:extLst>
              <a:ext uri="{FF2B5EF4-FFF2-40B4-BE49-F238E27FC236}">
                <a16:creationId xmlns:a16="http://schemas.microsoft.com/office/drawing/2014/main" id="{1E3C63DC-B424-1DB5-F7CA-17163CE966BF}"/>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9529850" y="4238130"/>
            <a:ext cx="467408" cy="467408"/>
          </a:xfrm>
          <a:prstGeom prst="rect">
            <a:avLst/>
          </a:prstGeom>
        </p:spPr>
      </p:pic>
      <p:pic>
        <p:nvPicPr>
          <p:cNvPr id="33" name="Picture 32" descr="A red white and green flag&#10;&#10;Description automatically generated">
            <a:extLst>
              <a:ext uri="{FF2B5EF4-FFF2-40B4-BE49-F238E27FC236}">
                <a16:creationId xmlns:a16="http://schemas.microsoft.com/office/drawing/2014/main" id="{AFF220FF-DD16-7ED4-532D-24FEEA41728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0705562" y="4248424"/>
            <a:ext cx="446820" cy="446820"/>
          </a:xfrm>
          <a:prstGeom prst="rect">
            <a:avLst/>
          </a:prstGeom>
        </p:spPr>
      </p:pic>
      <p:pic>
        <p:nvPicPr>
          <p:cNvPr id="35" name="Picture 34" descr="A red yellow and black flag&#10;&#10;Description automatically generated">
            <a:extLst>
              <a:ext uri="{FF2B5EF4-FFF2-40B4-BE49-F238E27FC236}">
                <a16:creationId xmlns:a16="http://schemas.microsoft.com/office/drawing/2014/main" id="{65652DB1-F88A-2138-9C68-8FBD52F1BEC4}"/>
              </a:ext>
            </a:extLst>
          </p:cNvPr>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0114676" y="4238130"/>
            <a:ext cx="446820" cy="446820"/>
          </a:xfrm>
          <a:prstGeom prst="rect">
            <a:avLst/>
          </a:prstGeom>
        </p:spPr>
      </p:pic>
      <p:pic>
        <p:nvPicPr>
          <p:cNvPr id="37" name="Picture 36" descr="A flag with a blue and yellow stripe and white stars&#10;&#10;Description automatically generated">
            <a:extLst>
              <a:ext uri="{FF2B5EF4-FFF2-40B4-BE49-F238E27FC236}">
                <a16:creationId xmlns:a16="http://schemas.microsoft.com/office/drawing/2014/main" id="{EEF099B6-D5F9-8C18-A195-D9EAEB064419}"/>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1296448" y="4248424"/>
            <a:ext cx="446820" cy="446820"/>
          </a:xfrm>
          <a:prstGeom prst="rect">
            <a:avLst/>
          </a:prstGeom>
        </p:spPr>
      </p:pic>
      <p:sp>
        <p:nvSpPr>
          <p:cNvPr id="8" name="TextBox 7">
            <a:extLst>
              <a:ext uri="{FF2B5EF4-FFF2-40B4-BE49-F238E27FC236}">
                <a16:creationId xmlns:a16="http://schemas.microsoft.com/office/drawing/2014/main" id="{5A896996-B300-87C5-551F-56CC15E92D37}"/>
              </a:ext>
            </a:extLst>
          </p:cNvPr>
          <p:cNvSpPr txBox="1"/>
          <p:nvPr/>
        </p:nvSpPr>
        <p:spPr>
          <a:xfrm>
            <a:off x="9086359" y="3234519"/>
            <a:ext cx="2543616" cy="461665"/>
          </a:xfrm>
          <a:prstGeom prst="rect">
            <a:avLst/>
          </a:prstGeom>
          <a:noFill/>
        </p:spPr>
        <p:txBody>
          <a:bodyPr wrap="square" rtlCol="0">
            <a:spAutoFit/>
          </a:bodyPr>
          <a:lstStyle/>
          <a:p>
            <a:r>
              <a:rPr lang="es-ES_tradnl" sz="1200" b="1">
                <a:solidFill>
                  <a:srgbClr val="C00000"/>
                </a:solidFill>
                <a:latin typeface="Gotham Book" panose="02000604040000020004" pitchFamily="2" charset="0"/>
              </a:rPr>
              <a:t>Estos 10 países concentran</a:t>
            </a:r>
            <a:br>
              <a:rPr lang="es-ES_tradnl" sz="1200" b="1">
                <a:solidFill>
                  <a:srgbClr val="C00000"/>
                </a:solidFill>
                <a:latin typeface="Gotham Book" panose="02000604040000020004" pitchFamily="2" charset="0"/>
              </a:rPr>
            </a:br>
            <a:r>
              <a:rPr lang="es-ES_tradnl" sz="1200" b="1">
                <a:solidFill>
                  <a:srgbClr val="C00000"/>
                </a:solidFill>
                <a:latin typeface="Gotham Book" panose="02000604040000020004" pitchFamily="2" charset="0"/>
              </a:rPr>
              <a:t>el 85.7 % de la IED de 2023</a:t>
            </a:r>
          </a:p>
        </p:txBody>
      </p:sp>
    </p:spTree>
    <p:extLst>
      <p:ext uri="{BB962C8B-B14F-4D97-AF65-F5344CB8AC3E}">
        <p14:creationId xmlns:p14="http://schemas.microsoft.com/office/powerpoint/2010/main" val="1421108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FB7B9438-8B87-A098-77BC-DCD2526EBC92}"/>
              </a:ext>
            </a:extLst>
          </p:cNvPr>
          <p:cNvGrpSpPr/>
          <p:nvPr/>
        </p:nvGrpSpPr>
        <p:grpSpPr>
          <a:xfrm>
            <a:off x="9582272" y="1864695"/>
            <a:ext cx="1829873" cy="3128609"/>
            <a:chOff x="9307980" y="4419440"/>
            <a:chExt cx="2144538" cy="3397713"/>
          </a:xfrm>
        </p:grpSpPr>
        <p:sp>
          <p:nvSpPr>
            <p:cNvPr id="5" name="TextBox 128">
              <a:extLst>
                <a:ext uri="{FF2B5EF4-FFF2-40B4-BE49-F238E27FC236}">
                  <a16:creationId xmlns:a16="http://schemas.microsoft.com/office/drawing/2014/main" id="{43B65514-9A5D-57D4-D353-0574DCAF3AA8}"/>
                </a:ext>
              </a:extLst>
            </p:cNvPr>
            <p:cNvSpPr txBox="1"/>
            <p:nvPr/>
          </p:nvSpPr>
          <p:spPr>
            <a:xfrm>
              <a:off x="9415275" y="5525350"/>
              <a:ext cx="1933309" cy="1007389"/>
            </a:xfrm>
            <a:prstGeom prst="rect">
              <a:avLst/>
            </a:prstGeom>
            <a:solidFill>
              <a:schemeClr val="bg1">
                <a:alpha val="98000"/>
              </a:schemeClr>
            </a:solidFill>
            <a:ln w="2730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s-DO"/>
            </a:p>
          </p:txBody>
        </p:sp>
        <p:sp>
          <p:nvSpPr>
            <p:cNvPr id="6" name="TextBox 30">
              <a:extLst>
                <a:ext uri="{FF2B5EF4-FFF2-40B4-BE49-F238E27FC236}">
                  <a16:creationId xmlns:a16="http://schemas.microsoft.com/office/drawing/2014/main" id="{B35CD719-10A4-19BF-4386-9632018AA81C}"/>
                </a:ext>
              </a:extLst>
            </p:cNvPr>
            <p:cNvSpPr txBox="1"/>
            <p:nvPr/>
          </p:nvSpPr>
          <p:spPr>
            <a:xfrm>
              <a:off x="9641686" y="5656512"/>
              <a:ext cx="1433006" cy="50344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799">
                  <a:solidFill>
                    <a:srgbClr val="000000"/>
                  </a:solidFill>
                  <a:latin typeface="Gotham Book" panose="02000604040000020004" pitchFamily="50" charset="0"/>
                  <a:cs typeface="Calibri"/>
                </a:rPr>
                <a:t>60.3</a:t>
              </a:r>
              <a:endParaRPr lang="es-DO" sz="6602">
                <a:latin typeface="Gotham Book" panose="02000604040000020004" pitchFamily="50" charset="0"/>
              </a:endParaRPr>
            </a:p>
          </p:txBody>
        </p:sp>
        <p:sp>
          <p:nvSpPr>
            <p:cNvPr id="8" name="TextBox 31">
              <a:extLst>
                <a:ext uri="{FF2B5EF4-FFF2-40B4-BE49-F238E27FC236}">
                  <a16:creationId xmlns:a16="http://schemas.microsoft.com/office/drawing/2014/main" id="{1333422F-1BB3-275C-FFBB-852BC5B27E0B}"/>
                </a:ext>
              </a:extLst>
            </p:cNvPr>
            <p:cNvSpPr txBox="1"/>
            <p:nvPr/>
          </p:nvSpPr>
          <p:spPr>
            <a:xfrm>
              <a:off x="9417936" y="6099915"/>
              <a:ext cx="1933309" cy="48701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DO" sz="1401" b="1">
                  <a:solidFill>
                    <a:srgbClr val="002060"/>
                  </a:solidFill>
                  <a:latin typeface="Gotham Book" panose="02000604040000020004" pitchFamily="50" charset="0"/>
                  <a:cs typeface="Calibri"/>
                </a:rPr>
                <a:t>TC promedio</a:t>
              </a:r>
            </a:p>
          </p:txBody>
        </p:sp>
        <p:sp>
          <p:nvSpPr>
            <p:cNvPr id="10" name="TextBox 32">
              <a:extLst>
                <a:ext uri="{FF2B5EF4-FFF2-40B4-BE49-F238E27FC236}">
                  <a16:creationId xmlns:a16="http://schemas.microsoft.com/office/drawing/2014/main" id="{E1310DE3-4F89-832F-FCA5-EF51B80D05C2}"/>
                </a:ext>
              </a:extLst>
            </p:cNvPr>
            <p:cNvSpPr txBox="1"/>
            <p:nvPr/>
          </p:nvSpPr>
          <p:spPr>
            <a:xfrm>
              <a:off x="9409252" y="6766639"/>
              <a:ext cx="1933308" cy="1014643"/>
            </a:xfrm>
            <a:prstGeom prst="rect">
              <a:avLst/>
            </a:prstGeom>
            <a:noFill/>
            <a:ln w="2730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s-DO"/>
            </a:p>
          </p:txBody>
        </p:sp>
        <p:sp>
          <p:nvSpPr>
            <p:cNvPr id="11" name="TextBox 129">
              <a:extLst>
                <a:ext uri="{FF2B5EF4-FFF2-40B4-BE49-F238E27FC236}">
                  <a16:creationId xmlns:a16="http://schemas.microsoft.com/office/drawing/2014/main" id="{E6A30637-9646-365E-62F6-DEE5B8BEF402}"/>
                </a:ext>
              </a:extLst>
            </p:cNvPr>
            <p:cNvSpPr txBox="1"/>
            <p:nvPr/>
          </p:nvSpPr>
          <p:spPr>
            <a:xfrm>
              <a:off x="9316666" y="7330135"/>
              <a:ext cx="2135852" cy="487018"/>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1401" b="1">
                  <a:solidFill>
                    <a:srgbClr val="002060"/>
                  </a:solidFill>
                  <a:latin typeface="Gotham Book" panose="02000604040000020004" pitchFamily="50" charset="0"/>
                  <a:cs typeface="Calibri"/>
                </a:rPr>
                <a:t>%, </a:t>
              </a:r>
              <a:r>
                <a:rPr lang="es-ES_tradnl" sz="1401" b="1">
                  <a:solidFill>
                    <a:srgbClr val="002060"/>
                  </a:solidFill>
                  <a:latin typeface="Gotham Book" panose="02000604040000020004" pitchFamily="50" charset="0"/>
                  <a:cs typeface="Calibri"/>
                </a:rPr>
                <a:t>depreciación</a:t>
              </a:r>
            </a:p>
          </p:txBody>
        </p:sp>
        <p:sp>
          <p:nvSpPr>
            <p:cNvPr id="12" name="TextBox 130">
              <a:extLst>
                <a:ext uri="{FF2B5EF4-FFF2-40B4-BE49-F238E27FC236}">
                  <a16:creationId xmlns:a16="http://schemas.microsoft.com/office/drawing/2014/main" id="{1DB5D652-0FA6-4880-8A53-B9E95903A10D}"/>
                </a:ext>
              </a:extLst>
            </p:cNvPr>
            <p:cNvSpPr txBox="1"/>
            <p:nvPr/>
          </p:nvSpPr>
          <p:spPr>
            <a:xfrm>
              <a:off x="9729676" y="6955421"/>
              <a:ext cx="1345017" cy="45737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799">
                  <a:solidFill>
                    <a:srgbClr val="000000"/>
                  </a:solidFill>
                  <a:latin typeface="Gotham Book" panose="02000604040000020004" pitchFamily="50" charset="0"/>
                  <a:cs typeface="Calibri"/>
                </a:rPr>
                <a:t>7.3 %</a:t>
              </a:r>
              <a:endParaRPr lang="es-DO" sz="2799">
                <a:latin typeface="Gotham Book" panose="02000604040000020004" pitchFamily="50" charset="0"/>
              </a:endParaRPr>
            </a:p>
          </p:txBody>
        </p:sp>
        <p:sp>
          <p:nvSpPr>
            <p:cNvPr id="13" name="CuadroTexto 12">
              <a:extLst>
                <a:ext uri="{FF2B5EF4-FFF2-40B4-BE49-F238E27FC236}">
                  <a16:creationId xmlns:a16="http://schemas.microsoft.com/office/drawing/2014/main" id="{95C80643-B0E3-CAC3-D85D-78488B0402AC}"/>
                </a:ext>
              </a:extLst>
            </p:cNvPr>
            <p:cNvSpPr txBox="1"/>
            <p:nvPr/>
          </p:nvSpPr>
          <p:spPr>
            <a:xfrm>
              <a:off x="9307980" y="4419440"/>
              <a:ext cx="2135851" cy="935899"/>
            </a:xfrm>
            <a:prstGeom prst="rect">
              <a:avLst/>
            </a:prstGeom>
            <a:noFill/>
          </p:spPr>
          <p:txBody>
            <a:bodyPr wrap="square" rtlCol="0">
              <a:spAutoFit/>
            </a:bodyPr>
            <a:lstStyle/>
            <a:p>
              <a:pPr algn="ctr"/>
              <a:r>
                <a:rPr lang="es-DO" sz="1400" b="1">
                  <a:solidFill>
                    <a:srgbClr val="00B0F0"/>
                  </a:solidFill>
                  <a:latin typeface="Gotham Book" panose="02000604040000020004" pitchFamily="50" charset="0"/>
                </a:rPr>
                <a:t>Proyecciones</a:t>
              </a:r>
            </a:p>
            <a:p>
              <a:pPr algn="ctr"/>
              <a:r>
                <a:rPr lang="es-DO" sz="1200" b="1">
                  <a:solidFill>
                    <a:srgbClr val="002060"/>
                  </a:solidFill>
                  <a:latin typeface="Gotham Book" panose="02000604040000020004" pitchFamily="50" charset="0"/>
                </a:rPr>
                <a:t>Tipo de cambio </a:t>
              </a:r>
              <a:br>
                <a:rPr lang="es-DO" sz="1200" b="1">
                  <a:solidFill>
                    <a:srgbClr val="002060"/>
                  </a:solidFill>
                  <a:latin typeface="Gotham Book" panose="02000604040000020004" pitchFamily="50" charset="0"/>
                </a:rPr>
              </a:br>
              <a:r>
                <a:rPr lang="es-DO" sz="1200" b="1">
                  <a:solidFill>
                    <a:srgbClr val="002060"/>
                  </a:solidFill>
                  <a:latin typeface="Gotham Book" panose="02000604040000020004" pitchFamily="50" charset="0"/>
                </a:rPr>
                <a:t>de venta</a:t>
              </a:r>
            </a:p>
            <a:p>
              <a:pPr algn="ctr"/>
              <a:r>
                <a:rPr lang="es-DO" sz="1200">
                  <a:solidFill>
                    <a:schemeClr val="bg2">
                      <a:lumMod val="50000"/>
                    </a:schemeClr>
                  </a:solidFill>
                  <a:latin typeface="Gotham Book" panose="02000604040000020004" pitchFamily="50" charset="0"/>
                </a:rPr>
                <a:t>anual, 2024</a:t>
              </a:r>
              <a:endParaRPr lang="es-ES" sz="1200">
                <a:solidFill>
                  <a:schemeClr val="bg2">
                    <a:lumMod val="50000"/>
                  </a:schemeClr>
                </a:solidFill>
                <a:latin typeface="Gotham Book" panose="02000604040000020004" pitchFamily="50" charset="0"/>
              </a:endParaRPr>
            </a:p>
          </p:txBody>
        </p:sp>
      </p:grpSp>
      <p:sp>
        <p:nvSpPr>
          <p:cNvPr id="15" name="TextBox 11">
            <a:extLst>
              <a:ext uri="{FF2B5EF4-FFF2-40B4-BE49-F238E27FC236}">
                <a16:creationId xmlns:a16="http://schemas.microsoft.com/office/drawing/2014/main" id="{FFFBE4E0-F777-1DF3-EEEB-549DF8837D3C}"/>
              </a:ext>
            </a:extLst>
          </p:cNvPr>
          <p:cNvSpPr txBox="1"/>
          <p:nvPr/>
        </p:nvSpPr>
        <p:spPr>
          <a:xfrm>
            <a:off x="1017131" y="5941206"/>
            <a:ext cx="8320451" cy="246221"/>
          </a:xfrm>
          <a:prstGeom prst="rect">
            <a:avLst/>
          </a:prstGeom>
          <a:noFill/>
        </p:spPr>
        <p:txBody>
          <a:bodyPr wrap="square" rtlCol="0">
            <a:spAutoFit/>
          </a:bodyPr>
          <a:lstStyle/>
          <a:p>
            <a:r>
              <a:rPr lang="es-ES_tradnl" sz="1000" b="1">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Fuente:</a:t>
            </a:r>
            <a:r>
              <a:rPr lang="es-ES_tradnl" sz="100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 Elaborado con datos del BCRD y proyecciones del Panorama Macroeconómico actualizadas en marzo 2024.</a:t>
            </a:r>
          </a:p>
        </p:txBody>
      </p:sp>
      <p:sp>
        <p:nvSpPr>
          <p:cNvPr id="4" name="1 Título">
            <a:extLst>
              <a:ext uri="{FF2B5EF4-FFF2-40B4-BE49-F238E27FC236}">
                <a16:creationId xmlns:a16="http://schemas.microsoft.com/office/drawing/2014/main" id="{23ED1FCE-07D8-620C-1A8D-0FAB2A095717}"/>
              </a:ext>
            </a:extLst>
          </p:cNvPr>
          <p:cNvSpPr txBox="1">
            <a:spLocks/>
          </p:cNvSpPr>
          <p:nvPr/>
        </p:nvSpPr>
        <p:spPr>
          <a:xfrm>
            <a:off x="313252" y="340583"/>
            <a:ext cx="11429569" cy="820467"/>
          </a:xfrm>
          <a:prstGeom prst="rect">
            <a:avLst/>
          </a:prstGeom>
        </p:spPr>
        <p:txBody>
          <a:bodyPr/>
          <a:lstStyle>
            <a:defPPr>
              <a:defRPr lang="es-DO"/>
            </a:defPPr>
            <a:lvl1pPr marR="0" lvl="0" indent="0" algn="ctr" defTabSz="457200" fontAlgn="auto">
              <a:lnSpc>
                <a:spcPct val="90000"/>
              </a:lnSpc>
              <a:spcBef>
                <a:spcPct val="0"/>
              </a:spcBef>
              <a:spcAft>
                <a:spcPts val="0"/>
              </a:spcAft>
              <a:buClrTx/>
              <a:buSzTx/>
              <a:buFontTx/>
              <a:buNone/>
              <a:tabLst/>
              <a:defRPr sz="2300" b="0" cap="none">
                <a:latin typeface="Gotham Rounded Book" pitchFamily="50" charset="0"/>
                <a:ea typeface="Verdana" panose="020B0604030504040204" pitchFamily="34" charset="0"/>
                <a:cs typeface="Leelawadee UI" panose="020B0502040204020203" pitchFamily="34" charset="-34"/>
              </a:defRPr>
            </a:lvl1pPr>
          </a:lstStyle>
          <a:p>
            <a:r>
              <a:rPr lang="es-DO" sz="2400" dirty="0">
                <a:solidFill>
                  <a:schemeClr val="bg2">
                    <a:lumMod val="25000"/>
                  </a:schemeClr>
                </a:solidFill>
              </a:rPr>
              <a:t>El tipo de cambio se depreció 1.9 % al cierre de 2023. </a:t>
            </a:r>
          </a:p>
          <a:p>
            <a:r>
              <a:rPr lang="es-DO" sz="2000" dirty="0">
                <a:solidFill>
                  <a:srgbClr val="C00000"/>
                </a:solidFill>
              </a:rPr>
              <a:t>Para 2024, la depreciación acumulada hasta abril se ubicó en 2.8 %, proyectándose 7.3 % para el año</a:t>
            </a:r>
          </a:p>
          <a:p>
            <a:endParaRPr lang="es-DO" dirty="0"/>
          </a:p>
        </p:txBody>
      </p:sp>
      <p:graphicFrame>
        <p:nvGraphicFramePr>
          <p:cNvPr id="3" name="Chart 2">
            <a:extLst>
              <a:ext uri="{FF2B5EF4-FFF2-40B4-BE49-F238E27FC236}">
                <a16:creationId xmlns:a16="http://schemas.microsoft.com/office/drawing/2014/main" id="{C68DAB4D-8849-CCC9-C911-EBA4610BE7C4}"/>
              </a:ext>
            </a:extLst>
          </p:cNvPr>
          <p:cNvGraphicFramePr>
            <a:graphicFrameLocks/>
          </p:cNvGraphicFramePr>
          <p:nvPr>
            <p:extLst>
              <p:ext uri="{D42A27DB-BD31-4B8C-83A1-F6EECF244321}">
                <p14:modId xmlns:p14="http://schemas.microsoft.com/office/powerpoint/2010/main" val="2644512337"/>
              </p:ext>
            </p:extLst>
          </p:nvPr>
        </p:nvGraphicFramePr>
        <p:xfrm>
          <a:off x="596766" y="1386038"/>
          <a:ext cx="8891682" cy="455516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912592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a:extLst>
              <a:ext uri="{FF2B5EF4-FFF2-40B4-BE49-F238E27FC236}">
                <a16:creationId xmlns:a16="http://schemas.microsoft.com/office/drawing/2014/main" id="{4FDB46D6-F687-79B6-E2A9-4702494ABFE4}"/>
              </a:ext>
            </a:extLst>
          </p:cNvPr>
          <p:cNvSpPr txBox="1">
            <a:spLocks/>
          </p:cNvSpPr>
          <p:nvPr/>
        </p:nvSpPr>
        <p:spPr>
          <a:xfrm>
            <a:off x="458348" y="269082"/>
            <a:ext cx="11448412" cy="772639"/>
          </a:xfrm>
          <a:prstGeom prst="rect">
            <a:avLst/>
          </a:prstGeom>
        </p:spPr>
        <p:txBody>
          <a:bodyPr/>
          <a:lstStyle>
            <a:defPPr>
              <a:defRPr lang="es-DO"/>
            </a:defPPr>
            <a:lvl1pPr marR="0" lvl="0" indent="0" algn="ctr" defTabSz="457200" fontAlgn="auto">
              <a:lnSpc>
                <a:spcPct val="90000"/>
              </a:lnSpc>
              <a:spcBef>
                <a:spcPct val="0"/>
              </a:spcBef>
              <a:spcAft>
                <a:spcPts val="0"/>
              </a:spcAft>
              <a:buClrTx/>
              <a:buSzTx/>
              <a:buFontTx/>
              <a:buNone/>
              <a:tabLst/>
              <a:defRPr sz="2300" b="0" cap="none">
                <a:latin typeface="Gotham Rounded Book" pitchFamily="50" charset="0"/>
                <a:ea typeface="Verdana" panose="020B0604030504040204" pitchFamily="34" charset="0"/>
                <a:cs typeface="Leelawadee UI" panose="020B0502040204020203" pitchFamily="34" charset="-34"/>
              </a:defRPr>
            </a:lvl1pPr>
          </a:lstStyle>
          <a:p>
            <a:r>
              <a:rPr lang="es-DO">
                <a:solidFill>
                  <a:srgbClr val="C00000"/>
                </a:solidFill>
              </a:rPr>
              <a:t>Reducción del déficit fiscal del gobierno central en 2023</a:t>
            </a:r>
            <a:r>
              <a:rPr lang="es-DO">
                <a:solidFill>
                  <a:schemeClr val="bg2">
                    <a:lumMod val="25000"/>
                  </a:schemeClr>
                </a:solidFill>
              </a:rPr>
              <a:t>, </a:t>
            </a:r>
            <a:br>
              <a:rPr lang="es-DO">
                <a:solidFill>
                  <a:schemeClr val="bg2">
                    <a:lumMod val="25000"/>
                  </a:schemeClr>
                </a:solidFill>
              </a:rPr>
            </a:br>
            <a:r>
              <a:rPr lang="es-DO">
                <a:solidFill>
                  <a:schemeClr val="bg2">
                    <a:lumMod val="25000"/>
                  </a:schemeClr>
                </a:solidFill>
              </a:rPr>
              <a:t>ubicándose en 3.0 % del PIB</a:t>
            </a:r>
          </a:p>
        </p:txBody>
      </p:sp>
      <p:sp>
        <p:nvSpPr>
          <p:cNvPr id="7" name="CuadroTexto 5">
            <a:extLst>
              <a:ext uri="{FF2B5EF4-FFF2-40B4-BE49-F238E27FC236}">
                <a16:creationId xmlns:a16="http://schemas.microsoft.com/office/drawing/2014/main" id="{A31841A3-6C0D-EFB3-1BF6-350E48E94D45}"/>
              </a:ext>
            </a:extLst>
          </p:cNvPr>
          <p:cNvSpPr txBox="1"/>
          <p:nvPr/>
        </p:nvSpPr>
        <p:spPr>
          <a:xfrm>
            <a:off x="994156" y="5957225"/>
            <a:ext cx="11448413" cy="261610"/>
          </a:xfrm>
          <a:prstGeom prst="rect">
            <a:avLst/>
          </a:prstGeom>
          <a:noFill/>
        </p:spPr>
        <p:txBody>
          <a:bodyPr wrap="square" rtlCol="0">
            <a:spAutoFit/>
          </a:bodyPr>
          <a:lstStyle/>
          <a:p>
            <a:r>
              <a:rPr lang="es-DO" sz="1100" b="1">
                <a:latin typeface="Gotham Book" panose="02000604040000020004" pitchFamily="50" charset="0"/>
              </a:rPr>
              <a:t>Fuente: </a:t>
            </a:r>
            <a:r>
              <a:rPr lang="es-DO" sz="1100">
                <a:latin typeface="Gotham Book" panose="02000604040000020004" pitchFamily="50" charset="0"/>
              </a:rPr>
              <a:t>Elaborado con datos de la Dirección General de Presupuesto (DIGEPRES) y el BCRD.</a:t>
            </a:r>
          </a:p>
        </p:txBody>
      </p:sp>
      <p:graphicFrame>
        <p:nvGraphicFramePr>
          <p:cNvPr id="3" name="Chart 2">
            <a:extLst>
              <a:ext uri="{FF2B5EF4-FFF2-40B4-BE49-F238E27FC236}">
                <a16:creationId xmlns:a16="http://schemas.microsoft.com/office/drawing/2014/main" id="{658172A6-6176-011B-4458-C6C5FFCE3EE6}"/>
              </a:ext>
            </a:extLst>
          </p:cNvPr>
          <p:cNvGraphicFramePr>
            <a:graphicFrameLocks/>
          </p:cNvGraphicFramePr>
          <p:nvPr>
            <p:extLst>
              <p:ext uri="{D42A27DB-BD31-4B8C-83A1-F6EECF244321}">
                <p14:modId xmlns:p14="http://schemas.microsoft.com/office/powerpoint/2010/main" val="2538518342"/>
              </p:ext>
            </p:extLst>
          </p:nvPr>
        </p:nvGraphicFramePr>
        <p:xfrm>
          <a:off x="1533525" y="1045218"/>
          <a:ext cx="8639175" cy="484812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867135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13">
            <a:extLst>
              <a:ext uri="{FF2B5EF4-FFF2-40B4-BE49-F238E27FC236}">
                <a16:creationId xmlns:a16="http://schemas.microsoft.com/office/drawing/2014/main" id="{EE62247C-50AA-B9F8-478E-37951D0EDEB9}"/>
              </a:ext>
            </a:extLst>
          </p:cNvPr>
          <p:cNvSpPr txBox="1"/>
          <p:nvPr/>
        </p:nvSpPr>
        <p:spPr>
          <a:xfrm>
            <a:off x="1090981" y="5945538"/>
            <a:ext cx="11101019" cy="24622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s-DO" sz="1000" b="1">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Fuente:</a:t>
            </a:r>
            <a:r>
              <a:rPr lang="es-DO" sz="100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 </a:t>
            </a:r>
            <a:r>
              <a:rPr lang="es-DO" sz="1000">
                <a:solidFill>
                  <a:schemeClr val="bg2">
                    <a:lumMod val="25000"/>
                  </a:schemeClr>
                </a:solidFill>
                <a:latin typeface="Gotham Book" panose="02000604040000020004"/>
                <a:ea typeface="Verdana" panose="020B0604030504040204" pitchFamily="34" charset="0"/>
              </a:rPr>
              <a:t>Elaborado con datos del BCRD.</a:t>
            </a:r>
          </a:p>
        </p:txBody>
      </p:sp>
      <p:sp>
        <p:nvSpPr>
          <p:cNvPr id="8" name="1 Título">
            <a:extLst>
              <a:ext uri="{FF2B5EF4-FFF2-40B4-BE49-F238E27FC236}">
                <a16:creationId xmlns:a16="http://schemas.microsoft.com/office/drawing/2014/main" id="{CBA9E48D-2E72-596F-FE51-3BDF8BD925A6}"/>
              </a:ext>
            </a:extLst>
          </p:cNvPr>
          <p:cNvSpPr txBox="1">
            <a:spLocks/>
          </p:cNvSpPr>
          <p:nvPr/>
        </p:nvSpPr>
        <p:spPr>
          <a:xfrm>
            <a:off x="308805" y="526843"/>
            <a:ext cx="11574389" cy="526454"/>
          </a:xfrm>
          <a:prstGeom prst="rect">
            <a:avLst/>
          </a:prstGeom>
        </p:spPr>
        <p:txBody>
          <a:bodyPr/>
          <a:lstStyle>
            <a:defPPr>
              <a:defRPr lang="es-DO"/>
            </a:defPPr>
            <a:lvl1pPr marR="0" lvl="0" indent="0" algn="ctr" defTabSz="457200" fontAlgn="auto">
              <a:lnSpc>
                <a:spcPct val="90000"/>
              </a:lnSpc>
              <a:spcBef>
                <a:spcPct val="0"/>
              </a:spcBef>
              <a:spcAft>
                <a:spcPts val="0"/>
              </a:spcAft>
              <a:buClrTx/>
              <a:buSzTx/>
              <a:buFontTx/>
              <a:buNone/>
              <a:tabLst/>
              <a:defRPr sz="2300" b="0" cap="none">
                <a:solidFill>
                  <a:srgbClr val="C00000"/>
                </a:solidFill>
                <a:latin typeface="Gotham Rounded Book" pitchFamily="50" charset="0"/>
                <a:ea typeface="Verdana" panose="020B0604030504040204" pitchFamily="34" charset="0"/>
                <a:cs typeface="Leelawadee UI" panose="020B0502040204020203" pitchFamily="34" charset="-34"/>
              </a:defRPr>
            </a:lvl1pPr>
          </a:lstStyle>
          <a:p>
            <a:r>
              <a:rPr lang="es-ES">
                <a:solidFill>
                  <a:schemeClr val="bg2">
                    <a:lumMod val="25000"/>
                  </a:schemeClr>
                </a:solidFill>
              </a:rPr>
              <a:t>Mantenemos</a:t>
            </a:r>
            <a:r>
              <a:rPr lang="es-ES"/>
              <a:t> un riesgo país inferior </a:t>
            </a:r>
            <a:r>
              <a:rPr lang="es-ES">
                <a:solidFill>
                  <a:schemeClr val="bg2">
                    <a:lumMod val="25000"/>
                  </a:schemeClr>
                </a:solidFill>
              </a:rPr>
              <a:t>al promedio regional y global</a:t>
            </a:r>
          </a:p>
        </p:txBody>
      </p:sp>
      <p:graphicFrame>
        <p:nvGraphicFramePr>
          <p:cNvPr id="5" name="Chart 4">
            <a:extLst>
              <a:ext uri="{FF2B5EF4-FFF2-40B4-BE49-F238E27FC236}">
                <a16:creationId xmlns:a16="http://schemas.microsoft.com/office/drawing/2014/main" id="{42D24EDE-41F3-4C79-9D89-07E61FAEA67F}"/>
              </a:ext>
            </a:extLst>
          </p:cNvPr>
          <p:cNvGraphicFramePr>
            <a:graphicFrameLocks/>
          </p:cNvGraphicFramePr>
          <p:nvPr>
            <p:extLst>
              <p:ext uri="{D42A27DB-BD31-4B8C-83A1-F6EECF244321}">
                <p14:modId xmlns:p14="http://schemas.microsoft.com/office/powerpoint/2010/main" val="3776173425"/>
              </p:ext>
            </p:extLst>
          </p:nvPr>
        </p:nvGraphicFramePr>
        <p:xfrm>
          <a:off x="948379" y="1053296"/>
          <a:ext cx="10487407" cy="489224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92184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1 Título">
            <a:extLst>
              <a:ext uri="{FF2B5EF4-FFF2-40B4-BE49-F238E27FC236}">
                <a16:creationId xmlns:a16="http://schemas.microsoft.com/office/drawing/2014/main" id="{CBA9E48D-2E72-596F-FE51-3BDF8BD925A6}"/>
              </a:ext>
            </a:extLst>
          </p:cNvPr>
          <p:cNvSpPr txBox="1">
            <a:spLocks/>
          </p:cNvSpPr>
          <p:nvPr/>
        </p:nvSpPr>
        <p:spPr>
          <a:xfrm>
            <a:off x="111540" y="243955"/>
            <a:ext cx="11968920" cy="781499"/>
          </a:xfrm>
          <a:prstGeom prst="rect">
            <a:avLst/>
          </a:prstGeom>
        </p:spPr>
        <p:txBody>
          <a:bodyPr/>
          <a:lstStyle>
            <a:defPPr>
              <a:defRPr lang="es-DO"/>
            </a:defPPr>
            <a:lvl1pPr marR="0" lvl="0" indent="0" algn="ctr" defTabSz="457200" fontAlgn="auto">
              <a:lnSpc>
                <a:spcPct val="90000"/>
              </a:lnSpc>
              <a:spcBef>
                <a:spcPct val="0"/>
              </a:spcBef>
              <a:spcAft>
                <a:spcPts val="0"/>
              </a:spcAft>
              <a:buClrTx/>
              <a:buSzTx/>
              <a:buFontTx/>
              <a:buNone/>
              <a:tabLst/>
              <a:defRPr sz="2300" b="0" cap="none">
                <a:solidFill>
                  <a:schemeClr val="bg2">
                    <a:lumMod val="25000"/>
                  </a:schemeClr>
                </a:solidFill>
                <a:latin typeface="Gotham Rounded Book" pitchFamily="50" charset="0"/>
                <a:ea typeface="Verdana" panose="020B0604030504040204" pitchFamily="34" charset="0"/>
                <a:cs typeface="Leelawadee UI" panose="020B0502040204020203" pitchFamily="34" charset="-34"/>
              </a:defRPr>
            </a:lvl1pPr>
          </a:lstStyle>
          <a:p>
            <a:r>
              <a:rPr lang="es-ES" sz="2800" dirty="0">
                <a:solidFill>
                  <a:srgbClr val="C00000"/>
                </a:solidFill>
              </a:rPr>
              <a:t>Por lo que mantuvimos la calificación crediticia “BB” en 2024</a:t>
            </a:r>
            <a:r>
              <a:rPr lang="es-ES" sz="2800" dirty="0"/>
              <a:t>, </a:t>
            </a:r>
          </a:p>
          <a:p>
            <a:r>
              <a:rPr lang="es-ES" dirty="0"/>
              <a:t>posicionándonos dentro del selecto grupo de países de la región con mejora del perfil de riesgo</a:t>
            </a:r>
          </a:p>
        </p:txBody>
      </p:sp>
      <p:sp>
        <p:nvSpPr>
          <p:cNvPr id="2" name="TextBox 1">
            <a:extLst>
              <a:ext uri="{FF2B5EF4-FFF2-40B4-BE49-F238E27FC236}">
                <a16:creationId xmlns:a16="http://schemas.microsoft.com/office/drawing/2014/main" id="{D72FE158-60C9-D119-E455-2A171CF64F38}"/>
              </a:ext>
            </a:extLst>
          </p:cNvPr>
          <p:cNvSpPr txBox="1"/>
          <p:nvPr/>
        </p:nvSpPr>
        <p:spPr>
          <a:xfrm>
            <a:off x="1041784" y="5991483"/>
            <a:ext cx="9441682" cy="253916"/>
          </a:xfrm>
          <a:prstGeom prst="rect">
            <a:avLst/>
          </a:prstGeom>
          <a:noFill/>
        </p:spPr>
        <p:txBody>
          <a:bodyPr wrap="square">
            <a:spAutoFit/>
          </a:bodyPr>
          <a:lstStyle/>
          <a:p>
            <a:r>
              <a:rPr lang="es-DO" sz="1050" b="1">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Fuente: </a:t>
            </a:r>
            <a:r>
              <a:rPr lang="es-DO" sz="105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Elaborado con datos del Ministerio de Hacienda.</a:t>
            </a:r>
          </a:p>
        </p:txBody>
      </p:sp>
      <p:sp>
        <p:nvSpPr>
          <p:cNvPr id="11" name="TextBox 10">
            <a:extLst>
              <a:ext uri="{FF2B5EF4-FFF2-40B4-BE49-F238E27FC236}">
                <a16:creationId xmlns:a16="http://schemas.microsoft.com/office/drawing/2014/main" id="{7E4422B4-D7A6-1B93-2A25-FC93A039B4D7}"/>
              </a:ext>
            </a:extLst>
          </p:cNvPr>
          <p:cNvSpPr txBox="1"/>
          <p:nvPr/>
        </p:nvSpPr>
        <p:spPr>
          <a:xfrm>
            <a:off x="206214" y="1704382"/>
            <a:ext cx="4799526" cy="3216265"/>
          </a:xfrm>
          <a:prstGeom prst="rect">
            <a:avLst/>
          </a:prstGeom>
          <a:noFill/>
        </p:spPr>
        <p:txBody>
          <a:bodyPr wrap="square">
            <a:spAutoFit/>
          </a:bodyPr>
          <a:lstStyle/>
          <a:p>
            <a:r>
              <a:rPr lang="es-DO" dirty="0">
                <a:solidFill>
                  <a:schemeClr val="bg2">
                    <a:lumMod val="25000"/>
                  </a:schemeClr>
                </a:solidFill>
                <a:latin typeface="Gotham Book" panose="02000604040000020004" pitchFamily="50" charset="0"/>
              </a:rPr>
              <a:t>La </a:t>
            </a:r>
            <a:r>
              <a:rPr lang="es-DO" b="1" dirty="0">
                <a:solidFill>
                  <a:schemeClr val="bg2">
                    <a:lumMod val="25000"/>
                  </a:schemeClr>
                </a:solidFill>
                <a:latin typeface="Gotham Book" panose="02000604040000020004" pitchFamily="50" charset="0"/>
              </a:rPr>
              <a:t>mejora de un entorno negativo a estable </a:t>
            </a:r>
            <a:r>
              <a:rPr lang="es-DO" dirty="0">
                <a:solidFill>
                  <a:schemeClr val="bg2">
                    <a:lumMod val="25000"/>
                  </a:schemeClr>
                </a:solidFill>
                <a:latin typeface="Gotham Book" panose="02000604040000020004" pitchFamily="50" charset="0"/>
              </a:rPr>
              <a:t>se sustenta:</a:t>
            </a:r>
          </a:p>
          <a:p>
            <a:endParaRPr lang="es-DO" dirty="0">
              <a:solidFill>
                <a:schemeClr val="bg2">
                  <a:lumMod val="25000"/>
                </a:schemeClr>
              </a:solidFill>
              <a:latin typeface="Gotham Book" panose="02000604040000020004" pitchFamily="50" charset="0"/>
            </a:endParaRPr>
          </a:p>
          <a:p>
            <a:pPr marL="285750" indent="-285750" algn="just">
              <a:spcAft>
                <a:spcPts val="600"/>
              </a:spcAft>
              <a:buFont typeface="Arial" panose="020B0604020202020204" pitchFamily="34" charset="0"/>
              <a:buChar char="•"/>
            </a:pPr>
            <a:r>
              <a:rPr lang="es-ES" dirty="0">
                <a:solidFill>
                  <a:schemeClr val="bg2">
                    <a:lumMod val="25000"/>
                  </a:schemeClr>
                </a:solidFill>
                <a:latin typeface="Gotham Book" panose="02000604040000020004" pitchFamily="50" charset="0"/>
              </a:rPr>
              <a:t>En las </a:t>
            </a:r>
            <a:r>
              <a:rPr lang="es-ES" b="1" dirty="0">
                <a:solidFill>
                  <a:schemeClr val="bg2">
                    <a:lumMod val="25000"/>
                  </a:schemeClr>
                </a:solidFill>
                <a:latin typeface="Gotham Book" panose="02000604040000020004" pitchFamily="50" charset="0"/>
              </a:rPr>
              <a:t>altas tasas de crecimiento </a:t>
            </a:r>
            <a:r>
              <a:rPr lang="es-ES" dirty="0">
                <a:solidFill>
                  <a:schemeClr val="bg2">
                    <a:lumMod val="25000"/>
                  </a:schemeClr>
                </a:solidFill>
                <a:latin typeface="Gotham Book" panose="02000604040000020004" pitchFamily="50" charset="0"/>
              </a:rPr>
              <a:t>y la </a:t>
            </a:r>
            <a:r>
              <a:rPr lang="es-ES" b="1" dirty="0">
                <a:solidFill>
                  <a:schemeClr val="bg2">
                    <a:lumMod val="25000"/>
                  </a:schemeClr>
                </a:solidFill>
                <a:latin typeface="Gotham Book" panose="02000604040000020004" pitchFamily="50" charset="0"/>
              </a:rPr>
              <a:t>resiliencia ante choques externos </a:t>
            </a:r>
            <a:r>
              <a:rPr lang="es-ES" dirty="0">
                <a:solidFill>
                  <a:schemeClr val="bg2">
                    <a:lumMod val="25000"/>
                  </a:schemeClr>
                </a:solidFill>
                <a:latin typeface="Gotham Book" panose="02000604040000020004" pitchFamily="50" charset="0"/>
              </a:rPr>
              <a:t>de la economía dominicana.</a:t>
            </a:r>
          </a:p>
          <a:p>
            <a:pPr marL="285750" indent="-285750" algn="just">
              <a:buFont typeface="Arial" panose="020B0604020202020204" pitchFamily="34" charset="0"/>
              <a:buChar char="•"/>
            </a:pPr>
            <a:r>
              <a:rPr lang="es-ES" dirty="0">
                <a:solidFill>
                  <a:schemeClr val="bg2">
                    <a:lumMod val="25000"/>
                  </a:schemeClr>
                </a:solidFill>
                <a:latin typeface="Gotham Book" panose="02000604040000020004" pitchFamily="50" charset="0"/>
              </a:rPr>
              <a:t>En la mejora de la institucionalidad en la administración pública reflejada en</a:t>
            </a:r>
            <a:r>
              <a:rPr lang="es-ES" b="1" dirty="0">
                <a:solidFill>
                  <a:schemeClr val="bg2">
                    <a:lumMod val="25000"/>
                  </a:schemeClr>
                </a:solidFill>
                <a:latin typeface="Gotham Book" panose="02000604040000020004" pitchFamily="50" charset="0"/>
              </a:rPr>
              <a:t> fortalecimiento de la planificación fiscal y el manejo de la deuda pública.</a:t>
            </a:r>
          </a:p>
          <a:p>
            <a:pPr marL="285750" indent="-285750">
              <a:buFont typeface="Arial" panose="020B0604020202020204" pitchFamily="34" charset="0"/>
              <a:buChar char="•"/>
            </a:pPr>
            <a:endParaRPr lang="es-DO" dirty="0">
              <a:solidFill>
                <a:schemeClr val="bg2">
                  <a:lumMod val="25000"/>
                </a:schemeClr>
              </a:solidFill>
              <a:latin typeface="Gotham Book" panose="02000604040000020004" pitchFamily="50" charset="0"/>
            </a:endParaRPr>
          </a:p>
        </p:txBody>
      </p:sp>
      <p:sp>
        <p:nvSpPr>
          <p:cNvPr id="13" name="TextBox 12">
            <a:extLst>
              <a:ext uri="{FF2B5EF4-FFF2-40B4-BE49-F238E27FC236}">
                <a16:creationId xmlns:a16="http://schemas.microsoft.com/office/drawing/2014/main" id="{4BE24277-B509-77C5-97FD-DF0EC7C6DFCD}"/>
              </a:ext>
            </a:extLst>
          </p:cNvPr>
          <p:cNvSpPr txBox="1"/>
          <p:nvPr/>
        </p:nvSpPr>
        <p:spPr>
          <a:xfrm>
            <a:off x="814056" y="5359256"/>
            <a:ext cx="11139818" cy="646331"/>
          </a:xfrm>
          <a:prstGeom prst="rect">
            <a:avLst/>
          </a:prstGeom>
          <a:noFill/>
        </p:spPr>
        <p:txBody>
          <a:bodyPr wrap="square">
            <a:spAutoFit/>
          </a:bodyPr>
          <a:lstStyle/>
          <a:p>
            <a:pPr algn="ctr"/>
            <a:r>
              <a:rPr lang="es-DO" b="1" i="1">
                <a:solidFill>
                  <a:srgbClr val="C00000"/>
                </a:solidFill>
                <a:latin typeface="Gotham Book" panose="02000604040000020004" pitchFamily="50" charset="0"/>
              </a:rPr>
              <a:t>Desde el Estado los esfuerzos están alineados para alcanzar en el próximo decenio el grado de inversión.</a:t>
            </a:r>
          </a:p>
        </p:txBody>
      </p:sp>
      <p:grpSp>
        <p:nvGrpSpPr>
          <p:cNvPr id="3" name="Grupo 1">
            <a:extLst>
              <a:ext uri="{FF2B5EF4-FFF2-40B4-BE49-F238E27FC236}">
                <a16:creationId xmlns:a16="http://schemas.microsoft.com/office/drawing/2014/main" id="{418EB667-393F-4328-BC42-804747E3FC10}"/>
              </a:ext>
            </a:extLst>
          </p:cNvPr>
          <p:cNvGrpSpPr/>
          <p:nvPr/>
        </p:nvGrpSpPr>
        <p:grpSpPr>
          <a:xfrm>
            <a:off x="5324354" y="1173160"/>
            <a:ext cx="6464039" cy="4186096"/>
            <a:chOff x="0" y="0"/>
            <a:chExt cx="8534400" cy="4305299"/>
          </a:xfrm>
          <a:noFill/>
        </p:grpSpPr>
        <p:graphicFrame>
          <p:nvGraphicFramePr>
            <p:cNvPr id="5" name="Chart 4">
              <a:extLst>
                <a:ext uri="{FF2B5EF4-FFF2-40B4-BE49-F238E27FC236}">
                  <a16:creationId xmlns:a16="http://schemas.microsoft.com/office/drawing/2014/main" id="{7E909D5F-5C3E-B740-8FA8-99B19E7B12BF}"/>
                </a:ext>
              </a:extLst>
            </p:cNvPr>
            <p:cNvGraphicFramePr>
              <a:graphicFrameLocks/>
            </p:cNvGraphicFramePr>
            <p:nvPr/>
          </p:nvGraphicFramePr>
          <p:xfrm>
            <a:off x="0" y="0"/>
            <a:ext cx="8534400" cy="4305299"/>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2">
              <a:extLst>
                <a:ext uri="{FF2B5EF4-FFF2-40B4-BE49-F238E27FC236}">
                  <a16:creationId xmlns:a16="http://schemas.microsoft.com/office/drawing/2014/main" id="{B710E3D9-7DF8-E7B1-6170-E46D257AB64F}"/>
                </a:ext>
              </a:extLst>
            </p:cNvPr>
            <p:cNvSpPr txBox="1"/>
            <p:nvPr/>
          </p:nvSpPr>
          <p:spPr>
            <a:xfrm>
              <a:off x="704850" y="2219325"/>
              <a:ext cx="739824" cy="284887"/>
            </a:xfrm>
            <a:prstGeom prst="rect">
              <a:avLst/>
            </a:prstGeom>
            <a:grp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DO" sz="1200" b="1">
                  <a:solidFill>
                    <a:srgbClr val="FF0000"/>
                  </a:solidFill>
                  <a:latin typeface="Gotham Book" panose="02000604040000020004" pitchFamily="50" charset="0"/>
                </a:rPr>
                <a:t>B+ </a:t>
              </a:r>
            </a:p>
          </p:txBody>
        </p:sp>
        <p:sp>
          <p:nvSpPr>
            <p:cNvPr id="7" name="TextBox 3">
              <a:extLst>
                <a:ext uri="{FF2B5EF4-FFF2-40B4-BE49-F238E27FC236}">
                  <a16:creationId xmlns:a16="http://schemas.microsoft.com/office/drawing/2014/main" id="{D64D31C7-FB04-F7B2-B13B-2858E54ED751}"/>
                </a:ext>
              </a:extLst>
            </p:cNvPr>
            <p:cNvSpPr txBox="1"/>
            <p:nvPr/>
          </p:nvSpPr>
          <p:spPr>
            <a:xfrm>
              <a:off x="2285999" y="2200275"/>
              <a:ext cx="739824" cy="284887"/>
            </a:xfrm>
            <a:prstGeom prst="rect">
              <a:avLst/>
            </a:prstGeom>
            <a:grp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DO" sz="1200" b="1">
                  <a:solidFill>
                    <a:srgbClr val="FF0000"/>
                  </a:solidFill>
                  <a:latin typeface="Gotham Book" panose="02000604040000020004" pitchFamily="50" charset="0"/>
                </a:rPr>
                <a:t>B+</a:t>
              </a:r>
            </a:p>
          </p:txBody>
        </p:sp>
        <p:sp>
          <p:nvSpPr>
            <p:cNvPr id="9" name="TextBox 4">
              <a:extLst>
                <a:ext uri="{FF2B5EF4-FFF2-40B4-BE49-F238E27FC236}">
                  <a16:creationId xmlns:a16="http://schemas.microsoft.com/office/drawing/2014/main" id="{D5AF7DD3-0A28-4580-8912-63586D385F00}"/>
                </a:ext>
              </a:extLst>
            </p:cNvPr>
            <p:cNvSpPr txBox="1"/>
            <p:nvPr/>
          </p:nvSpPr>
          <p:spPr>
            <a:xfrm>
              <a:off x="4314822" y="1571625"/>
              <a:ext cx="881033" cy="284887"/>
            </a:xfrm>
            <a:prstGeom prst="rect">
              <a:avLst/>
            </a:prstGeom>
            <a:grp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DO" sz="1200" b="1">
                  <a:solidFill>
                    <a:srgbClr val="FF0000"/>
                  </a:solidFill>
                  <a:latin typeface="Gotham Book" panose="02000604040000020004" pitchFamily="50" charset="0"/>
                </a:rPr>
                <a:t>BB-</a:t>
              </a:r>
            </a:p>
          </p:txBody>
        </p:sp>
        <p:sp>
          <p:nvSpPr>
            <p:cNvPr id="10" name="TextBox 5">
              <a:extLst>
                <a:ext uri="{FF2B5EF4-FFF2-40B4-BE49-F238E27FC236}">
                  <a16:creationId xmlns:a16="http://schemas.microsoft.com/office/drawing/2014/main" id="{B5E97BA9-AB97-4EF8-04C5-432775CBEFBA}"/>
                </a:ext>
              </a:extLst>
            </p:cNvPr>
            <p:cNvSpPr txBox="1"/>
            <p:nvPr/>
          </p:nvSpPr>
          <p:spPr>
            <a:xfrm>
              <a:off x="7877175" y="971549"/>
              <a:ext cx="657225" cy="286070"/>
            </a:xfrm>
            <a:prstGeom prst="rect">
              <a:avLst/>
            </a:prstGeom>
            <a:grpFill/>
          </p:spPr>
          <p:style>
            <a:lnRef idx="0">
              <a:scrgbClr r="0" g="0" b="0"/>
            </a:lnRef>
            <a:fillRef idx="0">
              <a:scrgbClr r="0" g="0" b="0"/>
            </a:fillRef>
            <a:effectRef idx="0">
              <a:scrgbClr r="0" g="0" b="0"/>
            </a:effectRef>
            <a:fontRef idx="minor">
              <a:schemeClr val="tx1"/>
            </a:fontRef>
          </p:style>
          <p:txBody>
            <a:bodyPr wrap="square" rtlCol="0" anchor="t">
              <a:spAutoFit/>
            </a:bodyPr>
            <a:lstStyle>
              <a:lvl1pPr marL="0" indent="0">
                <a:defRPr sz="1100">
                  <a:solidFill>
                    <a:schemeClr val="tx1"/>
                  </a:solidFill>
                  <a:latin typeface="+mn-lt"/>
                  <a:ea typeface="+mn-ea"/>
                  <a:cs typeface="+mn-cs"/>
                </a:defRPr>
              </a:lvl1pPr>
              <a:lvl2pPr marL="457200" indent="0">
                <a:defRPr sz="1100">
                  <a:solidFill>
                    <a:schemeClr val="tx1"/>
                  </a:solidFill>
                  <a:latin typeface="+mn-lt"/>
                  <a:ea typeface="+mn-ea"/>
                  <a:cs typeface="+mn-cs"/>
                </a:defRPr>
              </a:lvl2pPr>
              <a:lvl3pPr marL="914400" indent="0">
                <a:defRPr sz="1100">
                  <a:solidFill>
                    <a:schemeClr val="tx1"/>
                  </a:solidFill>
                  <a:latin typeface="+mn-lt"/>
                  <a:ea typeface="+mn-ea"/>
                  <a:cs typeface="+mn-cs"/>
                </a:defRPr>
              </a:lvl3pPr>
              <a:lvl4pPr marL="1371600" indent="0">
                <a:defRPr sz="1100">
                  <a:solidFill>
                    <a:schemeClr val="tx1"/>
                  </a:solidFill>
                  <a:latin typeface="+mn-lt"/>
                  <a:ea typeface="+mn-ea"/>
                  <a:cs typeface="+mn-cs"/>
                </a:defRPr>
              </a:lvl4pPr>
              <a:lvl5pPr marL="1828800" indent="0">
                <a:defRPr sz="1100">
                  <a:solidFill>
                    <a:schemeClr val="tx1"/>
                  </a:solidFill>
                  <a:latin typeface="+mn-lt"/>
                  <a:ea typeface="+mn-ea"/>
                  <a:cs typeface="+mn-cs"/>
                </a:defRPr>
              </a:lvl5pPr>
              <a:lvl6pPr marL="2286000" indent="0">
                <a:defRPr sz="1100">
                  <a:solidFill>
                    <a:schemeClr val="tx1"/>
                  </a:solidFill>
                  <a:latin typeface="+mn-lt"/>
                  <a:ea typeface="+mn-ea"/>
                  <a:cs typeface="+mn-cs"/>
                </a:defRPr>
              </a:lvl6pPr>
              <a:lvl7pPr marL="2743200" indent="0">
                <a:defRPr sz="1100">
                  <a:solidFill>
                    <a:schemeClr val="tx1"/>
                  </a:solidFill>
                  <a:latin typeface="+mn-lt"/>
                  <a:ea typeface="+mn-ea"/>
                  <a:cs typeface="+mn-cs"/>
                </a:defRPr>
              </a:lvl7pPr>
              <a:lvl8pPr marL="3200400" indent="0">
                <a:defRPr sz="1100">
                  <a:solidFill>
                    <a:schemeClr val="tx1"/>
                  </a:solidFill>
                  <a:latin typeface="+mn-lt"/>
                  <a:ea typeface="+mn-ea"/>
                  <a:cs typeface="+mn-cs"/>
                </a:defRPr>
              </a:lvl8pPr>
              <a:lvl9pPr marL="3657600" indent="0">
                <a:defRPr sz="1100">
                  <a:solidFill>
                    <a:schemeClr val="tx1"/>
                  </a:solidFill>
                  <a:latin typeface="+mn-lt"/>
                  <a:ea typeface="+mn-ea"/>
                  <a:cs typeface="+mn-cs"/>
                </a:defRPr>
              </a:lvl9pPr>
            </a:lstStyle>
            <a:p>
              <a:r>
                <a:rPr lang="es-DO" sz="1200" b="1">
                  <a:solidFill>
                    <a:srgbClr val="FF0000"/>
                  </a:solidFill>
                  <a:latin typeface="Gotham Book" panose="02000604040000020004" pitchFamily="50" charset="0"/>
                </a:rPr>
                <a:t>BB</a:t>
              </a:r>
            </a:p>
          </p:txBody>
        </p:sp>
      </p:grpSp>
    </p:spTree>
    <p:extLst>
      <p:ext uri="{BB962C8B-B14F-4D97-AF65-F5344CB8AC3E}">
        <p14:creationId xmlns:p14="http://schemas.microsoft.com/office/powerpoint/2010/main" val="269120286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a:extLst>
              <a:ext uri="{FF2B5EF4-FFF2-40B4-BE49-F238E27FC236}">
                <a16:creationId xmlns:a16="http://schemas.microsoft.com/office/drawing/2014/main" id="{0042965A-5FDB-3CFF-AB08-0CAA47A2785A}"/>
              </a:ext>
            </a:extLst>
          </p:cNvPr>
          <p:cNvSpPr/>
          <p:nvPr/>
        </p:nvSpPr>
        <p:spPr>
          <a:xfrm>
            <a:off x="2152477" y="1905733"/>
            <a:ext cx="1965278" cy="3278055"/>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TextBox 11">
            <a:extLst>
              <a:ext uri="{FF2B5EF4-FFF2-40B4-BE49-F238E27FC236}">
                <a16:creationId xmlns:a16="http://schemas.microsoft.com/office/drawing/2014/main" id="{74AE7A84-4C45-D752-3A08-8B3634217C06}"/>
              </a:ext>
            </a:extLst>
          </p:cNvPr>
          <p:cNvSpPr txBox="1"/>
          <p:nvPr/>
        </p:nvSpPr>
        <p:spPr>
          <a:xfrm>
            <a:off x="1022648" y="5845938"/>
            <a:ext cx="8825834" cy="400110"/>
          </a:xfrm>
          <a:prstGeom prst="rect">
            <a:avLst/>
          </a:prstGeom>
          <a:noFill/>
        </p:spPr>
        <p:txBody>
          <a:bodyPr wrap="square" rtlCol="0">
            <a:spAutoFit/>
          </a:bodyPr>
          <a:lstStyle/>
          <a:p>
            <a:r>
              <a:rPr lang="es-DO" sz="1000" b="1">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a:t>
            </a:r>
            <a:r>
              <a:rPr lang="es-DO" sz="100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PIB estimado en el Panorama Macroeconómico actualizado en marzo 2024. El valor de abril es preliminar. </a:t>
            </a:r>
          </a:p>
          <a:p>
            <a:r>
              <a:rPr lang="es-DO" sz="1000" b="1">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Fuente:</a:t>
            </a:r>
            <a:r>
              <a:rPr lang="es-DO" sz="100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 Elaborado con datos del </a:t>
            </a:r>
            <a:r>
              <a:rPr lang="es-DO" sz="1000" err="1">
                <a:solidFill>
                  <a:schemeClr val="bg2">
                    <a:lumMod val="25000"/>
                  </a:schemeClr>
                </a:solidFill>
                <a:latin typeface="Gotham Book" panose="02000604040000020004" pitchFamily="50" charset="0"/>
                <a:ea typeface="Verdana" panose="020B0604030504040204" pitchFamily="34" charset="0"/>
              </a:rPr>
              <a:t>Dashboards</a:t>
            </a:r>
            <a:r>
              <a:rPr lang="es-DO" sz="1000">
                <a:solidFill>
                  <a:schemeClr val="bg2">
                    <a:lumMod val="25000"/>
                  </a:schemeClr>
                </a:solidFill>
                <a:latin typeface="Gotham Book" panose="02000604040000020004" pitchFamily="50" charset="0"/>
                <a:ea typeface="Verdana" panose="020B0604030504040204" pitchFamily="34" charset="0"/>
              </a:rPr>
              <a:t> Dirección General de Crédito Público </a:t>
            </a:r>
            <a:r>
              <a:rPr lang="es-DO" sz="100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y el BCRD.   </a:t>
            </a:r>
          </a:p>
        </p:txBody>
      </p:sp>
      <p:sp>
        <p:nvSpPr>
          <p:cNvPr id="6" name="1 Título">
            <a:extLst>
              <a:ext uri="{FF2B5EF4-FFF2-40B4-BE49-F238E27FC236}">
                <a16:creationId xmlns:a16="http://schemas.microsoft.com/office/drawing/2014/main" id="{9C9FB891-F952-933D-89C3-2CE3D0DECFA1}"/>
              </a:ext>
            </a:extLst>
          </p:cNvPr>
          <p:cNvSpPr txBox="1">
            <a:spLocks/>
          </p:cNvSpPr>
          <p:nvPr/>
        </p:nvSpPr>
        <p:spPr>
          <a:xfrm>
            <a:off x="308805" y="391970"/>
            <a:ext cx="11574389" cy="788459"/>
          </a:xfrm>
          <a:prstGeom prst="rect">
            <a:avLst/>
          </a:prstGeom>
        </p:spPr>
        <p:txBody>
          <a:bodyPr/>
          <a:lstStyle>
            <a:defPPr>
              <a:defRPr lang="es-DO"/>
            </a:defPPr>
            <a:lvl1pPr marR="0" lvl="0" indent="0" algn="ctr" defTabSz="457200" fontAlgn="auto">
              <a:lnSpc>
                <a:spcPct val="90000"/>
              </a:lnSpc>
              <a:spcBef>
                <a:spcPct val="0"/>
              </a:spcBef>
              <a:spcAft>
                <a:spcPts val="0"/>
              </a:spcAft>
              <a:buClrTx/>
              <a:buSzTx/>
              <a:buFontTx/>
              <a:buNone/>
              <a:tabLst/>
              <a:defRPr sz="2300" b="0" cap="none">
                <a:solidFill>
                  <a:srgbClr val="C00000"/>
                </a:solidFill>
                <a:latin typeface="Gotham Rounded Book" pitchFamily="50" charset="0"/>
                <a:ea typeface="Verdana" panose="020B0604030504040204" pitchFamily="34" charset="0"/>
                <a:cs typeface="Leelawadee UI" panose="020B0502040204020203" pitchFamily="34" charset="-34"/>
              </a:defRPr>
            </a:lvl1pPr>
          </a:lstStyle>
          <a:p>
            <a:r>
              <a:rPr lang="es-ES" dirty="0">
                <a:solidFill>
                  <a:schemeClr val="bg2">
                    <a:lumMod val="25000"/>
                  </a:schemeClr>
                </a:solidFill>
              </a:rPr>
              <a:t>La deuda del Sector Público No Financiero </a:t>
            </a:r>
          </a:p>
          <a:p>
            <a:r>
              <a:rPr lang="es-ES" dirty="0">
                <a:solidFill>
                  <a:schemeClr val="bg2">
                    <a:lumMod val="25000"/>
                  </a:schemeClr>
                </a:solidFill>
              </a:rPr>
              <a:t>representó </a:t>
            </a:r>
            <a:r>
              <a:rPr lang="es-ES" dirty="0"/>
              <a:t>un 45.1 % del PIB al cierre de 2023</a:t>
            </a:r>
          </a:p>
        </p:txBody>
      </p:sp>
      <p:sp>
        <p:nvSpPr>
          <p:cNvPr id="4" name="1 Título">
            <a:extLst>
              <a:ext uri="{FF2B5EF4-FFF2-40B4-BE49-F238E27FC236}">
                <a16:creationId xmlns:a16="http://schemas.microsoft.com/office/drawing/2014/main" id="{26A5A84B-05E3-8919-1A26-F8AF17D444CF}"/>
              </a:ext>
            </a:extLst>
          </p:cNvPr>
          <p:cNvSpPr txBox="1">
            <a:spLocks/>
          </p:cNvSpPr>
          <p:nvPr/>
        </p:nvSpPr>
        <p:spPr>
          <a:xfrm>
            <a:off x="8061277" y="2460312"/>
            <a:ext cx="3956491" cy="2493825"/>
          </a:xfrm>
          <a:prstGeom prst="rect">
            <a:avLst/>
          </a:prstGeom>
        </p:spPr>
        <p:txBody>
          <a:bodyPr/>
          <a:lstStyle>
            <a:defPPr>
              <a:defRPr lang="es-DO"/>
            </a:defPPr>
            <a:lvl1pPr marR="0" lvl="0" indent="0" algn="ctr" defTabSz="457200" fontAlgn="auto">
              <a:lnSpc>
                <a:spcPct val="90000"/>
              </a:lnSpc>
              <a:spcBef>
                <a:spcPct val="0"/>
              </a:spcBef>
              <a:spcAft>
                <a:spcPts val="0"/>
              </a:spcAft>
              <a:buClrTx/>
              <a:buSzTx/>
              <a:buFontTx/>
              <a:buNone/>
              <a:tabLst/>
              <a:defRPr sz="2300" b="0" cap="none">
                <a:latin typeface="Gotham Rounded Book" pitchFamily="50" charset="0"/>
                <a:ea typeface="Verdana" panose="020B0604030504040204" pitchFamily="34" charset="0"/>
                <a:cs typeface="Leelawadee UI" panose="020B0502040204020203" pitchFamily="34" charset="-34"/>
              </a:defRPr>
            </a:lvl1pPr>
          </a:lstStyle>
          <a:p>
            <a:pPr marL="342900" indent="-342900" algn="just">
              <a:spcAft>
                <a:spcPts val="1200"/>
              </a:spcAft>
              <a:buAutoNum type="arabicPeriod"/>
            </a:pPr>
            <a:r>
              <a:rPr lang="es-DO" sz="1900" dirty="0">
                <a:solidFill>
                  <a:schemeClr val="bg2">
                    <a:lumMod val="25000"/>
                  </a:schemeClr>
                </a:solidFill>
              </a:rPr>
              <a:t>El </a:t>
            </a:r>
            <a:r>
              <a:rPr lang="es-DO" sz="1900" b="1" dirty="0">
                <a:solidFill>
                  <a:srgbClr val="C00000"/>
                </a:solidFill>
              </a:rPr>
              <a:t>costo financiero de la pandemia</a:t>
            </a:r>
            <a:r>
              <a:rPr lang="es-DO" sz="1900" dirty="0">
                <a:solidFill>
                  <a:schemeClr val="bg2">
                    <a:lumMod val="25000"/>
                  </a:schemeClr>
                </a:solidFill>
              </a:rPr>
              <a:t> del COVID-19 para la República Dominicana fue alrededor de 5 % del PIB. </a:t>
            </a:r>
          </a:p>
          <a:p>
            <a:pPr marL="342900" indent="-342900" algn="just">
              <a:spcAft>
                <a:spcPts val="1200"/>
              </a:spcAft>
              <a:buAutoNum type="arabicPeriod"/>
            </a:pPr>
            <a:r>
              <a:rPr lang="es-DO" sz="1900" dirty="0">
                <a:solidFill>
                  <a:schemeClr val="bg2">
                    <a:lumMod val="25000"/>
                  </a:schemeClr>
                </a:solidFill>
              </a:rPr>
              <a:t>Estabilidad del crecimiento de la deuda pública como porcentaje del PIB. </a:t>
            </a:r>
          </a:p>
        </p:txBody>
      </p:sp>
      <p:sp>
        <p:nvSpPr>
          <p:cNvPr id="7" name="CuadroTexto 6">
            <a:extLst>
              <a:ext uri="{FF2B5EF4-FFF2-40B4-BE49-F238E27FC236}">
                <a16:creationId xmlns:a16="http://schemas.microsoft.com/office/drawing/2014/main" id="{2D7B0922-D151-9EAC-82DD-58F736110BCE}"/>
              </a:ext>
            </a:extLst>
          </p:cNvPr>
          <p:cNvSpPr txBox="1"/>
          <p:nvPr/>
        </p:nvSpPr>
        <p:spPr>
          <a:xfrm>
            <a:off x="3181330" y="1863608"/>
            <a:ext cx="1104768" cy="461665"/>
          </a:xfrm>
          <a:prstGeom prst="rect">
            <a:avLst/>
          </a:prstGeom>
          <a:noFill/>
        </p:spPr>
        <p:txBody>
          <a:bodyPr wrap="square" rtlCol="0">
            <a:spAutoFit/>
          </a:bodyPr>
          <a:lstStyle/>
          <a:p>
            <a:r>
              <a:rPr lang="es-DO" sz="1200" b="1">
                <a:solidFill>
                  <a:srgbClr val="002060"/>
                </a:solidFill>
                <a:latin typeface="Gotham Book" panose="02000604040000020004" pitchFamily="50" charset="0"/>
              </a:rPr>
              <a:t>Costo del COVID-19</a:t>
            </a:r>
          </a:p>
        </p:txBody>
      </p:sp>
      <p:graphicFrame>
        <p:nvGraphicFramePr>
          <p:cNvPr id="2" name="Gráfico 1">
            <a:extLst>
              <a:ext uri="{FF2B5EF4-FFF2-40B4-BE49-F238E27FC236}">
                <a16:creationId xmlns:a16="http://schemas.microsoft.com/office/drawing/2014/main" id="{D3A4B893-418E-E507-FE88-6AD087588AC4}"/>
              </a:ext>
            </a:extLst>
          </p:cNvPr>
          <p:cNvGraphicFramePr>
            <a:graphicFrameLocks/>
          </p:cNvGraphicFramePr>
          <p:nvPr>
            <p:extLst>
              <p:ext uri="{D42A27DB-BD31-4B8C-83A1-F6EECF244321}">
                <p14:modId xmlns:p14="http://schemas.microsoft.com/office/powerpoint/2010/main" val="563753140"/>
              </p:ext>
            </p:extLst>
          </p:nvPr>
        </p:nvGraphicFramePr>
        <p:xfrm>
          <a:off x="277463" y="1119116"/>
          <a:ext cx="7680583" cy="4726822"/>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839834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2BB2B65-76F1-0EB6-1263-FEC36E27FB15}"/>
              </a:ext>
            </a:extLst>
          </p:cNvPr>
          <p:cNvSpPr txBox="1"/>
          <p:nvPr/>
        </p:nvSpPr>
        <p:spPr>
          <a:xfrm>
            <a:off x="588936" y="418454"/>
            <a:ext cx="9221492" cy="446276"/>
          </a:xfrm>
          <a:prstGeom prst="rect">
            <a:avLst/>
          </a:prstGeom>
          <a:noFill/>
        </p:spPr>
        <p:txBody>
          <a:bodyPr wrap="square" rtlCol="0">
            <a:spAutoFit/>
          </a:bodyPr>
          <a:lstStyle/>
          <a:p>
            <a:r>
              <a:rPr lang="es-DO" sz="2300" b="1">
                <a:solidFill>
                  <a:srgbClr val="C00000"/>
                </a:solidFill>
                <a:latin typeface="Gotham Rounded Book" pitchFamily="50" charset="0"/>
                <a:ea typeface="Verdana" panose="020B0604030504040204" pitchFamily="34" charset="0"/>
                <a:cs typeface="Leelawadee UI" panose="020B0502040204020203" pitchFamily="34" charset="-34"/>
              </a:rPr>
              <a:t>En resumen…</a:t>
            </a:r>
          </a:p>
        </p:txBody>
      </p:sp>
      <p:graphicFrame>
        <p:nvGraphicFramePr>
          <p:cNvPr id="6" name="Diagrama 5">
            <a:extLst>
              <a:ext uri="{FF2B5EF4-FFF2-40B4-BE49-F238E27FC236}">
                <a16:creationId xmlns:a16="http://schemas.microsoft.com/office/drawing/2014/main" id="{D40CF0AE-C179-ABFD-D6F8-20F44731C57C}"/>
              </a:ext>
            </a:extLst>
          </p:cNvPr>
          <p:cNvGraphicFramePr/>
          <p:nvPr>
            <p:extLst>
              <p:ext uri="{D42A27DB-BD31-4B8C-83A1-F6EECF244321}">
                <p14:modId xmlns:p14="http://schemas.microsoft.com/office/powerpoint/2010/main" val="814039984"/>
              </p:ext>
            </p:extLst>
          </p:nvPr>
        </p:nvGraphicFramePr>
        <p:xfrm>
          <a:off x="2292027" y="920056"/>
          <a:ext cx="8128000" cy="501788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730359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7">
            <a:extLst>
              <a:ext uri="{FF2B5EF4-FFF2-40B4-BE49-F238E27FC236}">
                <a16:creationId xmlns:a16="http://schemas.microsoft.com/office/drawing/2014/main" id="{901208BC-63E4-500C-7947-078CA7867732}"/>
              </a:ext>
            </a:extLst>
          </p:cNvPr>
          <p:cNvGrpSpPr/>
          <p:nvPr/>
        </p:nvGrpSpPr>
        <p:grpSpPr>
          <a:xfrm>
            <a:off x="2326832" y="3803285"/>
            <a:ext cx="7674113" cy="1928593"/>
            <a:chOff x="2745676" y="3124200"/>
            <a:chExt cx="6700648" cy="2460449"/>
          </a:xfrm>
        </p:grpSpPr>
        <p:sp>
          <p:nvSpPr>
            <p:cNvPr id="5" name="Freeform: Shape 2">
              <a:extLst>
                <a:ext uri="{FF2B5EF4-FFF2-40B4-BE49-F238E27FC236}">
                  <a16:creationId xmlns:a16="http://schemas.microsoft.com/office/drawing/2014/main" id="{6CF6BCA8-FD6D-9CC6-9C44-57604A9D1C25}"/>
                </a:ext>
              </a:extLst>
            </p:cNvPr>
            <p:cNvSpPr/>
            <p:nvPr/>
          </p:nvSpPr>
          <p:spPr>
            <a:xfrm>
              <a:off x="6447651" y="3124200"/>
              <a:ext cx="2998673" cy="2460449"/>
            </a:xfrm>
            <a:custGeom>
              <a:avLst/>
              <a:gdLst>
                <a:gd name="connsiteX0" fmla="*/ 152400 w 742950"/>
                <a:gd name="connsiteY0" fmla="*/ 266700 h 609600"/>
                <a:gd name="connsiteX1" fmla="*/ 323850 w 742950"/>
                <a:gd name="connsiteY1" fmla="*/ 266700 h 609600"/>
                <a:gd name="connsiteX2" fmla="*/ 323850 w 742950"/>
                <a:gd name="connsiteY2" fmla="*/ 438150 h 609600"/>
                <a:gd name="connsiteX3" fmla="*/ 495300 w 742950"/>
                <a:gd name="connsiteY3" fmla="*/ 438150 h 609600"/>
                <a:gd name="connsiteX4" fmla="*/ 495300 w 742950"/>
                <a:gd name="connsiteY4" fmla="*/ 609600 h 609600"/>
                <a:gd name="connsiteX5" fmla="*/ 742950 w 742950"/>
                <a:gd name="connsiteY5" fmla="*/ 609600 h 609600"/>
                <a:gd name="connsiteX6" fmla="*/ 742950 w 742950"/>
                <a:gd name="connsiteY6" fmla="*/ 514350 h 609600"/>
                <a:gd name="connsiteX7" fmla="*/ 590550 w 742950"/>
                <a:gd name="connsiteY7" fmla="*/ 514350 h 609600"/>
                <a:gd name="connsiteX8" fmla="*/ 590550 w 742950"/>
                <a:gd name="connsiteY8" fmla="*/ 342900 h 609600"/>
                <a:gd name="connsiteX9" fmla="*/ 419100 w 742950"/>
                <a:gd name="connsiteY9" fmla="*/ 342900 h 609600"/>
                <a:gd name="connsiteX10" fmla="*/ 419100 w 742950"/>
                <a:gd name="connsiteY10" fmla="*/ 171450 h 609600"/>
                <a:gd name="connsiteX11" fmla="*/ 247650 w 742950"/>
                <a:gd name="connsiteY11" fmla="*/ 171450 h 609600"/>
                <a:gd name="connsiteX12" fmla="*/ 247650 w 742950"/>
                <a:gd name="connsiteY12" fmla="*/ 0 h 609600"/>
                <a:gd name="connsiteX13" fmla="*/ 0 w 742950"/>
                <a:gd name="connsiteY13" fmla="*/ 0 h 609600"/>
                <a:gd name="connsiteX14" fmla="*/ 0 w 742950"/>
                <a:gd name="connsiteY14" fmla="*/ 95250 h 609600"/>
                <a:gd name="connsiteX15" fmla="*/ 152400 w 742950"/>
                <a:gd name="connsiteY15" fmla="*/ 9525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2950" h="609600">
                  <a:moveTo>
                    <a:pt x="152400" y="266700"/>
                  </a:moveTo>
                  <a:lnTo>
                    <a:pt x="323850" y="266700"/>
                  </a:lnTo>
                  <a:lnTo>
                    <a:pt x="323850" y="438150"/>
                  </a:lnTo>
                  <a:lnTo>
                    <a:pt x="495300" y="438150"/>
                  </a:lnTo>
                  <a:lnTo>
                    <a:pt x="495300" y="609600"/>
                  </a:lnTo>
                  <a:lnTo>
                    <a:pt x="742950" y="609600"/>
                  </a:lnTo>
                  <a:lnTo>
                    <a:pt x="742950" y="514350"/>
                  </a:lnTo>
                  <a:lnTo>
                    <a:pt x="590550" y="514350"/>
                  </a:lnTo>
                  <a:lnTo>
                    <a:pt x="590550" y="342900"/>
                  </a:lnTo>
                  <a:lnTo>
                    <a:pt x="419100" y="342900"/>
                  </a:lnTo>
                  <a:lnTo>
                    <a:pt x="419100" y="171450"/>
                  </a:lnTo>
                  <a:lnTo>
                    <a:pt x="247650" y="171450"/>
                  </a:lnTo>
                  <a:lnTo>
                    <a:pt x="247650" y="0"/>
                  </a:lnTo>
                  <a:lnTo>
                    <a:pt x="0" y="0"/>
                  </a:lnTo>
                  <a:lnTo>
                    <a:pt x="0" y="95250"/>
                  </a:lnTo>
                  <a:lnTo>
                    <a:pt x="152400" y="95250"/>
                  </a:lnTo>
                  <a:close/>
                </a:path>
              </a:pathLst>
            </a:custGeom>
            <a:solidFill>
              <a:srgbClr val="003876"/>
            </a:solidFill>
            <a:ln w="9525" cap="flat">
              <a:noFill/>
              <a:prstDash val="solid"/>
              <a:miter/>
            </a:ln>
          </p:spPr>
          <p:txBody>
            <a:bodyPr rtlCol="0" anchor="ctr"/>
            <a:lstStyle/>
            <a:p>
              <a:endParaRPr lang="en-US"/>
            </a:p>
          </p:txBody>
        </p:sp>
        <p:sp>
          <p:nvSpPr>
            <p:cNvPr id="6" name="Freeform: Shape 3">
              <a:extLst>
                <a:ext uri="{FF2B5EF4-FFF2-40B4-BE49-F238E27FC236}">
                  <a16:creationId xmlns:a16="http://schemas.microsoft.com/office/drawing/2014/main" id="{8AAEDFCA-539E-DA84-76BE-134FE0AA8BCB}"/>
                </a:ext>
              </a:extLst>
            </p:cNvPr>
            <p:cNvSpPr/>
            <p:nvPr/>
          </p:nvSpPr>
          <p:spPr>
            <a:xfrm>
              <a:off x="2745676" y="3124200"/>
              <a:ext cx="2998669" cy="2460449"/>
            </a:xfrm>
            <a:custGeom>
              <a:avLst/>
              <a:gdLst>
                <a:gd name="connsiteX0" fmla="*/ 590550 w 742949"/>
                <a:gd name="connsiteY0" fmla="*/ 95250 h 609600"/>
                <a:gd name="connsiteX1" fmla="*/ 742950 w 742949"/>
                <a:gd name="connsiteY1" fmla="*/ 95250 h 609600"/>
                <a:gd name="connsiteX2" fmla="*/ 742950 w 742949"/>
                <a:gd name="connsiteY2" fmla="*/ 0 h 609600"/>
                <a:gd name="connsiteX3" fmla="*/ 495300 w 742949"/>
                <a:gd name="connsiteY3" fmla="*/ 0 h 609600"/>
                <a:gd name="connsiteX4" fmla="*/ 495300 w 742949"/>
                <a:gd name="connsiteY4" fmla="*/ 171450 h 609600"/>
                <a:gd name="connsiteX5" fmla="*/ 323850 w 742949"/>
                <a:gd name="connsiteY5" fmla="*/ 171450 h 609600"/>
                <a:gd name="connsiteX6" fmla="*/ 323850 w 742949"/>
                <a:gd name="connsiteY6" fmla="*/ 342900 h 609600"/>
                <a:gd name="connsiteX7" fmla="*/ 152400 w 742949"/>
                <a:gd name="connsiteY7" fmla="*/ 342900 h 609600"/>
                <a:gd name="connsiteX8" fmla="*/ 152400 w 742949"/>
                <a:gd name="connsiteY8" fmla="*/ 514350 h 609600"/>
                <a:gd name="connsiteX9" fmla="*/ 0 w 742949"/>
                <a:gd name="connsiteY9" fmla="*/ 514350 h 609600"/>
                <a:gd name="connsiteX10" fmla="*/ 0 w 742949"/>
                <a:gd name="connsiteY10" fmla="*/ 609600 h 609600"/>
                <a:gd name="connsiteX11" fmla="*/ 247650 w 742949"/>
                <a:gd name="connsiteY11" fmla="*/ 609600 h 609600"/>
                <a:gd name="connsiteX12" fmla="*/ 247650 w 742949"/>
                <a:gd name="connsiteY12" fmla="*/ 438150 h 609600"/>
                <a:gd name="connsiteX13" fmla="*/ 419100 w 742949"/>
                <a:gd name="connsiteY13" fmla="*/ 438150 h 609600"/>
                <a:gd name="connsiteX14" fmla="*/ 419100 w 742949"/>
                <a:gd name="connsiteY14" fmla="*/ 266700 h 609600"/>
                <a:gd name="connsiteX15" fmla="*/ 590550 w 742949"/>
                <a:gd name="connsiteY15" fmla="*/ 266700 h 609600"/>
                <a:gd name="connsiteX16" fmla="*/ 590550 w 742949"/>
                <a:gd name="connsiteY16" fmla="*/ 95250 h 609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42949" h="609600">
                  <a:moveTo>
                    <a:pt x="590550" y="95250"/>
                  </a:moveTo>
                  <a:lnTo>
                    <a:pt x="742950" y="95250"/>
                  </a:lnTo>
                  <a:lnTo>
                    <a:pt x="742950" y="0"/>
                  </a:lnTo>
                  <a:lnTo>
                    <a:pt x="495300" y="0"/>
                  </a:lnTo>
                  <a:lnTo>
                    <a:pt x="495300" y="171450"/>
                  </a:lnTo>
                  <a:lnTo>
                    <a:pt x="323850" y="171450"/>
                  </a:lnTo>
                  <a:lnTo>
                    <a:pt x="323850" y="342900"/>
                  </a:lnTo>
                  <a:lnTo>
                    <a:pt x="152400" y="342900"/>
                  </a:lnTo>
                  <a:lnTo>
                    <a:pt x="152400" y="514350"/>
                  </a:lnTo>
                  <a:lnTo>
                    <a:pt x="0" y="514350"/>
                  </a:lnTo>
                  <a:lnTo>
                    <a:pt x="0" y="609600"/>
                  </a:lnTo>
                  <a:lnTo>
                    <a:pt x="247650" y="609600"/>
                  </a:lnTo>
                  <a:lnTo>
                    <a:pt x="247650" y="438150"/>
                  </a:lnTo>
                  <a:lnTo>
                    <a:pt x="419100" y="438150"/>
                  </a:lnTo>
                  <a:lnTo>
                    <a:pt x="419100" y="266700"/>
                  </a:lnTo>
                  <a:lnTo>
                    <a:pt x="590550" y="266700"/>
                  </a:lnTo>
                  <a:lnTo>
                    <a:pt x="590550" y="95250"/>
                  </a:lnTo>
                  <a:close/>
                </a:path>
              </a:pathLst>
            </a:custGeom>
            <a:solidFill>
              <a:srgbClr val="3A8FCC"/>
            </a:solidFill>
            <a:ln w="9525" cap="flat">
              <a:noFill/>
              <a:prstDash val="solid"/>
              <a:miter/>
            </a:ln>
          </p:spPr>
          <p:txBody>
            <a:bodyPr rtlCol="0" anchor="ctr"/>
            <a:lstStyle/>
            <a:p>
              <a:endParaRPr lang="en-US"/>
            </a:p>
          </p:txBody>
        </p:sp>
        <p:sp>
          <p:nvSpPr>
            <p:cNvPr id="7" name="Freeform: Shape 4">
              <a:extLst>
                <a:ext uri="{FF2B5EF4-FFF2-40B4-BE49-F238E27FC236}">
                  <a16:creationId xmlns:a16="http://schemas.microsoft.com/office/drawing/2014/main" id="{F8332C5D-2F62-4A2D-44FA-90AA8503F171}"/>
                </a:ext>
              </a:extLst>
            </p:cNvPr>
            <p:cNvSpPr/>
            <p:nvPr/>
          </p:nvSpPr>
          <p:spPr>
            <a:xfrm>
              <a:off x="5903132" y="3124200"/>
              <a:ext cx="385729" cy="384445"/>
            </a:xfrm>
            <a:custGeom>
              <a:avLst/>
              <a:gdLst>
                <a:gd name="connsiteX0" fmla="*/ 0 w 95568"/>
                <a:gd name="connsiteY0" fmla="*/ 0 h 95250"/>
                <a:gd name="connsiteX1" fmla="*/ 95568 w 95568"/>
                <a:gd name="connsiteY1" fmla="*/ 0 h 95250"/>
                <a:gd name="connsiteX2" fmla="*/ 95568 w 95568"/>
                <a:gd name="connsiteY2" fmla="*/ 95250 h 95250"/>
                <a:gd name="connsiteX3" fmla="*/ 0 w 95568"/>
                <a:gd name="connsiteY3" fmla="*/ 95250 h 95250"/>
              </a:gdLst>
              <a:ahLst/>
              <a:cxnLst>
                <a:cxn ang="0">
                  <a:pos x="connsiteX0" y="connsiteY0"/>
                </a:cxn>
                <a:cxn ang="0">
                  <a:pos x="connsiteX1" y="connsiteY1"/>
                </a:cxn>
                <a:cxn ang="0">
                  <a:pos x="connsiteX2" y="connsiteY2"/>
                </a:cxn>
                <a:cxn ang="0">
                  <a:pos x="connsiteX3" y="connsiteY3"/>
                </a:cxn>
              </a:cxnLst>
              <a:rect l="l" t="t" r="r" b="b"/>
              <a:pathLst>
                <a:path w="95568" h="95250">
                  <a:moveTo>
                    <a:pt x="0" y="0"/>
                  </a:moveTo>
                  <a:lnTo>
                    <a:pt x="95568" y="0"/>
                  </a:lnTo>
                  <a:lnTo>
                    <a:pt x="95568" y="95250"/>
                  </a:lnTo>
                  <a:lnTo>
                    <a:pt x="0" y="95250"/>
                  </a:lnTo>
                  <a:close/>
                </a:path>
              </a:pathLst>
            </a:custGeom>
            <a:solidFill>
              <a:schemeClr val="tx2"/>
            </a:solidFill>
            <a:ln w="9525" cap="flat">
              <a:noFill/>
              <a:prstDash val="solid"/>
              <a:miter/>
            </a:ln>
          </p:spPr>
          <p:txBody>
            <a:bodyPr rtlCol="0" anchor="ctr"/>
            <a:lstStyle/>
            <a:p>
              <a:endParaRPr lang="en-US"/>
            </a:p>
          </p:txBody>
        </p:sp>
      </p:grpSp>
      <p:sp>
        <p:nvSpPr>
          <p:cNvPr id="8" name="Freeform: Shape 5">
            <a:extLst>
              <a:ext uri="{FF2B5EF4-FFF2-40B4-BE49-F238E27FC236}">
                <a16:creationId xmlns:a16="http://schemas.microsoft.com/office/drawing/2014/main" id="{1CB83144-4E43-305E-2790-40A1CDADA9CA}"/>
              </a:ext>
            </a:extLst>
          </p:cNvPr>
          <p:cNvSpPr/>
          <p:nvPr/>
        </p:nvSpPr>
        <p:spPr>
          <a:xfrm>
            <a:off x="3451949" y="3133925"/>
            <a:ext cx="891854" cy="1338720"/>
          </a:xfrm>
          <a:custGeom>
            <a:avLst/>
            <a:gdLst>
              <a:gd name="connsiteX0" fmla="*/ 386140 w 718233"/>
              <a:gd name="connsiteY0" fmla="*/ 230705 h 1102257"/>
              <a:gd name="connsiteX1" fmla="*/ 475859 w 718233"/>
              <a:gd name="connsiteY1" fmla="*/ 284536 h 1102257"/>
              <a:gd name="connsiteX2" fmla="*/ 551479 w 718233"/>
              <a:gd name="connsiteY2" fmla="*/ 458847 h 1102257"/>
              <a:gd name="connsiteX3" fmla="*/ 683493 w 718233"/>
              <a:gd name="connsiteY3" fmla="*/ 502424 h 1102257"/>
              <a:gd name="connsiteX4" fmla="*/ 715536 w 718233"/>
              <a:gd name="connsiteY4" fmla="*/ 567791 h 1102257"/>
              <a:gd name="connsiteX5" fmla="*/ 666831 w 718233"/>
              <a:gd name="connsiteY5" fmla="*/ 602397 h 1102257"/>
              <a:gd name="connsiteX6" fmla="*/ 650169 w 718233"/>
              <a:gd name="connsiteY6" fmla="*/ 599833 h 1102257"/>
              <a:gd name="connsiteX7" fmla="*/ 496366 w 718233"/>
              <a:gd name="connsiteY7" fmla="*/ 548565 h 1102257"/>
              <a:gd name="connsiteX8" fmla="*/ 465605 w 718233"/>
              <a:gd name="connsiteY8" fmla="*/ 520368 h 1102257"/>
              <a:gd name="connsiteX9" fmla="*/ 441253 w 718233"/>
              <a:gd name="connsiteY9" fmla="*/ 463973 h 1102257"/>
              <a:gd name="connsiteX10" fmla="*/ 410446 w 718233"/>
              <a:gd name="connsiteY10" fmla="*/ 618011 h 1102257"/>
              <a:gd name="connsiteX11" fmla="*/ 484006 w 718233"/>
              <a:gd name="connsiteY11" fmla="*/ 605662 h 1102257"/>
              <a:gd name="connsiteX12" fmla="*/ 541102 w 718233"/>
              <a:gd name="connsiteY12" fmla="*/ 641006 h 1102257"/>
              <a:gd name="connsiteX13" fmla="*/ 613606 w 718233"/>
              <a:gd name="connsiteY13" fmla="*/ 876643 h 1102257"/>
              <a:gd name="connsiteX14" fmla="*/ 600918 w 718233"/>
              <a:gd name="connsiteY14" fmla="*/ 927396 h 1102257"/>
              <a:gd name="connsiteX15" fmla="*/ 579167 w 718233"/>
              <a:gd name="connsiteY15" fmla="*/ 940084 h 1102257"/>
              <a:gd name="connsiteX16" fmla="*/ 514820 w 718233"/>
              <a:gd name="connsiteY16" fmla="*/ 906551 h 1102257"/>
              <a:gd name="connsiteX17" fmla="*/ 455004 w 718233"/>
              <a:gd name="connsiteY17" fmla="*/ 714417 h 1102257"/>
              <a:gd name="connsiteX18" fmla="*/ 301307 w 718233"/>
              <a:gd name="connsiteY18" fmla="*/ 739206 h 1102257"/>
              <a:gd name="connsiteX19" fmla="*/ 279759 w 718233"/>
              <a:gd name="connsiteY19" fmla="*/ 843355 h 1102257"/>
              <a:gd name="connsiteX20" fmla="*/ 269506 w 718233"/>
              <a:gd name="connsiteY20" fmla="*/ 865144 h 1102257"/>
              <a:gd name="connsiteX21" fmla="*/ 90069 w 718233"/>
              <a:gd name="connsiteY21" fmla="*/ 1083032 h 1102257"/>
              <a:gd name="connsiteX22" fmla="*/ 50336 w 718233"/>
              <a:gd name="connsiteY22" fmla="*/ 1102257 h 1102257"/>
              <a:gd name="connsiteX23" fmla="*/ 18294 w 718233"/>
              <a:gd name="connsiteY23" fmla="*/ 1090722 h 1102257"/>
              <a:gd name="connsiteX24" fmla="*/ 11885 w 718233"/>
              <a:gd name="connsiteY24" fmla="*/ 1018947 h 1102257"/>
              <a:gd name="connsiteX25" fmla="*/ 183632 w 718233"/>
              <a:gd name="connsiteY25" fmla="*/ 810031 h 1102257"/>
              <a:gd name="connsiteX26" fmla="*/ 272069 w 718233"/>
              <a:gd name="connsiteY26" fmla="*/ 378100 h 1102257"/>
              <a:gd name="connsiteX27" fmla="*/ 218238 w 718233"/>
              <a:gd name="connsiteY27" fmla="*/ 398607 h 1102257"/>
              <a:gd name="connsiteX28" fmla="*/ 165689 w 718233"/>
              <a:gd name="connsiteY28" fmla="*/ 531903 h 1102257"/>
              <a:gd name="connsiteX29" fmla="*/ 118266 w 718233"/>
              <a:gd name="connsiteY29" fmla="*/ 563946 h 1102257"/>
              <a:gd name="connsiteX30" fmla="*/ 99040 w 718233"/>
              <a:gd name="connsiteY30" fmla="*/ 560101 h 1102257"/>
              <a:gd name="connsiteX31" fmla="*/ 70843 w 718233"/>
              <a:gd name="connsiteY31" fmla="*/ 493452 h 1102257"/>
              <a:gd name="connsiteX32" fmla="*/ 134928 w 718233"/>
              <a:gd name="connsiteY32" fmla="*/ 339649 h 1102257"/>
              <a:gd name="connsiteX33" fmla="*/ 163125 w 718233"/>
              <a:gd name="connsiteY33" fmla="*/ 311452 h 1102257"/>
              <a:gd name="connsiteX34" fmla="*/ 342562 w 718233"/>
              <a:gd name="connsiteY34" fmla="*/ 240959 h 1102257"/>
              <a:gd name="connsiteX35" fmla="*/ 386140 w 718233"/>
              <a:gd name="connsiteY35" fmla="*/ 230705 h 1102257"/>
              <a:gd name="connsiteX36" fmla="*/ 423309 w 718233"/>
              <a:gd name="connsiteY36" fmla="*/ 0 h 1102257"/>
              <a:gd name="connsiteX37" fmla="*/ 525844 w 718233"/>
              <a:gd name="connsiteY37" fmla="*/ 102536 h 1102257"/>
              <a:gd name="connsiteX38" fmla="*/ 423309 w 718233"/>
              <a:gd name="connsiteY38" fmla="*/ 205071 h 1102257"/>
              <a:gd name="connsiteX39" fmla="*/ 320773 w 718233"/>
              <a:gd name="connsiteY39" fmla="*/ 102536 h 1102257"/>
              <a:gd name="connsiteX40" fmla="*/ 423309 w 718233"/>
              <a:gd name="connsiteY40" fmla="*/ 0 h 110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18233" h="1102257">
                <a:moveTo>
                  <a:pt x="386140" y="230705"/>
                </a:moveTo>
                <a:cubicBezTo>
                  <a:pt x="424591" y="230705"/>
                  <a:pt x="457915" y="252494"/>
                  <a:pt x="475859" y="284536"/>
                </a:cubicBezTo>
                <a:cubicBezTo>
                  <a:pt x="478422" y="289663"/>
                  <a:pt x="551479" y="458847"/>
                  <a:pt x="551479" y="458847"/>
                </a:cubicBezTo>
                <a:lnTo>
                  <a:pt x="683493" y="502424"/>
                </a:lnTo>
                <a:cubicBezTo>
                  <a:pt x="710409" y="511396"/>
                  <a:pt x="724507" y="540875"/>
                  <a:pt x="715536" y="567791"/>
                </a:cubicBezTo>
                <a:cubicBezTo>
                  <a:pt x="707845" y="588298"/>
                  <a:pt x="688620" y="602397"/>
                  <a:pt x="666831" y="602397"/>
                </a:cubicBezTo>
                <a:cubicBezTo>
                  <a:pt x="660423" y="602397"/>
                  <a:pt x="655296" y="601115"/>
                  <a:pt x="650169" y="599833"/>
                </a:cubicBezTo>
                <a:lnTo>
                  <a:pt x="496366" y="548565"/>
                </a:lnTo>
                <a:cubicBezTo>
                  <a:pt x="482267" y="543439"/>
                  <a:pt x="472014" y="533185"/>
                  <a:pt x="465605" y="520368"/>
                </a:cubicBezTo>
                <a:lnTo>
                  <a:pt x="441253" y="463973"/>
                </a:lnTo>
                <a:lnTo>
                  <a:pt x="410446" y="618011"/>
                </a:lnTo>
                <a:lnTo>
                  <a:pt x="484006" y="605662"/>
                </a:lnTo>
                <a:cubicBezTo>
                  <a:pt x="508475" y="601130"/>
                  <a:pt x="532945" y="616536"/>
                  <a:pt x="541102" y="641006"/>
                </a:cubicBezTo>
                <a:lnTo>
                  <a:pt x="613606" y="876643"/>
                </a:lnTo>
                <a:cubicBezTo>
                  <a:pt x="619043" y="894769"/>
                  <a:pt x="613606" y="914708"/>
                  <a:pt x="600918" y="927396"/>
                </a:cubicBezTo>
                <a:cubicBezTo>
                  <a:pt x="594574" y="933740"/>
                  <a:pt x="587323" y="937365"/>
                  <a:pt x="579167" y="940084"/>
                </a:cubicBezTo>
                <a:cubicBezTo>
                  <a:pt x="551978" y="949147"/>
                  <a:pt x="523883" y="933740"/>
                  <a:pt x="514820" y="906551"/>
                </a:cubicBezTo>
                <a:lnTo>
                  <a:pt x="455004" y="714417"/>
                </a:lnTo>
                <a:lnTo>
                  <a:pt x="301307" y="739206"/>
                </a:lnTo>
                <a:lnTo>
                  <a:pt x="279759" y="843355"/>
                </a:lnTo>
                <a:cubicBezTo>
                  <a:pt x="278478" y="851045"/>
                  <a:pt x="274633" y="858735"/>
                  <a:pt x="269506" y="865144"/>
                </a:cubicBezTo>
                <a:lnTo>
                  <a:pt x="90069" y="1083032"/>
                </a:lnTo>
                <a:cubicBezTo>
                  <a:pt x="79815" y="1095849"/>
                  <a:pt x="65716" y="1102257"/>
                  <a:pt x="50336" y="1102257"/>
                </a:cubicBezTo>
                <a:cubicBezTo>
                  <a:pt x="38801" y="1102257"/>
                  <a:pt x="27266" y="1098412"/>
                  <a:pt x="18294" y="1090722"/>
                </a:cubicBezTo>
                <a:cubicBezTo>
                  <a:pt x="-3495" y="1072778"/>
                  <a:pt x="-6059" y="1040736"/>
                  <a:pt x="11885" y="1018947"/>
                </a:cubicBezTo>
                <a:lnTo>
                  <a:pt x="183632" y="810031"/>
                </a:lnTo>
                <a:lnTo>
                  <a:pt x="272069" y="378100"/>
                </a:lnTo>
                <a:lnTo>
                  <a:pt x="218238" y="398607"/>
                </a:lnTo>
                <a:lnTo>
                  <a:pt x="165689" y="531903"/>
                </a:lnTo>
                <a:cubicBezTo>
                  <a:pt x="157998" y="552410"/>
                  <a:pt x="138773" y="563946"/>
                  <a:pt x="118266" y="563946"/>
                </a:cubicBezTo>
                <a:cubicBezTo>
                  <a:pt x="111857" y="563946"/>
                  <a:pt x="105449" y="562664"/>
                  <a:pt x="99040" y="560101"/>
                </a:cubicBezTo>
                <a:cubicBezTo>
                  <a:pt x="72125" y="549847"/>
                  <a:pt x="60590" y="519086"/>
                  <a:pt x="70843" y="493452"/>
                </a:cubicBezTo>
                <a:lnTo>
                  <a:pt x="134928" y="339649"/>
                </a:lnTo>
                <a:cubicBezTo>
                  <a:pt x="140055" y="326832"/>
                  <a:pt x="150308" y="316579"/>
                  <a:pt x="163125" y="311452"/>
                </a:cubicBezTo>
                <a:lnTo>
                  <a:pt x="342562" y="240959"/>
                </a:lnTo>
                <a:cubicBezTo>
                  <a:pt x="355379" y="234550"/>
                  <a:pt x="370760" y="230705"/>
                  <a:pt x="386140" y="230705"/>
                </a:cubicBezTo>
                <a:close/>
                <a:moveTo>
                  <a:pt x="423309" y="0"/>
                </a:moveTo>
                <a:cubicBezTo>
                  <a:pt x="479937" y="0"/>
                  <a:pt x="525844" y="45907"/>
                  <a:pt x="525844" y="102536"/>
                </a:cubicBezTo>
                <a:cubicBezTo>
                  <a:pt x="525844" y="159164"/>
                  <a:pt x="479937" y="205071"/>
                  <a:pt x="423309" y="205071"/>
                </a:cubicBezTo>
                <a:cubicBezTo>
                  <a:pt x="366680" y="205071"/>
                  <a:pt x="320773" y="159164"/>
                  <a:pt x="320773" y="102536"/>
                </a:cubicBezTo>
                <a:cubicBezTo>
                  <a:pt x="320773" y="45907"/>
                  <a:pt x="366680" y="0"/>
                  <a:pt x="423309" y="0"/>
                </a:cubicBezTo>
                <a:close/>
              </a:path>
            </a:pathLst>
          </a:custGeom>
          <a:solidFill>
            <a:schemeClr val="bg2">
              <a:lumMod val="75000"/>
            </a:schemeClr>
          </a:solidFill>
          <a:ln w="12799" cap="flat">
            <a:noFill/>
            <a:prstDash val="solid"/>
            <a:miter/>
          </a:ln>
        </p:spPr>
        <p:txBody>
          <a:bodyPr rtlCol="0" anchor="ctr"/>
          <a:lstStyle/>
          <a:p>
            <a:endParaRPr lang="en-US"/>
          </a:p>
        </p:txBody>
      </p:sp>
      <p:sp>
        <p:nvSpPr>
          <p:cNvPr id="9" name="Freeform: Shape 6">
            <a:extLst>
              <a:ext uri="{FF2B5EF4-FFF2-40B4-BE49-F238E27FC236}">
                <a16:creationId xmlns:a16="http://schemas.microsoft.com/office/drawing/2014/main" id="{AAE88427-3F0C-BADC-1584-735DFDAE3B79}"/>
              </a:ext>
            </a:extLst>
          </p:cNvPr>
          <p:cNvSpPr/>
          <p:nvPr/>
        </p:nvSpPr>
        <p:spPr>
          <a:xfrm flipH="1">
            <a:off x="9570968" y="4182025"/>
            <a:ext cx="892800" cy="1360800"/>
          </a:xfrm>
          <a:custGeom>
            <a:avLst/>
            <a:gdLst>
              <a:gd name="connsiteX0" fmla="*/ 386140 w 718233"/>
              <a:gd name="connsiteY0" fmla="*/ 230705 h 1102257"/>
              <a:gd name="connsiteX1" fmla="*/ 475859 w 718233"/>
              <a:gd name="connsiteY1" fmla="*/ 284536 h 1102257"/>
              <a:gd name="connsiteX2" fmla="*/ 551479 w 718233"/>
              <a:gd name="connsiteY2" fmla="*/ 458847 h 1102257"/>
              <a:gd name="connsiteX3" fmla="*/ 683493 w 718233"/>
              <a:gd name="connsiteY3" fmla="*/ 502424 h 1102257"/>
              <a:gd name="connsiteX4" fmla="*/ 715536 w 718233"/>
              <a:gd name="connsiteY4" fmla="*/ 567791 h 1102257"/>
              <a:gd name="connsiteX5" fmla="*/ 666831 w 718233"/>
              <a:gd name="connsiteY5" fmla="*/ 602397 h 1102257"/>
              <a:gd name="connsiteX6" fmla="*/ 650169 w 718233"/>
              <a:gd name="connsiteY6" fmla="*/ 599833 h 1102257"/>
              <a:gd name="connsiteX7" fmla="*/ 496366 w 718233"/>
              <a:gd name="connsiteY7" fmla="*/ 548565 h 1102257"/>
              <a:gd name="connsiteX8" fmla="*/ 465605 w 718233"/>
              <a:gd name="connsiteY8" fmla="*/ 520368 h 1102257"/>
              <a:gd name="connsiteX9" fmla="*/ 441253 w 718233"/>
              <a:gd name="connsiteY9" fmla="*/ 463973 h 1102257"/>
              <a:gd name="connsiteX10" fmla="*/ 410446 w 718233"/>
              <a:gd name="connsiteY10" fmla="*/ 618011 h 1102257"/>
              <a:gd name="connsiteX11" fmla="*/ 484006 w 718233"/>
              <a:gd name="connsiteY11" fmla="*/ 605662 h 1102257"/>
              <a:gd name="connsiteX12" fmla="*/ 541102 w 718233"/>
              <a:gd name="connsiteY12" fmla="*/ 641006 h 1102257"/>
              <a:gd name="connsiteX13" fmla="*/ 613606 w 718233"/>
              <a:gd name="connsiteY13" fmla="*/ 876643 h 1102257"/>
              <a:gd name="connsiteX14" fmla="*/ 600918 w 718233"/>
              <a:gd name="connsiteY14" fmla="*/ 927396 h 1102257"/>
              <a:gd name="connsiteX15" fmla="*/ 579167 w 718233"/>
              <a:gd name="connsiteY15" fmla="*/ 940084 h 1102257"/>
              <a:gd name="connsiteX16" fmla="*/ 514820 w 718233"/>
              <a:gd name="connsiteY16" fmla="*/ 906551 h 1102257"/>
              <a:gd name="connsiteX17" fmla="*/ 455004 w 718233"/>
              <a:gd name="connsiteY17" fmla="*/ 714417 h 1102257"/>
              <a:gd name="connsiteX18" fmla="*/ 301307 w 718233"/>
              <a:gd name="connsiteY18" fmla="*/ 739206 h 1102257"/>
              <a:gd name="connsiteX19" fmla="*/ 279759 w 718233"/>
              <a:gd name="connsiteY19" fmla="*/ 843355 h 1102257"/>
              <a:gd name="connsiteX20" fmla="*/ 269506 w 718233"/>
              <a:gd name="connsiteY20" fmla="*/ 865144 h 1102257"/>
              <a:gd name="connsiteX21" fmla="*/ 90069 w 718233"/>
              <a:gd name="connsiteY21" fmla="*/ 1083032 h 1102257"/>
              <a:gd name="connsiteX22" fmla="*/ 50336 w 718233"/>
              <a:gd name="connsiteY22" fmla="*/ 1102257 h 1102257"/>
              <a:gd name="connsiteX23" fmla="*/ 18294 w 718233"/>
              <a:gd name="connsiteY23" fmla="*/ 1090722 h 1102257"/>
              <a:gd name="connsiteX24" fmla="*/ 11885 w 718233"/>
              <a:gd name="connsiteY24" fmla="*/ 1018947 h 1102257"/>
              <a:gd name="connsiteX25" fmla="*/ 183632 w 718233"/>
              <a:gd name="connsiteY25" fmla="*/ 810031 h 1102257"/>
              <a:gd name="connsiteX26" fmla="*/ 272069 w 718233"/>
              <a:gd name="connsiteY26" fmla="*/ 378100 h 1102257"/>
              <a:gd name="connsiteX27" fmla="*/ 218238 w 718233"/>
              <a:gd name="connsiteY27" fmla="*/ 398607 h 1102257"/>
              <a:gd name="connsiteX28" fmla="*/ 165689 w 718233"/>
              <a:gd name="connsiteY28" fmla="*/ 531903 h 1102257"/>
              <a:gd name="connsiteX29" fmla="*/ 118266 w 718233"/>
              <a:gd name="connsiteY29" fmla="*/ 563946 h 1102257"/>
              <a:gd name="connsiteX30" fmla="*/ 99040 w 718233"/>
              <a:gd name="connsiteY30" fmla="*/ 560101 h 1102257"/>
              <a:gd name="connsiteX31" fmla="*/ 70843 w 718233"/>
              <a:gd name="connsiteY31" fmla="*/ 493452 h 1102257"/>
              <a:gd name="connsiteX32" fmla="*/ 134928 w 718233"/>
              <a:gd name="connsiteY32" fmla="*/ 339649 h 1102257"/>
              <a:gd name="connsiteX33" fmla="*/ 163125 w 718233"/>
              <a:gd name="connsiteY33" fmla="*/ 311452 h 1102257"/>
              <a:gd name="connsiteX34" fmla="*/ 342562 w 718233"/>
              <a:gd name="connsiteY34" fmla="*/ 240959 h 1102257"/>
              <a:gd name="connsiteX35" fmla="*/ 386140 w 718233"/>
              <a:gd name="connsiteY35" fmla="*/ 230705 h 1102257"/>
              <a:gd name="connsiteX36" fmla="*/ 423309 w 718233"/>
              <a:gd name="connsiteY36" fmla="*/ 0 h 1102257"/>
              <a:gd name="connsiteX37" fmla="*/ 525844 w 718233"/>
              <a:gd name="connsiteY37" fmla="*/ 102536 h 1102257"/>
              <a:gd name="connsiteX38" fmla="*/ 423309 w 718233"/>
              <a:gd name="connsiteY38" fmla="*/ 205071 h 1102257"/>
              <a:gd name="connsiteX39" fmla="*/ 320773 w 718233"/>
              <a:gd name="connsiteY39" fmla="*/ 102536 h 1102257"/>
              <a:gd name="connsiteX40" fmla="*/ 423309 w 718233"/>
              <a:gd name="connsiteY40" fmla="*/ 0 h 11022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718233" h="1102257">
                <a:moveTo>
                  <a:pt x="386140" y="230705"/>
                </a:moveTo>
                <a:cubicBezTo>
                  <a:pt x="424591" y="230705"/>
                  <a:pt x="457915" y="252494"/>
                  <a:pt x="475859" y="284536"/>
                </a:cubicBezTo>
                <a:cubicBezTo>
                  <a:pt x="478422" y="289663"/>
                  <a:pt x="551479" y="458847"/>
                  <a:pt x="551479" y="458847"/>
                </a:cubicBezTo>
                <a:lnTo>
                  <a:pt x="683493" y="502424"/>
                </a:lnTo>
                <a:cubicBezTo>
                  <a:pt x="710409" y="511396"/>
                  <a:pt x="724507" y="540875"/>
                  <a:pt x="715536" y="567791"/>
                </a:cubicBezTo>
                <a:cubicBezTo>
                  <a:pt x="707845" y="588298"/>
                  <a:pt x="688620" y="602397"/>
                  <a:pt x="666831" y="602397"/>
                </a:cubicBezTo>
                <a:cubicBezTo>
                  <a:pt x="660423" y="602397"/>
                  <a:pt x="655296" y="601115"/>
                  <a:pt x="650169" y="599833"/>
                </a:cubicBezTo>
                <a:lnTo>
                  <a:pt x="496366" y="548565"/>
                </a:lnTo>
                <a:cubicBezTo>
                  <a:pt x="482267" y="543439"/>
                  <a:pt x="472014" y="533185"/>
                  <a:pt x="465605" y="520368"/>
                </a:cubicBezTo>
                <a:lnTo>
                  <a:pt x="441253" y="463973"/>
                </a:lnTo>
                <a:lnTo>
                  <a:pt x="410446" y="618011"/>
                </a:lnTo>
                <a:lnTo>
                  <a:pt x="484006" y="605662"/>
                </a:lnTo>
                <a:cubicBezTo>
                  <a:pt x="508475" y="601130"/>
                  <a:pt x="532945" y="616536"/>
                  <a:pt x="541102" y="641006"/>
                </a:cubicBezTo>
                <a:lnTo>
                  <a:pt x="613606" y="876643"/>
                </a:lnTo>
                <a:cubicBezTo>
                  <a:pt x="619043" y="894769"/>
                  <a:pt x="613606" y="914708"/>
                  <a:pt x="600918" y="927396"/>
                </a:cubicBezTo>
                <a:cubicBezTo>
                  <a:pt x="594574" y="933740"/>
                  <a:pt x="587323" y="937365"/>
                  <a:pt x="579167" y="940084"/>
                </a:cubicBezTo>
                <a:cubicBezTo>
                  <a:pt x="551978" y="949147"/>
                  <a:pt x="523883" y="933740"/>
                  <a:pt x="514820" y="906551"/>
                </a:cubicBezTo>
                <a:lnTo>
                  <a:pt x="455004" y="714417"/>
                </a:lnTo>
                <a:lnTo>
                  <a:pt x="301307" y="739206"/>
                </a:lnTo>
                <a:lnTo>
                  <a:pt x="279759" y="843355"/>
                </a:lnTo>
                <a:cubicBezTo>
                  <a:pt x="278478" y="851045"/>
                  <a:pt x="274633" y="858735"/>
                  <a:pt x="269506" y="865144"/>
                </a:cubicBezTo>
                <a:lnTo>
                  <a:pt x="90069" y="1083032"/>
                </a:lnTo>
                <a:cubicBezTo>
                  <a:pt x="79815" y="1095849"/>
                  <a:pt x="65716" y="1102257"/>
                  <a:pt x="50336" y="1102257"/>
                </a:cubicBezTo>
                <a:cubicBezTo>
                  <a:pt x="38801" y="1102257"/>
                  <a:pt x="27266" y="1098412"/>
                  <a:pt x="18294" y="1090722"/>
                </a:cubicBezTo>
                <a:cubicBezTo>
                  <a:pt x="-3495" y="1072778"/>
                  <a:pt x="-6059" y="1040736"/>
                  <a:pt x="11885" y="1018947"/>
                </a:cubicBezTo>
                <a:lnTo>
                  <a:pt x="183632" y="810031"/>
                </a:lnTo>
                <a:lnTo>
                  <a:pt x="272069" y="378100"/>
                </a:lnTo>
                <a:lnTo>
                  <a:pt x="218238" y="398607"/>
                </a:lnTo>
                <a:lnTo>
                  <a:pt x="165689" y="531903"/>
                </a:lnTo>
                <a:cubicBezTo>
                  <a:pt x="157998" y="552410"/>
                  <a:pt x="138773" y="563946"/>
                  <a:pt x="118266" y="563946"/>
                </a:cubicBezTo>
                <a:cubicBezTo>
                  <a:pt x="111857" y="563946"/>
                  <a:pt x="105449" y="562664"/>
                  <a:pt x="99040" y="560101"/>
                </a:cubicBezTo>
                <a:cubicBezTo>
                  <a:pt x="72125" y="549847"/>
                  <a:pt x="60590" y="519086"/>
                  <a:pt x="70843" y="493452"/>
                </a:cubicBezTo>
                <a:lnTo>
                  <a:pt x="134928" y="339649"/>
                </a:lnTo>
                <a:cubicBezTo>
                  <a:pt x="140055" y="326832"/>
                  <a:pt x="150308" y="316579"/>
                  <a:pt x="163125" y="311452"/>
                </a:cubicBezTo>
                <a:lnTo>
                  <a:pt x="342562" y="240959"/>
                </a:lnTo>
                <a:cubicBezTo>
                  <a:pt x="355379" y="234550"/>
                  <a:pt x="370760" y="230705"/>
                  <a:pt x="386140" y="230705"/>
                </a:cubicBezTo>
                <a:close/>
                <a:moveTo>
                  <a:pt x="423309" y="0"/>
                </a:moveTo>
                <a:cubicBezTo>
                  <a:pt x="479937" y="0"/>
                  <a:pt x="525844" y="45907"/>
                  <a:pt x="525844" y="102536"/>
                </a:cubicBezTo>
                <a:cubicBezTo>
                  <a:pt x="525844" y="159164"/>
                  <a:pt x="479937" y="205071"/>
                  <a:pt x="423309" y="205071"/>
                </a:cubicBezTo>
                <a:cubicBezTo>
                  <a:pt x="366680" y="205071"/>
                  <a:pt x="320773" y="159164"/>
                  <a:pt x="320773" y="102536"/>
                </a:cubicBezTo>
                <a:cubicBezTo>
                  <a:pt x="320773" y="45907"/>
                  <a:pt x="366680" y="0"/>
                  <a:pt x="423309" y="0"/>
                </a:cubicBezTo>
                <a:close/>
              </a:path>
            </a:pathLst>
          </a:custGeom>
          <a:solidFill>
            <a:schemeClr val="bg2">
              <a:lumMod val="75000"/>
            </a:schemeClr>
          </a:solidFill>
          <a:ln w="12799" cap="flat">
            <a:noFill/>
            <a:prstDash val="solid"/>
            <a:miter/>
          </a:ln>
        </p:spPr>
        <p:txBody>
          <a:bodyPr rtlCol="0" anchor="ctr"/>
          <a:lstStyle/>
          <a:p>
            <a:endParaRPr lang="en-US"/>
          </a:p>
        </p:txBody>
      </p:sp>
      <p:sp>
        <p:nvSpPr>
          <p:cNvPr id="11" name="CuadroTexto 10">
            <a:extLst>
              <a:ext uri="{FF2B5EF4-FFF2-40B4-BE49-F238E27FC236}">
                <a16:creationId xmlns:a16="http://schemas.microsoft.com/office/drawing/2014/main" id="{ADEC0D38-E794-E14C-7048-956E5A902C01}"/>
              </a:ext>
            </a:extLst>
          </p:cNvPr>
          <p:cNvSpPr txBox="1"/>
          <p:nvPr/>
        </p:nvSpPr>
        <p:spPr>
          <a:xfrm>
            <a:off x="4632959" y="2191011"/>
            <a:ext cx="3065013" cy="584775"/>
          </a:xfrm>
          <a:prstGeom prst="rect">
            <a:avLst/>
          </a:prstGeom>
          <a:noFill/>
        </p:spPr>
        <p:txBody>
          <a:bodyPr wrap="square" rtlCol="0">
            <a:spAutoFit/>
          </a:bodyPr>
          <a:lstStyle/>
          <a:p>
            <a:pPr algn="ctr"/>
            <a:r>
              <a:rPr lang="es-DO" sz="1600" b="1">
                <a:solidFill>
                  <a:srgbClr val="FF0000"/>
                </a:solidFill>
                <a:latin typeface="Artifex CF" panose="00000500000000000000" pitchFamily="50" charset="0"/>
              </a:rPr>
              <a:t>Calidad </a:t>
            </a:r>
            <a:br>
              <a:rPr lang="es-DO" sz="1600" b="1">
                <a:solidFill>
                  <a:srgbClr val="FF0000"/>
                </a:solidFill>
                <a:latin typeface="Artifex CF" panose="00000500000000000000" pitchFamily="50" charset="0"/>
              </a:rPr>
            </a:br>
            <a:r>
              <a:rPr lang="es-DO" sz="1600" b="1">
                <a:solidFill>
                  <a:srgbClr val="FF0000"/>
                </a:solidFill>
                <a:latin typeface="Artifex CF" panose="00000500000000000000" pitchFamily="50" charset="0"/>
              </a:rPr>
              <a:t>de vida</a:t>
            </a:r>
          </a:p>
        </p:txBody>
      </p:sp>
      <p:sp>
        <p:nvSpPr>
          <p:cNvPr id="13" name="TextBox 21">
            <a:extLst>
              <a:ext uri="{FF2B5EF4-FFF2-40B4-BE49-F238E27FC236}">
                <a16:creationId xmlns:a16="http://schemas.microsoft.com/office/drawing/2014/main" id="{67D78696-7A88-7E4E-C7B6-7F9B7F0C73F9}"/>
              </a:ext>
            </a:extLst>
          </p:cNvPr>
          <p:cNvSpPr txBox="1"/>
          <p:nvPr/>
        </p:nvSpPr>
        <p:spPr>
          <a:xfrm>
            <a:off x="1648107" y="2164825"/>
            <a:ext cx="2926080" cy="830997"/>
          </a:xfrm>
          <a:prstGeom prst="rect">
            <a:avLst/>
          </a:prstGeom>
          <a:solidFill>
            <a:schemeClr val="bg2">
              <a:lumMod val="90000"/>
            </a:schemeClr>
          </a:solidFill>
        </p:spPr>
        <p:txBody>
          <a:bodyPr wrap="square" lIns="0" rIns="0" rtlCol="0" anchor="b">
            <a:spAutoFit/>
          </a:bodyPr>
          <a:lstStyle>
            <a:defPPr>
              <a:defRPr lang="es-DO"/>
            </a:defPPr>
            <a:lvl1pPr>
              <a:defRPr b="1">
                <a:solidFill>
                  <a:schemeClr val="bg2">
                    <a:lumMod val="25000"/>
                  </a:schemeClr>
                </a:solidFill>
                <a:latin typeface="Gotham Book" panose="02000604040000020004" pitchFamily="50" charset="0"/>
              </a:defRPr>
            </a:lvl1pPr>
          </a:lstStyle>
          <a:p>
            <a:pPr algn="ctr"/>
            <a:r>
              <a:rPr lang="es-DO" sz="1600" noProof="1"/>
              <a:t>Crecimiento generalizado de la productividad  y de los salarios</a:t>
            </a:r>
          </a:p>
        </p:txBody>
      </p:sp>
      <p:sp>
        <p:nvSpPr>
          <p:cNvPr id="16" name="TextBox 18">
            <a:extLst>
              <a:ext uri="{FF2B5EF4-FFF2-40B4-BE49-F238E27FC236}">
                <a16:creationId xmlns:a16="http://schemas.microsoft.com/office/drawing/2014/main" id="{42E009D0-7964-701D-674A-AB9C87C3729A}"/>
              </a:ext>
            </a:extLst>
          </p:cNvPr>
          <p:cNvSpPr txBox="1"/>
          <p:nvPr/>
        </p:nvSpPr>
        <p:spPr>
          <a:xfrm>
            <a:off x="7812518" y="2188249"/>
            <a:ext cx="3420665" cy="830997"/>
          </a:xfrm>
          <a:prstGeom prst="rect">
            <a:avLst/>
          </a:prstGeom>
          <a:solidFill>
            <a:schemeClr val="bg2">
              <a:lumMod val="90000"/>
            </a:schemeClr>
          </a:solidFill>
        </p:spPr>
        <p:txBody>
          <a:bodyPr wrap="square" lIns="0" rIns="0" rtlCol="0" anchor="b">
            <a:spAutoFit/>
          </a:bodyPr>
          <a:lstStyle/>
          <a:p>
            <a:pPr algn="ctr"/>
            <a:r>
              <a:rPr lang="es-DO" sz="1600" b="1" noProof="1">
                <a:solidFill>
                  <a:schemeClr val="bg2">
                    <a:lumMod val="25000"/>
                  </a:schemeClr>
                </a:solidFill>
                <a:latin typeface="Gotham Book" panose="02000604040000020004" pitchFamily="50" charset="0"/>
              </a:rPr>
              <a:t>Más y mejores servicios públicos, de todos los servicios para todo el mundo </a:t>
            </a:r>
          </a:p>
        </p:txBody>
      </p:sp>
      <p:sp>
        <p:nvSpPr>
          <p:cNvPr id="19" name="TextBox 24">
            <a:extLst>
              <a:ext uri="{FF2B5EF4-FFF2-40B4-BE49-F238E27FC236}">
                <a16:creationId xmlns:a16="http://schemas.microsoft.com/office/drawing/2014/main" id="{6E0EA097-192A-862E-6854-F5F143D10E1B}"/>
              </a:ext>
            </a:extLst>
          </p:cNvPr>
          <p:cNvSpPr txBox="1"/>
          <p:nvPr/>
        </p:nvSpPr>
        <p:spPr>
          <a:xfrm>
            <a:off x="4482578" y="5394518"/>
            <a:ext cx="3329940" cy="400110"/>
          </a:xfrm>
          <a:prstGeom prst="rect">
            <a:avLst/>
          </a:prstGeom>
          <a:noFill/>
        </p:spPr>
        <p:txBody>
          <a:bodyPr wrap="square" lIns="0" rIns="0" rtlCol="0" anchor="b">
            <a:spAutoFit/>
          </a:bodyPr>
          <a:lstStyle>
            <a:defPPr>
              <a:defRPr lang="es-DO"/>
            </a:defPPr>
            <a:lvl1pPr>
              <a:defRPr b="1">
                <a:solidFill>
                  <a:schemeClr val="bg2">
                    <a:lumMod val="25000"/>
                  </a:schemeClr>
                </a:solidFill>
                <a:latin typeface="Gotham Book" panose="02000604040000020004" pitchFamily="50" charset="0"/>
              </a:defRPr>
            </a:lvl1pPr>
          </a:lstStyle>
          <a:p>
            <a:pPr algn="ctr"/>
            <a:r>
              <a:rPr lang="en-US" sz="2000" b="0" noProof="1">
                <a:solidFill>
                  <a:srgbClr val="44546A"/>
                </a:solidFill>
                <a:latin typeface="Gotham Rounded Book" pitchFamily="50" charset="0"/>
                <a:ea typeface="Verdana" panose="020B0604030504040204" pitchFamily="34" charset="0"/>
                <a:cs typeface="Leelawadee UI" panose="020B0502040204020203" pitchFamily="34" charset="-34"/>
              </a:rPr>
              <a:t>Sostenibilidad</a:t>
            </a:r>
          </a:p>
        </p:txBody>
      </p:sp>
      <p:sp>
        <p:nvSpPr>
          <p:cNvPr id="20" name="TextBox 25">
            <a:extLst>
              <a:ext uri="{FF2B5EF4-FFF2-40B4-BE49-F238E27FC236}">
                <a16:creationId xmlns:a16="http://schemas.microsoft.com/office/drawing/2014/main" id="{8BFFBF28-CEA9-9DB5-5AF6-54F740715687}"/>
              </a:ext>
            </a:extLst>
          </p:cNvPr>
          <p:cNvSpPr txBox="1"/>
          <p:nvPr/>
        </p:nvSpPr>
        <p:spPr>
          <a:xfrm>
            <a:off x="4632959" y="3853307"/>
            <a:ext cx="2926080" cy="276999"/>
          </a:xfrm>
          <a:prstGeom prst="rect">
            <a:avLst/>
          </a:prstGeom>
          <a:noFill/>
        </p:spPr>
        <p:txBody>
          <a:bodyPr wrap="square" lIns="0" rIns="0" rtlCol="0" anchor="t">
            <a:spAutoFit/>
          </a:bodyPr>
          <a:lstStyle/>
          <a:p>
            <a:pPr algn="just"/>
            <a:endParaRPr lang="en-US" sz="1200" noProof="1">
              <a:solidFill>
                <a:schemeClr val="tx1">
                  <a:lumMod val="65000"/>
                  <a:lumOff val="35000"/>
                </a:schemeClr>
              </a:solidFill>
            </a:endParaRPr>
          </a:p>
        </p:txBody>
      </p:sp>
      <p:pic>
        <p:nvPicPr>
          <p:cNvPr id="27" name="Imagen 26" descr="Logotipo, Icono&#10;&#10;Descripción generada automáticamente">
            <a:extLst>
              <a:ext uri="{FF2B5EF4-FFF2-40B4-BE49-F238E27FC236}">
                <a16:creationId xmlns:a16="http://schemas.microsoft.com/office/drawing/2014/main" id="{B1B979FD-1891-5DC8-7B4F-04CD5F29B17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620" y="2827363"/>
            <a:ext cx="891855" cy="891855"/>
          </a:xfrm>
          <a:prstGeom prst="rect">
            <a:avLst/>
          </a:prstGeom>
        </p:spPr>
      </p:pic>
      <p:sp>
        <p:nvSpPr>
          <p:cNvPr id="29" name="CuadroTexto 28">
            <a:extLst>
              <a:ext uri="{FF2B5EF4-FFF2-40B4-BE49-F238E27FC236}">
                <a16:creationId xmlns:a16="http://schemas.microsoft.com/office/drawing/2014/main" id="{69DB4904-CBFC-C589-0602-A2B494CB8F54}"/>
              </a:ext>
            </a:extLst>
          </p:cNvPr>
          <p:cNvSpPr txBox="1"/>
          <p:nvPr/>
        </p:nvSpPr>
        <p:spPr>
          <a:xfrm>
            <a:off x="3115886" y="4778167"/>
            <a:ext cx="6096000" cy="400110"/>
          </a:xfrm>
          <a:prstGeom prst="rect">
            <a:avLst/>
          </a:prstGeom>
          <a:noFill/>
        </p:spPr>
        <p:txBody>
          <a:bodyPr wrap="square" lIns="0" rIns="0" rtlCol="0" anchor="b">
            <a:spAutoFit/>
          </a:bodyPr>
          <a:lstStyle>
            <a:defPPr>
              <a:defRPr lang="es-DO"/>
            </a:defPPr>
            <a:lvl1pPr algn="ctr">
              <a:defRPr b="1">
                <a:solidFill>
                  <a:schemeClr val="bg2">
                    <a:lumMod val="25000"/>
                  </a:schemeClr>
                </a:solidFill>
                <a:latin typeface="Gotham Book" panose="02000604040000020004" pitchFamily="50" charset="0"/>
              </a:defRPr>
            </a:lvl1pPr>
          </a:lstStyle>
          <a:p>
            <a:r>
              <a:rPr lang="en-US" sz="2000" b="0" noProof="1">
                <a:solidFill>
                  <a:srgbClr val="44546A"/>
                </a:solidFill>
                <a:latin typeface="Gotham Rounded Book" pitchFamily="50" charset="0"/>
                <a:ea typeface="Verdana" panose="020B0604030504040204" pitchFamily="34" charset="0"/>
                <a:cs typeface="Leelawadee UI" panose="020B0502040204020203" pitchFamily="34" charset="-34"/>
              </a:rPr>
              <a:t>Transformación digital</a:t>
            </a:r>
          </a:p>
        </p:txBody>
      </p:sp>
      <p:sp>
        <p:nvSpPr>
          <p:cNvPr id="31" name="CuadroTexto 30">
            <a:extLst>
              <a:ext uri="{FF2B5EF4-FFF2-40B4-BE49-F238E27FC236}">
                <a16:creationId xmlns:a16="http://schemas.microsoft.com/office/drawing/2014/main" id="{C1605BEF-26DC-57C5-EFE8-BCC5D16C722C}"/>
              </a:ext>
            </a:extLst>
          </p:cNvPr>
          <p:cNvSpPr txBox="1"/>
          <p:nvPr/>
        </p:nvSpPr>
        <p:spPr>
          <a:xfrm>
            <a:off x="5017827" y="4246854"/>
            <a:ext cx="2313379" cy="400110"/>
          </a:xfrm>
          <a:prstGeom prst="rect">
            <a:avLst/>
          </a:prstGeom>
          <a:noFill/>
        </p:spPr>
        <p:txBody>
          <a:bodyPr wrap="square" lIns="0" rIns="0" rtlCol="0" anchor="b">
            <a:spAutoFit/>
          </a:bodyPr>
          <a:lstStyle>
            <a:defPPr>
              <a:defRPr lang="es-DO"/>
            </a:defPPr>
            <a:lvl1pPr algn="ctr">
              <a:defRPr b="1">
                <a:solidFill>
                  <a:schemeClr val="bg2">
                    <a:lumMod val="25000"/>
                  </a:schemeClr>
                </a:solidFill>
                <a:latin typeface="Gotham Book" panose="02000604040000020004" pitchFamily="50" charset="0"/>
              </a:defRPr>
            </a:lvl1pPr>
          </a:lstStyle>
          <a:p>
            <a:r>
              <a:rPr lang="en-US" sz="2000" b="0" noProof="1">
                <a:solidFill>
                  <a:srgbClr val="44546A"/>
                </a:solidFill>
                <a:latin typeface="Gotham Rounded Book" pitchFamily="50" charset="0"/>
                <a:ea typeface="Verdana" panose="020B0604030504040204" pitchFamily="34" charset="0"/>
                <a:cs typeface="Leelawadee UI" panose="020B0502040204020203" pitchFamily="34" charset="-34"/>
              </a:rPr>
              <a:t>Territorio</a:t>
            </a:r>
          </a:p>
        </p:txBody>
      </p:sp>
      <p:sp>
        <p:nvSpPr>
          <p:cNvPr id="10" name="CuadroTexto 9">
            <a:extLst>
              <a:ext uri="{FF2B5EF4-FFF2-40B4-BE49-F238E27FC236}">
                <a16:creationId xmlns:a16="http://schemas.microsoft.com/office/drawing/2014/main" id="{492262B3-C399-46EE-5253-B5EF6AF9CC3C}"/>
              </a:ext>
            </a:extLst>
          </p:cNvPr>
          <p:cNvSpPr txBox="1"/>
          <p:nvPr/>
        </p:nvSpPr>
        <p:spPr>
          <a:xfrm>
            <a:off x="555463" y="333399"/>
            <a:ext cx="11238106" cy="424732"/>
          </a:xfrm>
          <a:prstGeom prst="rect">
            <a:avLst/>
          </a:prstGeom>
        </p:spPr>
        <p:txBody>
          <a:bodyPr/>
          <a:lstStyle>
            <a:defPPr>
              <a:defRPr lang="es-DO"/>
            </a:defPPr>
            <a:lvl1pPr marR="0" lvl="0" indent="0" defTabSz="457200" fontAlgn="auto">
              <a:lnSpc>
                <a:spcPct val="90000"/>
              </a:lnSpc>
              <a:spcBef>
                <a:spcPct val="0"/>
              </a:spcBef>
              <a:spcAft>
                <a:spcPts val="0"/>
              </a:spcAft>
              <a:buClrTx/>
              <a:buSzTx/>
              <a:buFontTx/>
              <a:buNone/>
              <a:tabLst/>
              <a:defRPr sz="2300" b="1" cap="none">
                <a:solidFill>
                  <a:srgbClr val="C00000"/>
                </a:solidFill>
                <a:latin typeface="Gotham Rounded Book" pitchFamily="50" charset="0"/>
                <a:ea typeface="Verdana" panose="020B0604030504040204" pitchFamily="34" charset="0"/>
                <a:cs typeface="Leelawadee UI" panose="020B0502040204020203" pitchFamily="34" charset="-34"/>
              </a:defRPr>
            </a:lvl1pPr>
          </a:lstStyle>
          <a:p>
            <a:pPr algn="ctr"/>
            <a:r>
              <a:rPr lang="es-DO" dirty="0"/>
              <a:t>Desarrollo es cambio tecnológico y bienestar generalizado</a:t>
            </a:r>
          </a:p>
        </p:txBody>
      </p:sp>
      <p:sp>
        <p:nvSpPr>
          <p:cNvPr id="15" name="CuadroTexto 14">
            <a:extLst>
              <a:ext uri="{FF2B5EF4-FFF2-40B4-BE49-F238E27FC236}">
                <a16:creationId xmlns:a16="http://schemas.microsoft.com/office/drawing/2014/main" id="{3AAFACEF-C601-6C0A-E26C-CFDC4479ACAF}"/>
              </a:ext>
            </a:extLst>
          </p:cNvPr>
          <p:cNvSpPr txBox="1"/>
          <p:nvPr/>
        </p:nvSpPr>
        <p:spPr>
          <a:xfrm>
            <a:off x="0" y="5858102"/>
            <a:ext cx="12192000" cy="338554"/>
          </a:xfrm>
          <a:prstGeom prst="rect">
            <a:avLst/>
          </a:prstGeom>
          <a:noFill/>
        </p:spPr>
        <p:txBody>
          <a:bodyPr wrap="square" rtlCol="0">
            <a:spAutoFit/>
          </a:bodyPr>
          <a:lstStyle/>
          <a:p>
            <a:pPr algn="ctr"/>
            <a:r>
              <a:rPr lang="es-DO" sz="1600" b="1" dirty="0">
                <a:solidFill>
                  <a:srgbClr val="FF0000"/>
                </a:solidFill>
                <a:latin typeface="Gotham Book" panose="02000604040000020004" pitchFamily="50" charset="0"/>
              </a:rPr>
              <a:t>Mejores políticas públicas para acelerar el crecimiento y traducirlo en bienestar </a:t>
            </a:r>
          </a:p>
        </p:txBody>
      </p:sp>
      <p:sp>
        <p:nvSpPr>
          <p:cNvPr id="22" name="CuadroTexto 21">
            <a:extLst>
              <a:ext uri="{FF2B5EF4-FFF2-40B4-BE49-F238E27FC236}">
                <a16:creationId xmlns:a16="http://schemas.microsoft.com/office/drawing/2014/main" id="{571971B2-50EB-2A17-4567-8CEB9FC9BBC8}"/>
              </a:ext>
            </a:extLst>
          </p:cNvPr>
          <p:cNvSpPr txBox="1"/>
          <p:nvPr/>
        </p:nvSpPr>
        <p:spPr>
          <a:xfrm>
            <a:off x="718239" y="3290330"/>
            <a:ext cx="2169994" cy="523220"/>
          </a:xfrm>
          <a:prstGeom prst="rect">
            <a:avLst/>
          </a:prstGeom>
          <a:noFill/>
        </p:spPr>
        <p:txBody>
          <a:bodyPr wrap="square" rtlCol="0">
            <a:spAutoFit/>
          </a:bodyPr>
          <a:lstStyle/>
          <a:p>
            <a:r>
              <a:rPr lang="es-ES" sz="1400" b="1">
                <a:solidFill>
                  <a:srgbClr val="002060"/>
                </a:solidFill>
                <a:latin typeface="Gotham Book" panose="02000604040000020004" pitchFamily="50" charset="0"/>
              </a:rPr>
              <a:t>Dotación de capital físico y humano</a:t>
            </a:r>
          </a:p>
        </p:txBody>
      </p:sp>
      <p:sp>
        <p:nvSpPr>
          <p:cNvPr id="23" name="CuadroTexto 22">
            <a:extLst>
              <a:ext uri="{FF2B5EF4-FFF2-40B4-BE49-F238E27FC236}">
                <a16:creationId xmlns:a16="http://schemas.microsoft.com/office/drawing/2014/main" id="{6FEAF31F-B31B-3299-8A18-38706BB63A3B}"/>
              </a:ext>
            </a:extLst>
          </p:cNvPr>
          <p:cNvSpPr txBox="1"/>
          <p:nvPr/>
        </p:nvSpPr>
        <p:spPr>
          <a:xfrm>
            <a:off x="265587" y="901367"/>
            <a:ext cx="3632289" cy="954107"/>
          </a:xfrm>
          <a:prstGeom prst="rect">
            <a:avLst/>
          </a:prstGeom>
          <a:noFill/>
        </p:spPr>
        <p:txBody>
          <a:bodyPr wrap="square" rtlCol="0">
            <a:spAutoFit/>
          </a:bodyPr>
          <a:lstStyle/>
          <a:p>
            <a:pPr algn="l"/>
            <a:r>
              <a:rPr lang="es-DO" sz="1400" b="1" dirty="0">
                <a:solidFill>
                  <a:srgbClr val="002060"/>
                </a:solidFill>
                <a:latin typeface="Gotham Book" panose="02000604040000020004" pitchFamily="50" charset="0"/>
              </a:rPr>
              <a:t>A través del mercado laboral:</a:t>
            </a:r>
            <a:endParaRPr lang="es-ES" sz="1400" dirty="0">
              <a:solidFill>
                <a:srgbClr val="002060"/>
              </a:solidFill>
              <a:latin typeface="Gotham Book" panose="02000604040000020004" pitchFamily="50" charset="0"/>
            </a:endParaRPr>
          </a:p>
          <a:p>
            <a:pPr lvl="1"/>
            <a:r>
              <a:rPr lang="es-ES" sz="1400" dirty="0">
                <a:solidFill>
                  <a:srgbClr val="002060"/>
                </a:solidFill>
                <a:latin typeface="Gotham Book" panose="02000604040000020004" pitchFamily="50" charset="0"/>
              </a:rPr>
              <a:t>1. Más empleos</a:t>
            </a:r>
          </a:p>
          <a:p>
            <a:pPr lvl="1"/>
            <a:r>
              <a:rPr lang="es-ES" sz="1400" dirty="0">
                <a:solidFill>
                  <a:srgbClr val="002060"/>
                </a:solidFill>
                <a:latin typeface="Gotham Book" panose="02000604040000020004" pitchFamily="50" charset="0"/>
              </a:rPr>
              <a:t>2. Empleos de más calidad</a:t>
            </a:r>
          </a:p>
          <a:p>
            <a:pPr lvl="1"/>
            <a:r>
              <a:rPr lang="es-ES" sz="1400" dirty="0">
                <a:solidFill>
                  <a:srgbClr val="002060"/>
                </a:solidFill>
                <a:latin typeface="Gotham Book" panose="02000604040000020004" pitchFamily="50" charset="0"/>
              </a:rPr>
              <a:t>3. Remuneraciones más elevadas</a:t>
            </a:r>
          </a:p>
        </p:txBody>
      </p:sp>
      <p:sp>
        <p:nvSpPr>
          <p:cNvPr id="32" name="CuadroTexto 31">
            <a:extLst>
              <a:ext uri="{FF2B5EF4-FFF2-40B4-BE49-F238E27FC236}">
                <a16:creationId xmlns:a16="http://schemas.microsoft.com/office/drawing/2014/main" id="{2DB9A0C3-D693-1569-7514-730C6213E668}"/>
              </a:ext>
            </a:extLst>
          </p:cNvPr>
          <p:cNvSpPr txBox="1"/>
          <p:nvPr/>
        </p:nvSpPr>
        <p:spPr>
          <a:xfrm>
            <a:off x="7331206" y="936558"/>
            <a:ext cx="4495836" cy="954107"/>
          </a:xfrm>
          <a:prstGeom prst="rect">
            <a:avLst/>
          </a:prstGeom>
          <a:noFill/>
        </p:spPr>
        <p:txBody>
          <a:bodyPr wrap="square" rtlCol="0">
            <a:spAutoFit/>
          </a:bodyPr>
          <a:lstStyle/>
          <a:p>
            <a:r>
              <a:rPr lang="es-DO" sz="1400" b="1" dirty="0">
                <a:solidFill>
                  <a:srgbClr val="002060"/>
                </a:solidFill>
                <a:latin typeface="Gotham Book" panose="02000604040000020004" pitchFamily="50" charset="0"/>
              </a:rPr>
              <a:t>A través de los servicios públicos:</a:t>
            </a:r>
            <a:endParaRPr lang="es-ES" sz="1400" dirty="0">
              <a:solidFill>
                <a:srgbClr val="002060"/>
              </a:solidFill>
              <a:latin typeface="Gotham Book" panose="02000604040000020004" pitchFamily="50" charset="0"/>
            </a:endParaRPr>
          </a:p>
          <a:p>
            <a:r>
              <a:rPr lang="es-ES" sz="1400" dirty="0">
                <a:solidFill>
                  <a:srgbClr val="002060"/>
                </a:solidFill>
                <a:latin typeface="Gotham Book" panose="02000604040000020004" pitchFamily="50" charset="0"/>
              </a:rPr>
              <a:t>Salud, Educación, Agua potable y saneamiento, Cuidados, Energía, Seguridad pública, Transporte, Protección del medioambiente y Justicia</a:t>
            </a:r>
            <a:endParaRPr lang="en-US" sz="1400" noProof="1">
              <a:solidFill>
                <a:schemeClr val="tx1">
                  <a:lumMod val="65000"/>
                  <a:lumOff val="35000"/>
                </a:schemeClr>
              </a:solidFill>
              <a:highlight>
                <a:srgbClr val="FFFF00"/>
              </a:highlight>
              <a:latin typeface="Gotham Book" panose="02000604040000020004" pitchFamily="50" charset="0"/>
            </a:endParaRPr>
          </a:p>
        </p:txBody>
      </p:sp>
      <p:sp>
        <p:nvSpPr>
          <p:cNvPr id="33" name="Flecha: hacia abajo 32">
            <a:extLst>
              <a:ext uri="{FF2B5EF4-FFF2-40B4-BE49-F238E27FC236}">
                <a16:creationId xmlns:a16="http://schemas.microsoft.com/office/drawing/2014/main" id="{4CEA898B-8328-DEE5-CA17-73CAB8A422BB}"/>
              </a:ext>
            </a:extLst>
          </p:cNvPr>
          <p:cNvSpPr/>
          <p:nvPr/>
        </p:nvSpPr>
        <p:spPr>
          <a:xfrm rot="8336684">
            <a:off x="2081731" y="1855474"/>
            <a:ext cx="245101" cy="224085"/>
          </a:xfrm>
          <a:prstGeom prst="down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4" name="Flecha: hacia abajo 33">
            <a:extLst>
              <a:ext uri="{FF2B5EF4-FFF2-40B4-BE49-F238E27FC236}">
                <a16:creationId xmlns:a16="http://schemas.microsoft.com/office/drawing/2014/main" id="{9B00DAF3-715A-556A-C7EC-A52FE554ED63}"/>
              </a:ext>
            </a:extLst>
          </p:cNvPr>
          <p:cNvSpPr/>
          <p:nvPr/>
        </p:nvSpPr>
        <p:spPr>
          <a:xfrm rot="2657234">
            <a:off x="1805581" y="3052366"/>
            <a:ext cx="245101" cy="224085"/>
          </a:xfrm>
          <a:prstGeom prst="down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5" name="Flecha: hacia abajo 34">
            <a:extLst>
              <a:ext uri="{FF2B5EF4-FFF2-40B4-BE49-F238E27FC236}">
                <a16:creationId xmlns:a16="http://schemas.microsoft.com/office/drawing/2014/main" id="{7B068447-6399-B873-2429-E5D2E498BD82}"/>
              </a:ext>
            </a:extLst>
          </p:cNvPr>
          <p:cNvSpPr/>
          <p:nvPr/>
        </p:nvSpPr>
        <p:spPr>
          <a:xfrm rot="10800000">
            <a:off x="9334023" y="1876940"/>
            <a:ext cx="245101" cy="224085"/>
          </a:xfrm>
          <a:prstGeom prst="downArrow">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Tree>
    <p:extLst>
      <p:ext uri="{BB962C8B-B14F-4D97-AF65-F5344CB8AC3E}">
        <p14:creationId xmlns:p14="http://schemas.microsoft.com/office/powerpoint/2010/main" val="28721444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C47D35D4-9A13-80F1-5C66-AE688DD940C1}"/>
              </a:ext>
            </a:extLst>
          </p:cNvPr>
          <p:cNvSpPr txBox="1"/>
          <p:nvPr/>
        </p:nvSpPr>
        <p:spPr>
          <a:xfrm>
            <a:off x="712922" y="281160"/>
            <a:ext cx="9221492" cy="461665"/>
          </a:xfrm>
          <a:prstGeom prst="rect">
            <a:avLst/>
          </a:prstGeom>
          <a:noFill/>
        </p:spPr>
        <p:txBody>
          <a:bodyPr wrap="square" rtlCol="0">
            <a:spAutoFit/>
          </a:bodyPr>
          <a:lstStyle/>
          <a:p>
            <a:r>
              <a:rPr lang="es-ES" sz="2400" b="1">
                <a:solidFill>
                  <a:srgbClr val="C00000"/>
                </a:solidFill>
                <a:latin typeface="Gotham Rounded Book" pitchFamily="50" charset="0"/>
                <a:ea typeface="Verdana" panose="020B0604030504040204" pitchFamily="34" charset="0"/>
                <a:cs typeface="Leelawadee UI" panose="020B0502040204020203" pitchFamily="34" charset="-34"/>
              </a:rPr>
              <a:t>Reformas necesarias para la transformación necesaria</a:t>
            </a:r>
          </a:p>
        </p:txBody>
      </p:sp>
      <p:graphicFrame>
        <p:nvGraphicFramePr>
          <p:cNvPr id="3" name="Diagrama 2">
            <a:extLst>
              <a:ext uri="{FF2B5EF4-FFF2-40B4-BE49-F238E27FC236}">
                <a16:creationId xmlns:a16="http://schemas.microsoft.com/office/drawing/2014/main" id="{1B1CBB6A-CFA9-A403-5F29-45C080F1DC71}"/>
              </a:ext>
            </a:extLst>
          </p:cNvPr>
          <p:cNvGraphicFramePr/>
          <p:nvPr>
            <p:extLst>
              <p:ext uri="{D42A27DB-BD31-4B8C-83A1-F6EECF244321}">
                <p14:modId xmlns:p14="http://schemas.microsoft.com/office/powerpoint/2010/main" val="1117052728"/>
              </p:ext>
            </p:extLst>
          </p:nvPr>
        </p:nvGraphicFramePr>
        <p:xfrm>
          <a:off x="1230453" y="545432"/>
          <a:ext cx="10031105" cy="60314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749711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1">
            <a:extLst>
              <a:ext uri="{FF2B5EF4-FFF2-40B4-BE49-F238E27FC236}">
                <a16:creationId xmlns:a16="http://schemas.microsoft.com/office/drawing/2014/main" id="{9426621E-CCA6-80EA-20DD-CD004FF8D543}"/>
              </a:ext>
            </a:extLst>
          </p:cNvPr>
          <p:cNvGrpSpPr/>
          <p:nvPr/>
        </p:nvGrpSpPr>
        <p:grpSpPr>
          <a:xfrm>
            <a:off x="1035541" y="1042261"/>
            <a:ext cx="5242590" cy="4848894"/>
            <a:chOff x="1840365" y="979730"/>
            <a:chExt cx="5242590" cy="4848894"/>
          </a:xfrm>
        </p:grpSpPr>
        <p:sp>
          <p:nvSpPr>
            <p:cNvPr id="3" name="Shape">
              <a:extLst>
                <a:ext uri="{FF2B5EF4-FFF2-40B4-BE49-F238E27FC236}">
                  <a16:creationId xmlns:a16="http://schemas.microsoft.com/office/drawing/2014/main" id="{A73CD3A5-6B27-05D0-52C3-7F449A6B71DE}"/>
                </a:ext>
              </a:extLst>
            </p:cNvPr>
            <p:cNvSpPr/>
            <p:nvPr/>
          </p:nvSpPr>
          <p:spPr>
            <a:xfrm>
              <a:off x="5577662" y="1422172"/>
              <a:ext cx="1007297" cy="20183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459"/>
                  </a:lnTo>
                  <a:cubicBezTo>
                    <a:pt x="11771" y="21459"/>
                    <a:pt x="21357" y="16674"/>
                    <a:pt x="21357" y="10800"/>
                  </a:cubicBezTo>
                  <a:cubicBezTo>
                    <a:pt x="21357" y="4926"/>
                    <a:pt x="11771" y="141"/>
                    <a:pt x="0" y="141"/>
                  </a:cubicBezTo>
                  <a:lnTo>
                    <a:pt x="0" y="0"/>
                  </a:lnTo>
                  <a:cubicBezTo>
                    <a:pt x="11933" y="0"/>
                    <a:pt x="21600" y="4845"/>
                    <a:pt x="21600" y="10780"/>
                  </a:cubicBezTo>
                  <a:cubicBezTo>
                    <a:pt x="21600" y="16715"/>
                    <a:pt x="11933" y="21600"/>
                    <a:pt x="0" y="21600"/>
                  </a:cubicBezTo>
                  <a:close/>
                </a:path>
              </a:pathLst>
            </a:custGeom>
            <a:solidFill>
              <a:srgbClr val="D3D3D3">
                <a:lumMod val="5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4" name="Shape">
              <a:extLst>
                <a:ext uri="{FF2B5EF4-FFF2-40B4-BE49-F238E27FC236}">
                  <a16:creationId xmlns:a16="http://schemas.microsoft.com/office/drawing/2014/main" id="{4357012A-EB35-3FEA-4A94-19D78263DD9F}"/>
                </a:ext>
              </a:extLst>
            </p:cNvPr>
            <p:cNvSpPr/>
            <p:nvPr/>
          </p:nvSpPr>
          <p:spPr>
            <a:xfrm>
              <a:off x="5577662" y="2421924"/>
              <a:ext cx="1007297" cy="20183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459"/>
                  </a:lnTo>
                  <a:cubicBezTo>
                    <a:pt x="11771" y="21459"/>
                    <a:pt x="21357" y="16674"/>
                    <a:pt x="21357" y="10800"/>
                  </a:cubicBezTo>
                  <a:cubicBezTo>
                    <a:pt x="21357" y="4926"/>
                    <a:pt x="11771" y="141"/>
                    <a:pt x="0" y="141"/>
                  </a:cubicBezTo>
                  <a:lnTo>
                    <a:pt x="0" y="0"/>
                  </a:lnTo>
                  <a:cubicBezTo>
                    <a:pt x="11933" y="0"/>
                    <a:pt x="21600" y="4845"/>
                    <a:pt x="21600" y="10780"/>
                  </a:cubicBezTo>
                  <a:cubicBezTo>
                    <a:pt x="21600" y="16715"/>
                    <a:pt x="11933" y="21600"/>
                    <a:pt x="0" y="21600"/>
                  </a:cubicBezTo>
                  <a:close/>
                </a:path>
              </a:pathLst>
            </a:custGeom>
            <a:solidFill>
              <a:srgbClr val="D3D3D3">
                <a:lumMod val="5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5" name="Shape">
              <a:extLst>
                <a:ext uri="{FF2B5EF4-FFF2-40B4-BE49-F238E27FC236}">
                  <a16:creationId xmlns:a16="http://schemas.microsoft.com/office/drawing/2014/main" id="{77B6DC8B-D7E3-911D-0106-C5A100654C35}"/>
                </a:ext>
              </a:extLst>
            </p:cNvPr>
            <p:cNvSpPr/>
            <p:nvPr/>
          </p:nvSpPr>
          <p:spPr>
            <a:xfrm>
              <a:off x="5577662" y="3421675"/>
              <a:ext cx="1007297" cy="201836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459"/>
                  </a:lnTo>
                  <a:cubicBezTo>
                    <a:pt x="11771" y="21459"/>
                    <a:pt x="21357" y="16674"/>
                    <a:pt x="21357" y="10800"/>
                  </a:cubicBezTo>
                  <a:cubicBezTo>
                    <a:pt x="21357" y="4926"/>
                    <a:pt x="11771" y="141"/>
                    <a:pt x="0" y="141"/>
                  </a:cubicBezTo>
                  <a:lnTo>
                    <a:pt x="0" y="0"/>
                  </a:lnTo>
                  <a:cubicBezTo>
                    <a:pt x="11933" y="0"/>
                    <a:pt x="21600" y="4845"/>
                    <a:pt x="21600" y="10780"/>
                  </a:cubicBezTo>
                  <a:cubicBezTo>
                    <a:pt x="21600" y="16715"/>
                    <a:pt x="11933" y="21600"/>
                    <a:pt x="0" y="21600"/>
                  </a:cubicBezTo>
                  <a:close/>
                </a:path>
              </a:pathLst>
            </a:custGeom>
            <a:solidFill>
              <a:srgbClr val="D3D3D3">
                <a:lumMod val="5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 name="Shape">
              <a:extLst>
                <a:ext uri="{FF2B5EF4-FFF2-40B4-BE49-F238E27FC236}">
                  <a16:creationId xmlns:a16="http://schemas.microsoft.com/office/drawing/2014/main" id="{D9DCC16D-CD55-7D16-9206-94B825333B7D}"/>
                </a:ext>
              </a:extLst>
            </p:cNvPr>
            <p:cNvSpPr/>
            <p:nvPr/>
          </p:nvSpPr>
          <p:spPr>
            <a:xfrm>
              <a:off x="5577662" y="1422171"/>
              <a:ext cx="1505293" cy="3014350"/>
            </a:xfrm>
            <a:custGeom>
              <a:avLst/>
              <a:gdLst/>
              <a:ahLst/>
              <a:cxnLst>
                <a:cxn ang="0">
                  <a:pos x="wd2" y="hd2"/>
                </a:cxn>
                <a:cxn ang="5400000">
                  <a:pos x="wd2" y="hd2"/>
                </a:cxn>
                <a:cxn ang="10800000">
                  <a:pos x="wd2" y="hd2"/>
                </a:cxn>
                <a:cxn ang="16200000">
                  <a:pos x="wd2" y="hd2"/>
                </a:cxn>
              </a:cxnLst>
              <a:rect l="0" t="0" r="r" b="b"/>
              <a:pathLst>
                <a:path w="21573" h="21600" extrusionOk="0">
                  <a:moveTo>
                    <a:pt x="0" y="21600"/>
                  </a:moveTo>
                  <a:lnTo>
                    <a:pt x="0" y="21505"/>
                  </a:lnTo>
                  <a:cubicBezTo>
                    <a:pt x="11814" y="21505"/>
                    <a:pt x="21411" y="16707"/>
                    <a:pt x="21411" y="10800"/>
                  </a:cubicBezTo>
                  <a:cubicBezTo>
                    <a:pt x="21411" y="4893"/>
                    <a:pt x="11814" y="95"/>
                    <a:pt x="0" y="95"/>
                  </a:cubicBezTo>
                  <a:lnTo>
                    <a:pt x="0" y="0"/>
                  </a:lnTo>
                  <a:cubicBezTo>
                    <a:pt x="11895" y="0"/>
                    <a:pt x="21573" y="4839"/>
                    <a:pt x="21573" y="10786"/>
                  </a:cubicBezTo>
                  <a:cubicBezTo>
                    <a:pt x="21600" y="16747"/>
                    <a:pt x="11895" y="21600"/>
                    <a:pt x="0" y="21600"/>
                  </a:cubicBezTo>
                  <a:close/>
                </a:path>
              </a:pathLst>
            </a:custGeom>
            <a:solidFill>
              <a:sysClr val="windowText" lastClr="00000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7" name="Shape">
              <a:extLst>
                <a:ext uri="{FF2B5EF4-FFF2-40B4-BE49-F238E27FC236}">
                  <a16:creationId xmlns:a16="http://schemas.microsoft.com/office/drawing/2014/main" id="{CFF6281B-5721-48BA-8716-B7208AFC654A}"/>
                </a:ext>
              </a:extLst>
            </p:cNvPr>
            <p:cNvSpPr/>
            <p:nvPr/>
          </p:nvSpPr>
          <p:spPr>
            <a:xfrm>
              <a:off x="5577662" y="2421922"/>
              <a:ext cx="1505293" cy="3014350"/>
            </a:xfrm>
            <a:custGeom>
              <a:avLst/>
              <a:gdLst/>
              <a:ahLst/>
              <a:cxnLst>
                <a:cxn ang="0">
                  <a:pos x="wd2" y="hd2"/>
                </a:cxn>
                <a:cxn ang="5400000">
                  <a:pos x="wd2" y="hd2"/>
                </a:cxn>
                <a:cxn ang="10800000">
                  <a:pos x="wd2" y="hd2"/>
                </a:cxn>
                <a:cxn ang="16200000">
                  <a:pos x="wd2" y="hd2"/>
                </a:cxn>
              </a:cxnLst>
              <a:rect l="0" t="0" r="r" b="b"/>
              <a:pathLst>
                <a:path w="21573" h="21600" extrusionOk="0">
                  <a:moveTo>
                    <a:pt x="0" y="21600"/>
                  </a:moveTo>
                  <a:lnTo>
                    <a:pt x="0" y="21505"/>
                  </a:lnTo>
                  <a:cubicBezTo>
                    <a:pt x="11814" y="21505"/>
                    <a:pt x="21411" y="16707"/>
                    <a:pt x="21411" y="10800"/>
                  </a:cubicBezTo>
                  <a:cubicBezTo>
                    <a:pt x="21411" y="4893"/>
                    <a:pt x="11814" y="95"/>
                    <a:pt x="0" y="95"/>
                  </a:cubicBezTo>
                  <a:lnTo>
                    <a:pt x="0" y="0"/>
                  </a:lnTo>
                  <a:cubicBezTo>
                    <a:pt x="11895" y="0"/>
                    <a:pt x="21573" y="4839"/>
                    <a:pt x="21573" y="10786"/>
                  </a:cubicBezTo>
                  <a:cubicBezTo>
                    <a:pt x="21600" y="16761"/>
                    <a:pt x="11895" y="21600"/>
                    <a:pt x="0" y="21600"/>
                  </a:cubicBezTo>
                  <a:close/>
                </a:path>
              </a:pathLst>
            </a:custGeom>
            <a:solidFill>
              <a:sysClr val="windowText" lastClr="00000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8" name="Shape">
              <a:extLst>
                <a:ext uri="{FF2B5EF4-FFF2-40B4-BE49-F238E27FC236}">
                  <a16:creationId xmlns:a16="http://schemas.microsoft.com/office/drawing/2014/main" id="{9034A025-AABD-295D-F4F2-E2E3D8C65A8D}"/>
                </a:ext>
              </a:extLst>
            </p:cNvPr>
            <p:cNvSpPr/>
            <p:nvPr/>
          </p:nvSpPr>
          <p:spPr>
            <a:xfrm>
              <a:off x="5577662" y="1422172"/>
              <a:ext cx="507421" cy="10148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319"/>
                  </a:lnTo>
                  <a:cubicBezTo>
                    <a:pt x="11643" y="21319"/>
                    <a:pt x="21038" y="16581"/>
                    <a:pt x="21038" y="10800"/>
                  </a:cubicBezTo>
                  <a:cubicBezTo>
                    <a:pt x="21038" y="5019"/>
                    <a:pt x="11563" y="281"/>
                    <a:pt x="0" y="281"/>
                  </a:cubicBezTo>
                  <a:lnTo>
                    <a:pt x="0" y="0"/>
                  </a:lnTo>
                  <a:cubicBezTo>
                    <a:pt x="11884" y="0"/>
                    <a:pt x="21600" y="4858"/>
                    <a:pt x="21600" y="10800"/>
                  </a:cubicBezTo>
                  <a:cubicBezTo>
                    <a:pt x="21600" y="16742"/>
                    <a:pt x="11884" y="21600"/>
                    <a:pt x="0" y="21600"/>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9" name="Shape">
              <a:extLst>
                <a:ext uri="{FF2B5EF4-FFF2-40B4-BE49-F238E27FC236}">
                  <a16:creationId xmlns:a16="http://schemas.microsoft.com/office/drawing/2014/main" id="{94BD566B-0EFF-DF20-9CED-35136C191FB0}"/>
                </a:ext>
              </a:extLst>
            </p:cNvPr>
            <p:cNvSpPr/>
            <p:nvPr/>
          </p:nvSpPr>
          <p:spPr>
            <a:xfrm>
              <a:off x="5577662" y="2421924"/>
              <a:ext cx="507421" cy="10148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319"/>
                  </a:lnTo>
                  <a:cubicBezTo>
                    <a:pt x="11643" y="21319"/>
                    <a:pt x="21038" y="16581"/>
                    <a:pt x="21038" y="10800"/>
                  </a:cubicBezTo>
                  <a:cubicBezTo>
                    <a:pt x="21038" y="5019"/>
                    <a:pt x="11563" y="281"/>
                    <a:pt x="0" y="281"/>
                  </a:cubicBezTo>
                  <a:lnTo>
                    <a:pt x="0" y="0"/>
                  </a:lnTo>
                  <a:cubicBezTo>
                    <a:pt x="11884" y="0"/>
                    <a:pt x="21600" y="4858"/>
                    <a:pt x="21600" y="10800"/>
                  </a:cubicBezTo>
                  <a:cubicBezTo>
                    <a:pt x="21600" y="16742"/>
                    <a:pt x="11884" y="21600"/>
                    <a:pt x="0" y="21600"/>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0" name="Shape">
              <a:extLst>
                <a:ext uri="{FF2B5EF4-FFF2-40B4-BE49-F238E27FC236}">
                  <a16:creationId xmlns:a16="http://schemas.microsoft.com/office/drawing/2014/main" id="{479B8FD1-2AD2-DF3F-E93D-CC7E15A509BB}"/>
                </a:ext>
              </a:extLst>
            </p:cNvPr>
            <p:cNvSpPr/>
            <p:nvPr/>
          </p:nvSpPr>
          <p:spPr>
            <a:xfrm>
              <a:off x="5577662" y="3421675"/>
              <a:ext cx="507421" cy="10148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319"/>
                  </a:lnTo>
                  <a:cubicBezTo>
                    <a:pt x="11643" y="21319"/>
                    <a:pt x="21038" y="16581"/>
                    <a:pt x="21038" y="10800"/>
                  </a:cubicBezTo>
                  <a:cubicBezTo>
                    <a:pt x="21038" y="5019"/>
                    <a:pt x="11563" y="281"/>
                    <a:pt x="0" y="281"/>
                  </a:cubicBezTo>
                  <a:lnTo>
                    <a:pt x="0" y="0"/>
                  </a:lnTo>
                  <a:cubicBezTo>
                    <a:pt x="11884" y="0"/>
                    <a:pt x="21600" y="4858"/>
                    <a:pt x="21600" y="10800"/>
                  </a:cubicBezTo>
                  <a:cubicBezTo>
                    <a:pt x="21600" y="16742"/>
                    <a:pt x="11884" y="21600"/>
                    <a:pt x="0" y="21600"/>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1" name="Shape">
              <a:extLst>
                <a:ext uri="{FF2B5EF4-FFF2-40B4-BE49-F238E27FC236}">
                  <a16:creationId xmlns:a16="http://schemas.microsoft.com/office/drawing/2014/main" id="{4137EC8C-18F2-6B06-16C8-0067FD62A814}"/>
                </a:ext>
              </a:extLst>
            </p:cNvPr>
            <p:cNvSpPr/>
            <p:nvPr/>
          </p:nvSpPr>
          <p:spPr>
            <a:xfrm>
              <a:off x="5577662" y="4421426"/>
              <a:ext cx="507421" cy="1014843"/>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319"/>
                  </a:lnTo>
                  <a:cubicBezTo>
                    <a:pt x="11643" y="21319"/>
                    <a:pt x="21038" y="16581"/>
                    <a:pt x="21038" y="10800"/>
                  </a:cubicBezTo>
                  <a:cubicBezTo>
                    <a:pt x="21038" y="5019"/>
                    <a:pt x="11563" y="281"/>
                    <a:pt x="0" y="281"/>
                  </a:cubicBezTo>
                  <a:lnTo>
                    <a:pt x="0" y="0"/>
                  </a:lnTo>
                  <a:cubicBezTo>
                    <a:pt x="11884" y="0"/>
                    <a:pt x="21600" y="4858"/>
                    <a:pt x="21600" y="10800"/>
                  </a:cubicBezTo>
                  <a:cubicBezTo>
                    <a:pt x="21600" y="16742"/>
                    <a:pt x="11884" y="21600"/>
                    <a:pt x="0" y="21600"/>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2" name="Circle">
              <a:extLst>
                <a:ext uri="{FF2B5EF4-FFF2-40B4-BE49-F238E27FC236}">
                  <a16:creationId xmlns:a16="http://schemas.microsoft.com/office/drawing/2014/main" id="{5F77F69F-72D7-22BF-8EA8-767103855E8A}"/>
                </a:ext>
              </a:extLst>
            </p:cNvPr>
            <p:cNvSpPr/>
            <p:nvPr/>
          </p:nvSpPr>
          <p:spPr>
            <a:xfrm>
              <a:off x="4955176" y="1044907"/>
              <a:ext cx="765851" cy="765848"/>
            </a:xfrm>
            <a:prstGeom prst="ellipse">
              <a:avLst/>
            </a:prstGeom>
            <a:solidFill>
              <a:srgbClr val="C13018"/>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r>
                <a:rPr kumimoji="0" lang="es-ES"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rPr>
                <a:t>1</a:t>
              </a: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3" name="Circle">
              <a:extLst>
                <a:ext uri="{FF2B5EF4-FFF2-40B4-BE49-F238E27FC236}">
                  <a16:creationId xmlns:a16="http://schemas.microsoft.com/office/drawing/2014/main" id="{0BCD3A36-3D28-9B2E-EC22-3F7CE41A2E7E}"/>
                </a:ext>
              </a:extLst>
            </p:cNvPr>
            <p:cNvSpPr/>
            <p:nvPr/>
          </p:nvSpPr>
          <p:spPr>
            <a:xfrm>
              <a:off x="4955176" y="2044659"/>
              <a:ext cx="765851" cy="765848"/>
            </a:xfrm>
            <a:prstGeom prst="ellipse">
              <a:avLst/>
            </a:prstGeom>
            <a:solidFill>
              <a:srgbClr val="F7931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r>
                <a:rPr kumimoji="0" lang="es-ES"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rPr>
                <a:t>2</a:t>
              </a: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4" name="Circle">
              <a:extLst>
                <a:ext uri="{FF2B5EF4-FFF2-40B4-BE49-F238E27FC236}">
                  <a16:creationId xmlns:a16="http://schemas.microsoft.com/office/drawing/2014/main" id="{313BCC0B-6925-6B23-7C4E-2778557A2B01}"/>
                </a:ext>
              </a:extLst>
            </p:cNvPr>
            <p:cNvSpPr/>
            <p:nvPr/>
          </p:nvSpPr>
          <p:spPr>
            <a:xfrm>
              <a:off x="4955176" y="3044410"/>
              <a:ext cx="765851" cy="765848"/>
            </a:xfrm>
            <a:prstGeom prst="ellipse">
              <a:avLst/>
            </a:prstGeom>
            <a:solidFill>
              <a:srgbClr val="FFCC4C"/>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r>
                <a:rPr kumimoji="0" lang="es-ES"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rPr>
                <a:t>3</a:t>
              </a: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5" name="Circle">
              <a:extLst>
                <a:ext uri="{FF2B5EF4-FFF2-40B4-BE49-F238E27FC236}">
                  <a16:creationId xmlns:a16="http://schemas.microsoft.com/office/drawing/2014/main" id="{FC5D1404-3AE5-9DA6-7222-036F89CF2061}"/>
                </a:ext>
              </a:extLst>
            </p:cNvPr>
            <p:cNvSpPr/>
            <p:nvPr/>
          </p:nvSpPr>
          <p:spPr>
            <a:xfrm>
              <a:off x="4955176" y="4044162"/>
              <a:ext cx="765851" cy="765848"/>
            </a:xfrm>
            <a:prstGeom prst="ellipse">
              <a:avLst/>
            </a:prstGeom>
            <a:solidFill>
              <a:srgbClr val="A2B969"/>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r>
                <a:rPr kumimoji="0" lang="es-ES"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rPr>
                <a:t>4</a:t>
              </a: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6" name="Circle">
              <a:extLst>
                <a:ext uri="{FF2B5EF4-FFF2-40B4-BE49-F238E27FC236}">
                  <a16:creationId xmlns:a16="http://schemas.microsoft.com/office/drawing/2014/main" id="{0D90A075-909C-013F-665E-B6FD4B9CD344}"/>
                </a:ext>
              </a:extLst>
            </p:cNvPr>
            <p:cNvSpPr/>
            <p:nvPr/>
          </p:nvSpPr>
          <p:spPr>
            <a:xfrm>
              <a:off x="4955176" y="5062776"/>
              <a:ext cx="765851" cy="765848"/>
            </a:xfrm>
            <a:prstGeom prst="ellipse">
              <a:avLst/>
            </a:prstGeom>
            <a:solidFill>
              <a:srgbClr val="4CC1E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r>
                <a:rPr kumimoji="0" lang="es-ES"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rPr>
                <a:t>5</a:t>
              </a:r>
              <a:endParaRPr kumimoji="0" sz="30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nvGrpSpPr>
            <p:cNvPr id="17" name="Group 27">
              <a:extLst>
                <a:ext uri="{FF2B5EF4-FFF2-40B4-BE49-F238E27FC236}">
                  <a16:creationId xmlns:a16="http://schemas.microsoft.com/office/drawing/2014/main" id="{0DCC3A11-0114-5B18-B935-53AA7A22DFBA}"/>
                </a:ext>
              </a:extLst>
            </p:cNvPr>
            <p:cNvGrpSpPr/>
            <p:nvPr/>
          </p:nvGrpSpPr>
          <p:grpSpPr>
            <a:xfrm>
              <a:off x="1840365" y="1983147"/>
              <a:ext cx="2948597" cy="700211"/>
              <a:chOff x="332936" y="2625498"/>
              <a:chExt cx="2926080" cy="763432"/>
            </a:xfrm>
          </p:grpSpPr>
          <p:sp>
            <p:nvSpPr>
              <p:cNvPr id="30" name="TextBox 28">
                <a:extLst>
                  <a:ext uri="{FF2B5EF4-FFF2-40B4-BE49-F238E27FC236}">
                    <a16:creationId xmlns:a16="http://schemas.microsoft.com/office/drawing/2014/main" id="{D25B9C6A-88C7-A8EE-987B-7534B6476E31}"/>
                  </a:ext>
                </a:extLst>
              </p:cNvPr>
              <p:cNvSpPr txBox="1"/>
              <p:nvPr/>
            </p:nvSpPr>
            <p:spPr>
              <a:xfrm>
                <a:off x="332936" y="2625498"/>
                <a:ext cx="2926080" cy="50334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rgbClr val="F7931F">
                        <a:lumMod val="75000"/>
                      </a:srgbClr>
                    </a:solidFill>
                    <a:effectLst/>
                    <a:uLnTx/>
                    <a:uFillTx/>
                    <a:latin typeface="Gotham Book" panose="02000604040000020004" pitchFamily="50" charset="0"/>
                  </a:rPr>
                  <a:t>Equidad</a:t>
                </a:r>
              </a:p>
            </p:txBody>
          </p:sp>
          <p:sp>
            <p:nvSpPr>
              <p:cNvPr id="31" name="TextBox 29">
                <a:extLst>
                  <a:ext uri="{FF2B5EF4-FFF2-40B4-BE49-F238E27FC236}">
                    <a16:creationId xmlns:a16="http://schemas.microsoft.com/office/drawing/2014/main" id="{2836F440-46BB-B7AA-FB66-1F5F86EDDB66}"/>
                  </a:ext>
                </a:extLst>
              </p:cNvPr>
              <p:cNvSpPr txBox="1"/>
              <p:nvPr/>
            </p:nvSpPr>
            <p:spPr>
              <a:xfrm>
                <a:off x="332936" y="3086921"/>
                <a:ext cx="2926080" cy="30200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r"/>
                <a:r>
                  <a:rPr lang="es-ES" sz="1200" dirty="0">
                    <a:latin typeface="Gotham Book" panose="02000604040000020004" pitchFamily="50" charset="0"/>
                  </a:rPr>
                  <a:t>Distribución de la carga tributaria</a:t>
                </a:r>
                <a:endParaRPr lang="es-DO" sz="1200" dirty="0">
                  <a:latin typeface="Gotham Book" panose="02000604040000020004" pitchFamily="50" charset="0"/>
                </a:endParaRPr>
              </a:p>
            </p:txBody>
          </p:sp>
        </p:grpSp>
        <p:grpSp>
          <p:nvGrpSpPr>
            <p:cNvPr id="18" name="Group 33">
              <a:extLst>
                <a:ext uri="{FF2B5EF4-FFF2-40B4-BE49-F238E27FC236}">
                  <a16:creationId xmlns:a16="http://schemas.microsoft.com/office/drawing/2014/main" id="{07C6FB54-D274-504E-D086-C2C35380185F}"/>
                </a:ext>
              </a:extLst>
            </p:cNvPr>
            <p:cNvGrpSpPr/>
            <p:nvPr/>
          </p:nvGrpSpPr>
          <p:grpSpPr>
            <a:xfrm>
              <a:off x="1840365" y="979730"/>
              <a:ext cx="2948597" cy="730994"/>
              <a:chOff x="332936" y="2625493"/>
              <a:chExt cx="2926080" cy="796994"/>
            </a:xfrm>
          </p:grpSpPr>
          <p:sp>
            <p:nvSpPr>
              <p:cNvPr id="28" name="TextBox 34">
                <a:extLst>
                  <a:ext uri="{FF2B5EF4-FFF2-40B4-BE49-F238E27FC236}">
                    <a16:creationId xmlns:a16="http://schemas.microsoft.com/office/drawing/2014/main" id="{E28FE6A0-1A2D-6DC5-D56A-CF60CCE31B1A}"/>
                  </a:ext>
                </a:extLst>
              </p:cNvPr>
              <p:cNvSpPr txBox="1"/>
              <p:nvPr/>
            </p:nvSpPr>
            <p:spPr>
              <a:xfrm>
                <a:off x="332936" y="2625493"/>
                <a:ext cx="2926080" cy="50334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rgbClr val="C13018"/>
                    </a:solidFill>
                    <a:effectLst/>
                    <a:uLnTx/>
                    <a:uFillTx/>
                    <a:latin typeface="Gotham Book" panose="02000604040000020004" pitchFamily="50" charset="0"/>
                  </a:rPr>
                  <a:t>Suficiencia</a:t>
                </a:r>
              </a:p>
            </p:txBody>
          </p:sp>
          <p:sp>
            <p:nvSpPr>
              <p:cNvPr id="29" name="TextBox 35">
                <a:extLst>
                  <a:ext uri="{FF2B5EF4-FFF2-40B4-BE49-F238E27FC236}">
                    <a16:creationId xmlns:a16="http://schemas.microsoft.com/office/drawing/2014/main" id="{9097CA14-43A5-A33F-E32C-6772F9DD892A}"/>
                  </a:ext>
                </a:extLst>
              </p:cNvPr>
              <p:cNvSpPr txBox="1"/>
              <p:nvPr/>
            </p:nvSpPr>
            <p:spPr>
              <a:xfrm>
                <a:off x="332936" y="3086921"/>
                <a:ext cx="2926080" cy="335566"/>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1">
                    <a:ln>
                      <a:noFill/>
                    </a:ln>
                    <a:solidFill>
                      <a:schemeClr val="bg2">
                        <a:lumMod val="25000"/>
                      </a:schemeClr>
                    </a:solidFill>
                    <a:effectLst/>
                    <a:uLnTx/>
                    <a:uFillTx/>
                    <a:latin typeface="Gotham Book" panose="02000604040000020004" pitchFamily="50" charset="0"/>
                  </a:rPr>
                  <a:t>Ingresos</a:t>
                </a:r>
              </a:p>
            </p:txBody>
          </p:sp>
        </p:grpSp>
        <p:grpSp>
          <p:nvGrpSpPr>
            <p:cNvPr id="19" name="Group 36">
              <a:extLst>
                <a:ext uri="{FF2B5EF4-FFF2-40B4-BE49-F238E27FC236}">
                  <a16:creationId xmlns:a16="http://schemas.microsoft.com/office/drawing/2014/main" id="{6EC67115-4C09-9D81-8819-78CC9C6AC42A}"/>
                </a:ext>
              </a:extLst>
            </p:cNvPr>
            <p:cNvGrpSpPr/>
            <p:nvPr/>
          </p:nvGrpSpPr>
          <p:grpSpPr>
            <a:xfrm>
              <a:off x="1840365" y="2986562"/>
              <a:ext cx="2948597" cy="700211"/>
              <a:chOff x="332936" y="2625498"/>
              <a:chExt cx="2926080" cy="763432"/>
            </a:xfrm>
          </p:grpSpPr>
          <p:sp>
            <p:nvSpPr>
              <p:cNvPr id="26" name="TextBox 37">
                <a:extLst>
                  <a:ext uri="{FF2B5EF4-FFF2-40B4-BE49-F238E27FC236}">
                    <a16:creationId xmlns:a16="http://schemas.microsoft.com/office/drawing/2014/main" id="{B79EAAD5-C672-0285-932F-89B855C42721}"/>
                  </a:ext>
                </a:extLst>
              </p:cNvPr>
              <p:cNvSpPr txBox="1"/>
              <p:nvPr/>
            </p:nvSpPr>
            <p:spPr>
              <a:xfrm>
                <a:off x="332936" y="2625498"/>
                <a:ext cx="2926080" cy="50334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rgbClr val="FFCC4C">
                        <a:lumMod val="75000"/>
                      </a:srgbClr>
                    </a:solidFill>
                    <a:effectLst/>
                    <a:uLnTx/>
                    <a:uFillTx/>
                    <a:latin typeface="Gotham Book" panose="02000604040000020004" pitchFamily="50" charset="0"/>
                  </a:rPr>
                  <a:t>Eficiencia</a:t>
                </a:r>
              </a:p>
            </p:txBody>
          </p:sp>
          <p:sp>
            <p:nvSpPr>
              <p:cNvPr id="27" name="TextBox 38">
                <a:extLst>
                  <a:ext uri="{FF2B5EF4-FFF2-40B4-BE49-F238E27FC236}">
                    <a16:creationId xmlns:a16="http://schemas.microsoft.com/office/drawing/2014/main" id="{C9C5EE48-BD66-ADCF-D14C-C9DB42DA64EB}"/>
                  </a:ext>
                </a:extLst>
              </p:cNvPr>
              <p:cNvSpPr txBox="1"/>
              <p:nvPr/>
            </p:nvSpPr>
            <p:spPr>
              <a:xfrm>
                <a:off x="332936" y="3086921"/>
                <a:ext cx="2926080" cy="302009"/>
              </a:xfrm>
              <a:prstGeom prst="rect">
                <a:avLst/>
              </a:prstGeom>
              <a:noFill/>
            </p:spPr>
            <p:txBody>
              <a:bodyPr wrap="square" lIns="0" rIns="0" rtlCol="0" anchor="t">
                <a:spAutoFit/>
              </a:bodyPr>
              <a:lstStyle>
                <a:defPPr>
                  <a:defRPr lang="es-DO"/>
                </a:defPPr>
                <a:lvl1pPr lvl="0" algn="r">
                  <a:defRPr sz="1200">
                    <a:latin typeface="Gotham Book" panose="02000604040000020004"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1"/>
                  <a:t>Reducción del costo económico</a:t>
                </a:r>
              </a:p>
            </p:txBody>
          </p:sp>
        </p:grpSp>
        <p:grpSp>
          <p:nvGrpSpPr>
            <p:cNvPr id="20" name="Group 39">
              <a:extLst>
                <a:ext uri="{FF2B5EF4-FFF2-40B4-BE49-F238E27FC236}">
                  <a16:creationId xmlns:a16="http://schemas.microsoft.com/office/drawing/2014/main" id="{6194E9B1-4CBF-B5D2-67EF-0ECE58166D02}"/>
                </a:ext>
              </a:extLst>
            </p:cNvPr>
            <p:cNvGrpSpPr/>
            <p:nvPr/>
          </p:nvGrpSpPr>
          <p:grpSpPr>
            <a:xfrm>
              <a:off x="1840365" y="3989979"/>
              <a:ext cx="2948597" cy="884877"/>
              <a:chOff x="332936" y="2625498"/>
              <a:chExt cx="2926080" cy="964771"/>
            </a:xfrm>
          </p:grpSpPr>
          <p:sp>
            <p:nvSpPr>
              <p:cNvPr id="24" name="TextBox 40">
                <a:extLst>
                  <a:ext uri="{FF2B5EF4-FFF2-40B4-BE49-F238E27FC236}">
                    <a16:creationId xmlns:a16="http://schemas.microsoft.com/office/drawing/2014/main" id="{32F82C44-72BC-EC11-087F-9F93EBB6821D}"/>
                  </a:ext>
                </a:extLst>
              </p:cNvPr>
              <p:cNvSpPr txBox="1"/>
              <p:nvPr/>
            </p:nvSpPr>
            <p:spPr>
              <a:xfrm>
                <a:off x="332936" y="2625498"/>
                <a:ext cx="2926080" cy="50334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rgbClr val="A2B969">
                        <a:lumMod val="75000"/>
                      </a:srgbClr>
                    </a:solidFill>
                    <a:effectLst/>
                    <a:uLnTx/>
                    <a:uFillTx/>
                    <a:latin typeface="Gotham Book" panose="02000604040000020004" pitchFamily="50" charset="0"/>
                  </a:rPr>
                  <a:t>Eficacia</a:t>
                </a:r>
              </a:p>
            </p:txBody>
          </p:sp>
          <p:sp>
            <p:nvSpPr>
              <p:cNvPr id="25" name="TextBox 41">
                <a:extLst>
                  <a:ext uri="{FF2B5EF4-FFF2-40B4-BE49-F238E27FC236}">
                    <a16:creationId xmlns:a16="http://schemas.microsoft.com/office/drawing/2014/main" id="{B1D931E4-E906-C75C-AF6D-CB3F0EDB93E1}"/>
                  </a:ext>
                </a:extLst>
              </p:cNvPr>
              <p:cNvSpPr txBox="1"/>
              <p:nvPr/>
            </p:nvSpPr>
            <p:spPr>
              <a:xfrm>
                <a:off x="332936" y="3086921"/>
                <a:ext cx="2926080" cy="503348"/>
              </a:xfrm>
              <a:prstGeom prst="rect">
                <a:avLst/>
              </a:prstGeom>
              <a:noFill/>
            </p:spPr>
            <p:txBody>
              <a:bodyPr wrap="square" lIns="0" rIns="0" rtlCol="0" anchor="t">
                <a:spAutoFit/>
              </a:bodyPr>
              <a:lstStyle>
                <a:defPPr>
                  <a:defRPr lang="es-DO"/>
                </a:defPPr>
                <a:lvl1pPr lvl="0" algn="r">
                  <a:defRPr sz="1200">
                    <a:latin typeface="Gotham Book" panose="02000604040000020004"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noProof="1"/>
                  <a:t>Reducción del incumplimiento tributario.</a:t>
                </a:r>
              </a:p>
            </p:txBody>
          </p:sp>
        </p:grpSp>
        <p:grpSp>
          <p:nvGrpSpPr>
            <p:cNvPr id="21" name="Group 42">
              <a:extLst>
                <a:ext uri="{FF2B5EF4-FFF2-40B4-BE49-F238E27FC236}">
                  <a16:creationId xmlns:a16="http://schemas.microsoft.com/office/drawing/2014/main" id="{19881577-40F2-0AC5-9D11-F2FCC623451D}"/>
                </a:ext>
              </a:extLst>
            </p:cNvPr>
            <p:cNvGrpSpPr/>
            <p:nvPr/>
          </p:nvGrpSpPr>
          <p:grpSpPr>
            <a:xfrm>
              <a:off x="1840365" y="4993394"/>
              <a:ext cx="2948597" cy="700211"/>
              <a:chOff x="332936" y="2625498"/>
              <a:chExt cx="2926080" cy="763432"/>
            </a:xfrm>
          </p:grpSpPr>
          <p:sp>
            <p:nvSpPr>
              <p:cNvPr id="22" name="TextBox 43">
                <a:extLst>
                  <a:ext uri="{FF2B5EF4-FFF2-40B4-BE49-F238E27FC236}">
                    <a16:creationId xmlns:a16="http://schemas.microsoft.com/office/drawing/2014/main" id="{604D5977-973A-7068-C76A-708573494D26}"/>
                  </a:ext>
                </a:extLst>
              </p:cNvPr>
              <p:cNvSpPr txBox="1"/>
              <p:nvPr/>
            </p:nvSpPr>
            <p:spPr>
              <a:xfrm>
                <a:off x="332936" y="2625498"/>
                <a:ext cx="2926080" cy="503348"/>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rgbClr val="4CC1EF">
                        <a:lumMod val="75000"/>
                      </a:srgbClr>
                    </a:solidFill>
                    <a:effectLst/>
                    <a:uLnTx/>
                    <a:uFillTx/>
                    <a:latin typeface="Gotham Book" panose="02000604040000020004" pitchFamily="50" charset="0"/>
                  </a:rPr>
                  <a:t>Sostenibilidad</a:t>
                </a:r>
              </a:p>
            </p:txBody>
          </p:sp>
          <p:sp>
            <p:nvSpPr>
              <p:cNvPr id="23" name="TextBox 44">
                <a:extLst>
                  <a:ext uri="{FF2B5EF4-FFF2-40B4-BE49-F238E27FC236}">
                    <a16:creationId xmlns:a16="http://schemas.microsoft.com/office/drawing/2014/main" id="{B88E5DC2-B250-2885-8E52-08C02A7BC7A6}"/>
                  </a:ext>
                </a:extLst>
              </p:cNvPr>
              <p:cNvSpPr txBox="1"/>
              <p:nvPr/>
            </p:nvSpPr>
            <p:spPr>
              <a:xfrm>
                <a:off x="332936" y="3086921"/>
                <a:ext cx="2926080" cy="302009"/>
              </a:xfrm>
              <a:prstGeom prst="rect">
                <a:avLst/>
              </a:prstGeom>
              <a:noFill/>
            </p:spPr>
            <p:txBody>
              <a:bodyPr wrap="square" lIns="0" rIns="0" rtlCol="0" anchor="t">
                <a:spAutoFit/>
              </a:bodyPr>
              <a:lstStyle>
                <a:defPPr>
                  <a:defRPr lang="es-DO"/>
                </a:defPPr>
                <a:lvl1pPr lvl="0" algn="r">
                  <a:defRPr sz="1200">
                    <a:latin typeface="Gotham Book" panose="02000604040000020004" pitchFamily="50" charset="0"/>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s-ES" noProof="1"/>
                  <a:t>La reforma de ahora y la del futuro.</a:t>
                </a:r>
              </a:p>
            </p:txBody>
          </p:sp>
        </p:grpSp>
      </p:grpSp>
      <p:sp>
        <p:nvSpPr>
          <p:cNvPr id="32" name="CuadroTexto 31">
            <a:extLst>
              <a:ext uri="{FF2B5EF4-FFF2-40B4-BE49-F238E27FC236}">
                <a16:creationId xmlns:a16="http://schemas.microsoft.com/office/drawing/2014/main" id="{7D2B02F6-D34F-8F83-A45D-F1C59B5AB3FA}"/>
              </a:ext>
            </a:extLst>
          </p:cNvPr>
          <p:cNvSpPr txBox="1"/>
          <p:nvPr/>
        </p:nvSpPr>
        <p:spPr>
          <a:xfrm>
            <a:off x="642017" y="343957"/>
            <a:ext cx="6684241" cy="424732"/>
          </a:xfrm>
          <a:prstGeom prst="rect">
            <a:avLst/>
          </a:prstGeom>
        </p:spPr>
        <p:txBody>
          <a:bodyPr/>
          <a:lstStyle>
            <a:defPPr>
              <a:defRPr lang="es-DO"/>
            </a:defPPr>
            <a:lvl1pPr marR="0" lvl="0" indent="0" defTabSz="457200" fontAlgn="auto">
              <a:lnSpc>
                <a:spcPct val="90000"/>
              </a:lnSpc>
              <a:spcBef>
                <a:spcPct val="0"/>
              </a:spcBef>
              <a:spcAft>
                <a:spcPts val="0"/>
              </a:spcAft>
              <a:buClrTx/>
              <a:buSzTx/>
              <a:buFontTx/>
              <a:buNone/>
              <a:tabLst/>
              <a:defRPr sz="2300" b="1" cap="none">
                <a:solidFill>
                  <a:srgbClr val="C00000"/>
                </a:solidFill>
                <a:latin typeface="Gotham Rounded Book" pitchFamily="50" charset="0"/>
                <a:ea typeface="Verdana" panose="020B0604030504040204" pitchFamily="34" charset="0"/>
                <a:cs typeface="Leelawadee UI" panose="020B0502040204020203" pitchFamily="34" charset="-34"/>
              </a:defRPr>
            </a:lvl1pPr>
          </a:lstStyle>
          <a:p>
            <a:r>
              <a:rPr lang="es-DO" sz="2400" dirty="0"/>
              <a:t>Reforma fiscal: el lado de los ingresos</a:t>
            </a:r>
          </a:p>
          <a:p>
            <a:endParaRPr lang="es-DO" sz="2400" dirty="0"/>
          </a:p>
        </p:txBody>
      </p:sp>
      <p:grpSp>
        <p:nvGrpSpPr>
          <p:cNvPr id="33" name="Group 49">
            <a:extLst>
              <a:ext uri="{FF2B5EF4-FFF2-40B4-BE49-F238E27FC236}">
                <a16:creationId xmlns:a16="http://schemas.microsoft.com/office/drawing/2014/main" id="{424A38D9-E9B5-9BB8-64E5-840DF606E823}"/>
              </a:ext>
            </a:extLst>
          </p:cNvPr>
          <p:cNvGrpSpPr/>
          <p:nvPr/>
        </p:nvGrpSpPr>
        <p:grpSpPr>
          <a:xfrm>
            <a:off x="7066831" y="2400628"/>
            <a:ext cx="3705146" cy="1412626"/>
            <a:chOff x="8921977" y="1265579"/>
            <a:chExt cx="2926080" cy="1126724"/>
          </a:xfrm>
        </p:grpSpPr>
        <p:sp>
          <p:nvSpPr>
            <p:cNvPr id="34" name="TextBox 50">
              <a:extLst>
                <a:ext uri="{FF2B5EF4-FFF2-40B4-BE49-F238E27FC236}">
                  <a16:creationId xmlns:a16="http://schemas.microsoft.com/office/drawing/2014/main" id="{A86D514A-97A6-D150-3E52-8EF20BB8DD9E}"/>
                </a:ext>
              </a:extLst>
            </p:cNvPr>
            <p:cNvSpPr txBox="1"/>
            <p:nvPr/>
          </p:nvSpPr>
          <p:spPr>
            <a:xfrm>
              <a:off x="8921977" y="1265579"/>
              <a:ext cx="2926080" cy="662811"/>
            </a:xfrm>
            <a:prstGeom prst="rect">
              <a:avLst/>
            </a:prstGeom>
            <a:noFill/>
          </p:spPr>
          <p:txBody>
            <a:bodyPr wrap="square" lIns="0" rIns="0" rtlCol="0" anchor="b">
              <a:spAutoFit/>
            </a:bodyPr>
            <a:lstStyle/>
            <a:p>
              <a:pPr algn="ctr">
                <a:spcAft>
                  <a:spcPts val="600"/>
                </a:spcAft>
              </a:pPr>
              <a:r>
                <a:rPr lang="es-ES" sz="2400" b="1" dirty="0">
                  <a:solidFill>
                    <a:schemeClr val="bg2">
                      <a:lumMod val="25000"/>
                    </a:schemeClr>
                  </a:solidFill>
                  <a:latin typeface="Gotham Book" panose="02000604040000020004" pitchFamily="50" charset="0"/>
                </a:rPr>
                <a:t>Reforma tributaria  </a:t>
              </a:r>
              <a:r>
                <a:rPr lang="es-ES" sz="2400" dirty="0">
                  <a:solidFill>
                    <a:schemeClr val="bg2">
                      <a:lumMod val="25000"/>
                    </a:schemeClr>
                  </a:solidFill>
                  <a:latin typeface="Gotham Book" panose="02000604040000020004" pitchFamily="50" charset="0"/>
                </a:rPr>
                <a:t>Principios</a:t>
              </a:r>
            </a:p>
          </p:txBody>
        </p:sp>
        <p:sp>
          <p:nvSpPr>
            <p:cNvPr id="35" name="TextBox 51">
              <a:extLst>
                <a:ext uri="{FF2B5EF4-FFF2-40B4-BE49-F238E27FC236}">
                  <a16:creationId xmlns:a16="http://schemas.microsoft.com/office/drawing/2014/main" id="{A5EC3B66-D699-BC0D-8164-FDF9B4C50AD6}"/>
                </a:ext>
              </a:extLst>
            </p:cNvPr>
            <p:cNvSpPr txBox="1"/>
            <p:nvPr/>
          </p:nvSpPr>
          <p:spPr>
            <a:xfrm>
              <a:off x="8921977" y="1925881"/>
              <a:ext cx="2926080" cy="466422"/>
            </a:xfrm>
            <a:prstGeom prst="rect">
              <a:avLst/>
            </a:prstGeom>
            <a:noFill/>
          </p:spPr>
          <p:txBody>
            <a:bodyPr wrap="square" lIns="0" rIns="0" rtlCol="0" anchor="t">
              <a:spAutoFit/>
            </a:bodyPr>
            <a:lstStyle/>
            <a:p>
              <a:pPr algn="ctr"/>
              <a:r>
                <a:rPr lang="es-ES" sz="1600" noProof="1">
                  <a:solidFill>
                    <a:schemeClr val="bg2">
                      <a:lumMod val="25000"/>
                    </a:schemeClr>
                  </a:solidFill>
                  <a:latin typeface="Gotham Book" panose="02000604040000020004" pitchFamily="50" charset="0"/>
                </a:rPr>
                <a:t>Los principios pueden reforzarse mutuamente o entrar en conflicto</a:t>
              </a:r>
            </a:p>
          </p:txBody>
        </p:sp>
      </p:grpSp>
    </p:spTree>
    <p:extLst>
      <p:ext uri="{BB962C8B-B14F-4D97-AF65-F5344CB8AC3E}">
        <p14:creationId xmlns:p14="http://schemas.microsoft.com/office/powerpoint/2010/main" val="189217344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1 Título">
            <a:extLst>
              <a:ext uri="{FF2B5EF4-FFF2-40B4-BE49-F238E27FC236}">
                <a16:creationId xmlns:a16="http://schemas.microsoft.com/office/drawing/2014/main" id="{8AE61079-DE29-4139-BF9E-1BA33C85A7DC}"/>
              </a:ext>
            </a:extLst>
          </p:cNvPr>
          <p:cNvSpPr txBox="1">
            <a:spLocks/>
          </p:cNvSpPr>
          <p:nvPr/>
        </p:nvSpPr>
        <p:spPr>
          <a:xfrm>
            <a:off x="363682" y="374966"/>
            <a:ext cx="11440391" cy="804679"/>
          </a:xfrm>
          <a:prstGeom prst="rect">
            <a:avLst/>
          </a:prstGeom>
        </p:spPr>
        <p:txBody>
          <a:bodyPr/>
          <a:lstStyle>
            <a:defPPr>
              <a:defRPr lang="es-419"/>
            </a:defPPr>
            <a:lvl1pPr marR="0" lvl="0" indent="0" defTabSz="457200" fontAlgn="auto">
              <a:lnSpc>
                <a:spcPct val="90000"/>
              </a:lnSpc>
              <a:spcBef>
                <a:spcPct val="0"/>
              </a:spcBef>
              <a:spcAft>
                <a:spcPts val="0"/>
              </a:spcAft>
              <a:buClrTx/>
              <a:buSzTx/>
              <a:buFontTx/>
              <a:buNone/>
              <a:tabLst/>
              <a:defRPr sz="2400" b="1" cap="small">
                <a:solidFill>
                  <a:srgbClr val="FF0000"/>
                </a:solidFill>
                <a:latin typeface="Artifex CF Book" panose="00000600000000000000" pitchFamily="50" charset="0"/>
                <a:ea typeface="Verdana" panose="020B0604030504040204" pitchFamily="34" charset="0"/>
                <a:cs typeface="Leelawadee UI" panose="020B0502040204020203" pitchFamily="34" charset="-34"/>
              </a:defRPr>
            </a:lvl1pPr>
          </a:lstStyle>
          <a:p>
            <a:pPr algn="ctr"/>
            <a:r>
              <a:rPr lang="es-DO" sz="2300" b="0" cap="none" dirty="0">
                <a:solidFill>
                  <a:srgbClr val="C00000"/>
                </a:solidFill>
                <a:latin typeface="Gotham Rounded Book" pitchFamily="50" charset="0"/>
              </a:rPr>
              <a:t>La economía creció en 2.4 % en 2023.</a:t>
            </a:r>
            <a:r>
              <a:rPr lang="es-DO" sz="2300" cap="none" dirty="0">
                <a:solidFill>
                  <a:srgbClr val="C00000"/>
                </a:solidFill>
                <a:latin typeface="Gotham Rounded Book" pitchFamily="50" charset="0"/>
              </a:rPr>
              <a:t> </a:t>
            </a:r>
            <a:r>
              <a:rPr lang="es-DO" sz="2300" b="0" cap="none" dirty="0">
                <a:solidFill>
                  <a:schemeClr val="bg2">
                    <a:lumMod val="25000"/>
                  </a:schemeClr>
                </a:solidFill>
                <a:latin typeface="Gotham Rounded Book" pitchFamily="50" charset="0"/>
              </a:rPr>
              <a:t>Pese al balance de riesgos, </a:t>
            </a:r>
          </a:p>
          <a:p>
            <a:pPr algn="ctr"/>
            <a:r>
              <a:rPr lang="es-DO" sz="2300" b="0" cap="none" dirty="0">
                <a:solidFill>
                  <a:schemeClr val="bg2">
                    <a:lumMod val="25000"/>
                  </a:schemeClr>
                </a:solidFill>
                <a:latin typeface="Gotham Rounded Book" pitchFamily="50" charset="0"/>
              </a:rPr>
              <a:t>se prevé un ritmo de expansión de 5.0 % en 2024</a:t>
            </a:r>
          </a:p>
        </p:txBody>
      </p:sp>
      <p:sp>
        <p:nvSpPr>
          <p:cNvPr id="7" name="TextBox 13">
            <a:extLst>
              <a:ext uri="{FF2B5EF4-FFF2-40B4-BE49-F238E27FC236}">
                <a16:creationId xmlns:a16="http://schemas.microsoft.com/office/drawing/2014/main" id="{CEFCBF53-B8B6-4564-B275-68160654F5D4}"/>
              </a:ext>
            </a:extLst>
          </p:cNvPr>
          <p:cNvSpPr txBox="1"/>
          <p:nvPr/>
        </p:nvSpPr>
        <p:spPr>
          <a:xfrm>
            <a:off x="1072320" y="5834488"/>
            <a:ext cx="10834397" cy="400110"/>
          </a:xfrm>
          <a:prstGeom prst="rect">
            <a:avLst/>
          </a:prstGeom>
          <a:noFill/>
        </p:spPr>
        <p:txBody>
          <a:bodyPr wrap="square" rtlCol="0">
            <a:spAutoFit/>
          </a:bodyPr>
          <a:lstStyle>
            <a:defPPr>
              <a:defRPr lang="es-419"/>
            </a:defPPr>
            <a:lvl1pPr>
              <a:defRPr sz="900" b="1">
                <a:latin typeface="Gotham Book" panose="02000604040000020004" pitchFamily="50" charset="0"/>
                <a:ea typeface="Verdana" panose="020B0604030504040204" pitchFamily="34" charset="0"/>
                <a:cs typeface="Verdana" panose="020B0604030504040204" pitchFamily="34" charset="0"/>
              </a:defRPr>
            </a:lvl1pPr>
            <a:lvl2pPr defTabSz="457200"/>
            <a:lvl3pPr defTabSz="457200"/>
            <a:lvl4pPr defTabSz="457200"/>
            <a:lvl5pPr defTabSz="457200"/>
            <a:lvl6pPr defTabSz="457200"/>
            <a:lvl7pPr defTabSz="457200"/>
            <a:lvl8pPr defTabSz="457200"/>
            <a:lvl9pPr defTabSz="457200"/>
          </a:lstStyle>
          <a:p>
            <a:r>
              <a:rPr lang="es-DO" sz="1000" b="0">
                <a:solidFill>
                  <a:schemeClr val="bg2">
                    <a:lumMod val="25000"/>
                  </a:schemeClr>
                </a:solidFill>
              </a:rPr>
              <a:t>*Proyecciones </a:t>
            </a:r>
            <a:r>
              <a:rPr lang="es-DO" sz="1000" b="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del Panorama Macroeconómico actualizado en marzo de 2024.</a:t>
            </a:r>
          </a:p>
          <a:p>
            <a:r>
              <a:rPr lang="es-DO" sz="1000">
                <a:solidFill>
                  <a:schemeClr val="bg2">
                    <a:lumMod val="25000"/>
                  </a:schemeClr>
                </a:solidFill>
              </a:rPr>
              <a:t>Fuente: </a:t>
            </a:r>
            <a:r>
              <a:rPr lang="es-DO" sz="1000" b="0">
                <a:solidFill>
                  <a:schemeClr val="bg2">
                    <a:lumMod val="25000"/>
                  </a:schemeClr>
                </a:solidFill>
              </a:rPr>
              <a:t>Elaborado con datos del Banco Central de la República Dominicana (BCRD) y proyecciones </a:t>
            </a:r>
            <a:r>
              <a:rPr lang="es-DO" sz="1000" b="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del Panorama Macroeconómico actualizado en marzo de 2024.</a:t>
            </a:r>
            <a:endParaRPr lang="es-DO" sz="1000" b="0">
              <a:solidFill>
                <a:schemeClr val="bg2">
                  <a:lumMod val="25000"/>
                </a:schemeClr>
              </a:solidFill>
            </a:endParaRPr>
          </a:p>
        </p:txBody>
      </p:sp>
      <p:sp>
        <p:nvSpPr>
          <p:cNvPr id="4" name="Rectangle 3">
            <a:extLst>
              <a:ext uri="{FF2B5EF4-FFF2-40B4-BE49-F238E27FC236}">
                <a16:creationId xmlns:a16="http://schemas.microsoft.com/office/drawing/2014/main" id="{FD40A6E4-2164-42F5-096E-E357CF462930}"/>
              </a:ext>
            </a:extLst>
          </p:cNvPr>
          <p:cNvSpPr/>
          <p:nvPr/>
        </p:nvSpPr>
        <p:spPr>
          <a:xfrm>
            <a:off x="6301266" y="1418494"/>
            <a:ext cx="2369127" cy="4358979"/>
          </a:xfrm>
          <a:prstGeom prst="rect">
            <a:avLst/>
          </a:prstGeom>
          <a:solidFill>
            <a:schemeClr val="bg1">
              <a:lumMod val="8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2" name="TextBox 1">
            <a:extLst>
              <a:ext uri="{FF2B5EF4-FFF2-40B4-BE49-F238E27FC236}">
                <a16:creationId xmlns:a16="http://schemas.microsoft.com/office/drawing/2014/main" id="{6EB64DCB-51A9-5F0C-C9A8-057DCBEC5843}"/>
              </a:ext>
            </a:extLst>
          </p:cNvPr>
          <p:cNvSpPr txBox="1"/>
          <p:nvPr/>
        </p:nvSpPr>
        <p:spPr>
          <a:xfrm>
            <a:off x="6576094" y="1976210"/>
            <a:ext cx="1819469" cy="369332"/>
          </a:xfrm>
          <a:prstGeom prst="rect">
            <a:avLst/>
          </a:prstGeom>
          <a:noFill/>
        </p:spPr>
        <p:txBody>
          <a:bodyPr wrap="square" rtlCol="0">
            <a:spAutoFit/>
          </a:bodyPr>
          <a:lstStyle/>
          <a:p>
            <a:pPr algn="ctr"/>
            <a:r>
              <a:rPr lang="es-DO" b="1">
                <a:solidFill>
                  <a:srgbClr val="3A8FCC"/>
                </a:solidFill>
                <a:latin typeface="Gotham Book" panose="02000604040000020004" pitchFamily="50" charset="0"/>
              </a:rPr>
              <a:t>Proyecciones</a:t>
            </a:r>
          </a:p>
        </p:txBody>
      </p:sp>
      <p:graphicFrame>
        <p:nvGraphicFramePr>
          <p:cNvPr id="8" name="Chart 1">
            <a:extLst>
              <a:ext uri="{FF2B5EF4-FFF2-40B4-BE49-F238E27FC236}">
                <a16:creationId xmlns:a16="http://schemas.microsoft.com/office/drawing/2014/main" id="{3A1F4486-E8F6-8A88-EBC6-D413D1456CBB}"/>
              </a:ext>
            </a:extLst>
          </p:cNvPr>
          <p:cNvGraphicFramePr>
            <a:graphicFrameLocks/>
          </p:cNvGraphicFramePr>
          <p:nvPr>
            <p:extLst>
              <p:ext uri="{D42A27DB-BD31-4B8C-83A1-F6EECF244321}">
                <p14:modId xmlns:p14="http://schemas.microsoft.com/office/powerpoint/2010/main" val="3491679725"/>
              </p:ext>
            </p:extLst>
          </p:nvPr>
        </p:nvGraphicFramePr>
        <p:xfrm>
          <a:off x="263958" y="1262360"/>
          <a:ext cx="8567221" cy="4333279"/>
        </p:xfrm>
        <a:graphic>
          <a:graphicData uri="http://schemas.openxmlformats.org/drawingml/2006/chart">
            <c:chart xmlns:c="http://schemas.openxmlformats.org/drawingml/2006/chart" xmlns:r="http://schemas.openxmlformats.org/officeDocument/2006/relationships" r:id="rId3"/>
          </a:graphicData>
        </a:graphic>
      </p:graphicFrame>
      <p:grpSp>
        <p:nvGrpSpPr>
          <p:cNvPr id="15" name="Group 14">
            <a:extLst>
              <a:ext uri="{FF2B5EF4-FFF2-40B4-BE49-F238E27FC236}">
                <a16:creationId xmlns:a16="http://schemas.microsoft.com/office/drawing/2014/main" id="{95806BA7-0424-623F-45E5-6E29B05C713D}"/>
              </a:ext>
            </a:extLst>
          </p:cNvPr>
          <p:cNvGrpSpPr/>
          <p:nvPr/>
        </p:nvGrpSpPr>
        <p:grpSpPr>
          <a:xfrm>
            <a:off x="8945221" y="1404774"/>
            <a:ext cx="2616209" cy="4256809"/>
            <a:chOff x="9075033" y="1640434"/>
            <a:chExt cx="2616209" cy="4256809"/>
          </a:xfrm>
        </p:grpSpPr>
        <p:sp>
          <p:nvSpPr>
            <p:cNvPr id="16" name="TextBox 128">
              <a:extLst>
                <a:ext uri="{FF2B5EF4-FFF2-40B4-BE49-F238E27FC236}">
                  <a16:creationId xmlns:a16="http://schemas.microsoft.com/office/drawing/2014/main" id="{D1B54A0B-4FA6-C026-3B7F-3B0168F46D31}"/>
                </a:ext>
              </a:extLst>
            </p:cNvPr>
            <p:cNvSpPr txBox="1"/>
            <p:nvPr/>
          </p:nvSpPr>
          <p:spPr>
            <a:xfrm>
              <a:off x="9372900" y="2669761"/>
              <a:ext cx="2008559" cy="927602"/>
            </a:xfrm>
            <a:prstGeom prst="rect">
              <a:avLst/>
            </a:prstGeom>
            <a:solidFill>
              <a:schemeClr val="bg1">
                <a:alpha val="98000"/>
              </a:schemeClr>
            </a:solidFill>
            <a:ln w="2730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s-DO"/>
            </a:p>
          </p:txBody>
        </p:sp>
        <p:sp>
          <p:nvSpPr>
            <p:cNvPr id="17" name="TextBox 30">
              <a:extLst>
                <a:ext uri="{FF2B5EF4-FFF2-40B4-BE49-F238E27FC236}">
                  <a16:creationId xmlns:a16="http://schemas.microsoft.com/office/drawing/2014/main" id="{FDA28F9D-0582-0441-4E3A-F4C47B909FA2}"/>
                </a:ext>
              </a:extLst>
            </p:cNvPr>
            <p:cNvSpPr txBox="1"/>
            <p:nvPr/>
          </p:nvSpPr>
          <p:spPr>
            <a:xfrm>
              <a:off x="9509925" y="2779528"/>
              <a:ext cx="1734511" cy="463572"/>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799">
                  <a:solidFill>
                    <a:srgbClr val="000000"/>
                  </a:solidFill>
                  <a:latin typeface="Gotham Book" panose="02000604040000020004" pitchFamily="50" charset="0"/>
                  <a:cs typeface="Calibri"/>
                </a:rPr>
                <a:t>7.8 %</a:t>
              </a:r>
              <a:endParaRPr lang="es-DO" sz="6602">
                <a:latin typeface="Gotham Book" panose="02000604040000020004" pitchFamily="50" charset="0"/>
              </a:endParaRPr>
            </a:p>
          </p:txBody>
        </p:sp>
        <p:sp>
          <p:nvSpPr>
            <p:cNvPr id="18" name="TextBox 31">
              <a:extLst>
                <a:ext uri="{FF2B5EF4-FFF2-40B4-BE49-F238E27FC236}">
                  <a16:creationId xmlns:a16="http://schemas.microsoft.com/office/drawing/2014/main" id="{A933D58F-ACBE-7EB5-FF1C-E7A048856E08}"/>
                </a:ext>
              </a:extLst>
            </p:cNvPr>
            <p:cNvSpPr txBox="1"/>
            <p:nvPr/>
          </p:nvSpPr>
          <p:spPr>
            <a:xfrm>
              <a:off x="9239098" y="3187812"/>
              <a:ext cx="2340078" cy="448443"/>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DO" sz="1401" b="1">
                  <a:solidFill>
                    <a:srgbClr val="002060"/>
                  </a:solidFill>
                  <a:latin typeface="Gotham Book" panose="02000604040000020004" pitchFamily="50" charset="0"/>
                  <a:cs typeface="Calibri"/>
                </a:rPr>
                <a:t>Crec. Interanual</a:t>
              </a:r>
            </a:p>
          </p:txBody>
        </p:sp>
        <p:sp>
          <p:nvSpPr>
            <p:cNvPr id="19" name="TextBox 32">
              <a:extLst>
                <a:ext uri="{FF2B5EF4-FFF2-40B4-BE49-F238E27FC236}">
                  <a16:creationId xmlns:a16="http://schemas.microsoft.com/office/drawing/2014/main" id="{4E9AE361-0DC6-C268-EE56-941F07D16945}"/>
                </a:ext>
              </a:extLst>
            </p:cNvPr>
            <p:cNvSpPr txBox="1"/>
            <p:nvPr/>
          </p:nvSpPr>
          <p:spPr>
            <a:xfrm>
              <a:off x="9372900" y="3824949"/>
              <a:ext cx="2015850" cy="934281"/>
            </a:xfrm>
            <a:prstGeom prst="rect">
              <a:avLst/>
            </a:prstGeom>
            <a:noFill/>
            <a:ln w="2730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s-DO"/>
            </a:p>
          </p:txBody>
        </p:sp>
        <p:sp>
          <p:nvSpPr>
            <p:cNvPr id="20" name="TextBox 129">
              <a:extLst>
                <a:ext uri="{FF2B5EF4-FFF2-40B4-BE49-F238E27FC236}">
                  <a16:creationId xmlns:a16="http://schemas.microsoft.com/office/drawing/2014/main" id="{AE78BF88-E272-D01E-FE95-7B448BCB2F09}"/>
                </a:ext>
              </a:extLst>
            </p:cNvPr>
            <p:cNvSpPr txBox="1"/>
            <p:nvPr/>
          </p:nvSpPr>
          <p:spPr>
            <a:xfrm>
              <a:off x="9084560" y="4291884"/>
              <a:ext cx="2585236" cy="4484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401" b="1">
                  <a:solidFill>
                    <a:srgbClr val="002060"/>
                  </a:solidFill>
                  <a:latin typeface="Gotham Book" panose="02000604040000020004" pitchFamily="50" charset="0"/>
                  <a:cs typeface="Calibri"/>
                </a:rPr>
                <a:t>Promedio 12 meses</a:t>
              </a:r>
              <a:endParaRPr lang="es-ES_tradnl" sz="1401" b="1">
                <a:solidFill>
                  <a:srgbClr val="002060"/>
                </a:solidFill>
                <a:latin typeface="Gotham Book" panose="02000604040000020004" pitchFamily="50" charset="0"/>
                <a:cs typeface="Calibri"/>
              </a:endParaRPr>
            </a:p>
          </p:txBody>
        </p:sp>
        <p:sp>
          <p:nvSpPr>
            <p:cNvPr id="21" name="TextBox 130">
              <a:extLst>
                <a:ext uri="{FF2B5EF4-FFF2-40B4-BE49-F238E27FC236}">
                  <a16:creationId xmlns:a16="http://schemas.microsoft.com/office/drawing/2014/main" id="{71645621-B294-8694-A40D-FC3CFAFF7AAE}"/>
                </a:ext>
              </a:extLst>
            </p:cNvPr>
            <p:cNvSpPr txBox="1"/>
            <p:nvPr/>
          </p:nvSpPr>
          <p:spPr>
            <a:xfrm>
              <a:off x="9616427" y="3955554"/>
              <a:ext cx="1628009" cy="42114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799">
                  <a:solidFill>
                    <a:srgbClr val="000000"/>
                  </a:solidFill>
                  <a:latin typeface="Gotham Book" panose="02000604040000020004" pitchFamily="50" charset="0"/>
                  <a:cs typeface="Calibri"/>
                </a:rPr>
                <a:t>3.6 %</a:t>
              </a:r>
              <a:endParaRPr lang="es-DO" sz="2799">
                <a:latin typeface="Gotham Book" panose="02000604040000020004" pitchFamily="50" charset="0"/>
              </a:endParaRPr>
            </a:p>
          </p:txBody>
        </p:sp>
        <p:sp>
          <p:nvSpPr>
            <p:cNvPr id="22" name="CuadroTexto 13">
              <a:extLst>
                <a:ext uri="{FF2B5EF4-FFF2-40B4-BE49-F238E27FC236}">
                  <a16:creationId xmlns:a16="http://schemas.microsoft.com/office/drawing/2014/main" id="{36D463C8-475D-8BE7-1BCF-B000C590B636}"/>
                </a:ext>
              </a:extLst>
            </p:cNvPr>
            <p:cNvSpPr txBox="1"/>
            <p:nvPr/>
          </p:nvSpPr>
          <p:spPr>
            <a:xfrm>
              <a:off x="9106007" y="1640434"/>
              <a:ext cx="2585235" cy="892552"/>
            </a:xfrm>
            <a:prstGeom prst="rect">
              <a:avLst/>
            </a:prstGeom>
            <a:noFill/>
          </p:spPr>
          <p:txBody>
            <a:bodyPr wrap="square" rtlCol="0">
              <a:spAutoFit/>
            </a:bodyPr>
            <a:lstStyle/>
            <a:p>
              <a:pPr algn="ctr"/>
              <a:r>
                <a:rPr lang="es-DO" sz="1400" b="1">
                  <a:solidFill>
                    <a:srgbClr val="00B0F0"/>
                  </a:solidFill>
                  <a:latin typeface="Gotham Book" panose="02000604040000020004" pitchFamily="50" charset="0"/>
                </a:rPr>
                <a:t>Desempeño de la economía en 2024</a:t>
              </a:r>
            </a:p>
            <a:p>
              <a:pPr algn="ctr"/>
              <a:r>
                <a:rPr lang="es-DO" sz="1200" b="1">
                  <a:solidFill>
                    <a:srgbClr val="002060"/>
                  </a:solidFill>
                  <a:latin typeface="Gotham Book" panose="02000604040000020004" pitchFamily="50" charset="0"/>
                </a:rPr>
                <a:t>IMAE </a:t>
              </a:r>
            </a:p>
            <a:p>
              <a:pPr algn="ctr"/>
              <a:r>
                <a:rPr lang="es-DO" sz="1200">
                  <a:solidFill>
                    <a:schemeClr val="bg2">
                      <a:lumMod val="50000"/>
                    </a:schemeClr>
                  </a:solidFill>
                  <a:latin typeface="Gotham Book" panose="02000604040000020004" pitchFamily="50" charset="0"/>
                </a:rPr>
                <a:t>Abril 2024</a:t>
              </a:r>
              <a:endParaRPr lang="es-ES" sz="1200">
                <a:solidFill>
                  <a:schemeClr val="bg2">
                    <a:lumMod val="50000"/>
                  </a:schemeClr>
                </a:solidFill>
                <a:latin typeface="Gotham Book" panose="02000604040000020004" pitchFamily="50" charset="0"/>
              </a:endParaRPr>
            </a:p>
          </p:txBody>
        </p:sp>
        <p:sp>
          <p:nvSpPr>
            <p:cNvPr id="23" name="TextBox 32">
              <a:extLst>
                <a:ext uri="{FF2B5EF4-FFF2-40B4-BE49-F238E27FC236}">
                  <a16:creationId xmlns:a16="http://schemas.microsoft.com/office/drawing/2014/main" id="{5C649B76-63A7-E52A-26AC-A9054141E599}"/>
                </a:ext>
              </a:extLst>
            </p:cNvPr>
            <p:cNvSpPr txBox="1"/>
            <p:nvPr/>
          </p:nvSpPr>
          <p:spPr>
            <a:xfrm>
              <a:off x="9372900" y="4962962"/>
              <a:ext cx="2015850" cy="934281"/>
            </a:xfrm>
            <a:prstGeom prst="rect">
              <a:avLst/>
            </a:prstGeom>
            <a:noFill/>
            <a:ln w="2730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s-DO"/>
            </a:p>
          </p:txBody>
        </p:sp>
        <p:sp>
          <p:nvSpPr>
            <p:cNvPr id="24" name="TextBox 130">
              <a:extLst>
                <a:ext uri="{FF2B5EF4-FFF2-40B4-BE49-F238E27FC236}">
                  <a16:creationId xmlns:a16="http://schemas.microsoft.com/office/drawing/2014/main" id="{0D300F03-C383-8947-00BC-E1C2A6D641AA}"/>
                </a:ext>
              </a:extLst>
            </p:cNvPr>
            <p:cNvSpPr txBox="1"/>
            <p:nvPr/>
          </p:nvSpPr>
          <p:spPr>
            <a:xfrm>
              <a:off x="9563173" y="5067650"/>
              <a:ext cx="1628009" cy="42114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799">
                  <a:solidFill>
                    <a:srgbClr val="000000"/>
                  </a:solidFill>
                  <a:latin typeface="Gotham Book" panose="02000604040000020004" pitchFamily="50" charset="0"/>
                  <a:cs typeface="Calibri"/>
                </a:rPr>
                <a:t>5.1 %</a:t>
              </a:r>
              <a:endParaRPr lang="es-DO" sz="2799">
                <a:latin typeface="Gotham Book" panose="02000604040000020004" pitchFamily="50" charset="0"/>
              </a:endParaRPr>
            </a:p>
          </p:txBody>
        </p:sp>
        <p:sp>
          <p:nvSpPr>
            <p:cNvPr id="25" name="TextBox 129">
              <a:extLst>
                <a:ext uri="{FF2B5EF4-FFF2-40B4-BE49-F238E27FC236}">
                  <a16:creationId xmlns:a16="http://schemas.microsoft.com/office/drawing/2014/main" id="{D8463FEB-FE6F-5E26-D8B2-F90995C39E8C}"/>
                </a:ext>
              </a:extLst>
            </p:cNvPr>
            <p:cNvSpPr txBox="1"/>
            <p:nvPr/>
          </p:nvSpPr>
          <p:spPr>
            <a:xfrm>
              <a:off x="9075033" y="5432893"/>
              <a:ext cx="2585236" cy="448445"/>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401" b="1">
                  <a:solidFill>
                    <a:srgbClr val="002060"/>
                  </a:solidFill>
                  <a:latin typeface="Gotham Book" panose="02000604040000020004" pitchFamily="50" charset="0"/>
                  <a:cs typeface="Calibri"/>
                </a:rPr>
                <a:t>Crec. Acumulado</a:t>
              </a:r>
            </a:p>
            <a:p>
              <a:pPr algn="ctr"/>
              <a:r>
                <a:rPr lang="es-ES" sz="1401" b="1">
                  <a:solidFill>
                    <a:srgbClr val="002060"/>
                  </a:solidFill>
                  <a:latin typeface="Gotham Book" panose="02000604040000020004" pitchFamily="50" charset="0"/>
                  <a:cs typeface="Calibri"/>
                </a:rPr>
                <a:t>(ene-abr)</a:t>
              </a:r>
              <a:endParaRPr lang="es-ES_tradnl" sz="1401" b="1">
                <a:solidFill>
                  <a:srgbClr val="002060"/>
                </a:solidFill>
                <a:latin typeface="Gotham Book" panose="02000604040000020004" pitchFamily="50" charset="0"/>
                <a:cs typeface="Calibri"/>
              </a:endParaRPr>
            </a:p>
          </p:txBody>
        </p:sp>
      </p:grpSp>
    </p:spTree>
    <p:extLst>
      <p:ext uri="{BB962C8B-B14F-4D97-AF65-F5344CB8AC3E}">
        <p14:creationId xmlns:p14="http://schemas.microsoft.com/office/powerpoint/2010/main" val="37949550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a:extLst>
              <a:ext uri="{FF2B5EF4-FFF2-40B4-BE49-F238E27FC236}">
                <a16:creationId xmlns:a16="http://schemas.microsoft.com/office/drawing/2014/main" id="{5EB72622-C4CE-CB13-2436-1F7E31F8D904}"/>
              </a:ext>
            </a:extLst>
          </p:cNvPr>
          <p:cNvSpPr/>
          <p:nvPr/>
        </p:nvSpPr>
        <p:spPr>
          <a:xfrm>
            <a:off x="5642833" y="1584060"/>
            <a:ext cx="1220740" cy="24460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459"/>
                </a:lnTo>
                <a:cubicBezTo>
                  <a:pt x="11771" y="21459"/>
                  <a:pt x="21357" y="16674"/>
                  <a:pt x="21357" y="10800"/>
                </a:cubicBezTo>
                <a:cubicBezTo>
                  <a:pt x="21357" y="4926"/>
                  <a:pt x="11771" y="141"/>
                  <a:pt x="0" y="141"/>
                </a:cubicBezTo>
                <a:lnTo>
                  <a:pt x="0" y="0"/>
                </a:lnTo>
                <a:cubicBezTo>
                  <a:pt x="11933" y="0"/>
                  <a:pt x="21600" y="4845"/>
                  <a:pt x="21600" y="10780"/>
                </a:cubicBezTo>
                <a:cubicBezTo>
                  <a:pt x="21600" y="16715"/>
                  <a:pt x="11933" y="21600"/>
                  <a:pt x="0" y="21600"/>
                </a:cubicBezTo>
                <a:close/>
              </a:path>
            </a:pathLst>
          </a:custGeom>
          <a:solidFill>
            <a:srgbClr val="D3D3D3">
              <a:lumMod val="5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3" name="Shape">
            <a:extLst>
              <a:ext uri="{FF2B5EF4-FFF2-40B4-BE49-F238E27FC236}">
                <a16:creationId xmlns:a16="http://schemas.microsoft.com/office/drawing/2014/main" id="{0731DE57-B59D-DE56-B1AD-D3A30227F1AD}"/>
              </a:ext>
            </a:extLst>
          </p:cNvPr>
          <p:cNvSpPr/>
          <p:nvPr/>
        </p:nvSpPr>
        <p:spPr>
          <a:xfrm>
            <a:off x="5642833" y="2795655"/>
            <a:ext cx="1220740" cy="2446051"/>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459"/>
                </a:lnTo>
                <a:cubicBezTo>
                  <a:pt x="11771" y="21459"/>
                  <a:pt x="21357" y="16674"/>
                  <a:pt x="21357" y="10800"/>
                </a:cubicBezTo>
                <a:cubicBezTo>
                  <a:pt x="21357" y="4926"/>
                  <a:pt x="11771" y="141"/>
                  <a:pt x="0" y="141"/>
                </a:cubicBezTo>
                <a:lnTo>
                  <a:pt x="0" y="0"/>
                </a:lnTo>
                <a:cubicBezTo>
                  <a:pt x="11933" y="0"/>
                  <a:pt x="21600" y="4845"/>
                  <a:pt x="21600" y="10780"/>
                </a:cubicBezTo>
                <a:cubicBezTo>
                  <a:pt x="21600" y="16715"/>
                  <a:pt x="11933" y="21600"/>
                  <a:pt x="0" y="21600"/>
                </a:cubicBezTo>
                <a:close/>
              </a:path>
            </a:pathLst>
          </a:custGeom>
          <a:solidFill>
            <a:srgbClr val="D3D3D3">
              <a:lumMod val="50000"/>
            </a:srgbClr>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4" name="Shape">
            <a:extLst>
              <a:ext uri="{FF2B5EF4-FFF2-40B4-BE49-F238E27FC236}">
                <a16:creationId xmlns:a16="http://schemas.microsoft.com/office/drawing/2014/main" id="{E976D5B7-EE27-9390-B913-05C19E590435}"/>
              </a:ext>
            </a:extLst>
          </p:cNvPr>
          <p:cNvSpPr/>
          <p:nvPr/>
        </p:nvSpPr>
        <p:spPr>
          <a:xfrm>
            <a:off x="5642833" y="1584057"/>
            <a:ext cx="1824260" cy="3653081"/>
          </a:xfrm>
          <a:custGeom>
            <a:avLst/>
            <a:gdLst/>
            <a:ahLst/>
            <a:cxnLst>
              <a:cxn ang="0">
                <a:pos x="wd2" y="hd2"/>
              </a:cxn>
              <a:cxn ang="5400000">
                <a:pos x="wd2" y="hd2"/>
              </a:cxn>
              <a:cxn ang="10800000">
                <a:pos x="wd2" y="hd2"/>
              </a:cxn>
              <a:cxn ang="16200000">
                <a:pos x="wd2" y="hd2"/>
              </a:cxn>
            </a:cxnLst>
            <a:rect l="0" t="0" r="r" b="b"/>
            <a:pathLst>
              <a:path w="21573" h="21600" extrusionOk="0">
                <a:moveTo>
                  <a:pt x="0" y="21600"/>
                </a:moveTo>
                <a:lnTo>
                  <a:pt x="0" y="21505"/>
                </a:lnTo>
                <a:cubicBezTo>
                  <a:pt x="11814" y="21505"/>
                  <a:pt x="21411" y="16707"/>
                  <a:pt x="21411" y="10800"/>
                </a:cubicBezTo>
                <a:cubicBezTo>
                  <a:pt x="21411" y="4893"/>
                  <a:pt x="11814" y="95"/>
                  <a:pt x="0" y="95"/>
                </a:cubicBezTo>
                <a:lnTo>
                  <a:pt x="0" y="0"/>
                </a:lnTo>
                <a:cubicBezTo>
                  <a:pt x="11895" y="0"/>
                  <a:pt x="21573" y="4839"/>
                  <a:pt x="21573" y="10786"/>
                </a:cubicBezTo>
                <a:cubicBezTo>
                  <a:pt x="21600" y="16761"/>
                  <a:pt x="11895" y="21600"/>
                  <a:pt x="0" y="21600"/>
                </a:cubicBezTo>
                <a:close/>
              </a:path>
            </a:pathLst>
          </a:custGeom>
          <a:solidFill>
            <a:sysClr val="windowText" lastClr="000000"/>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5" name="Shape">
            <a:extLst>
              <a:ext uri="{FF2B5EF4-FFF2-40B4-BE49-F238E27FC236}">
                <a16:creationId xmlns:a16="http://schemas.microsoft.com/office/drawing/2014/main" id="{1DC375B4-C67C-5499-3AC8-288A4B19DF44}"/>
              </a:ext>
            </a:extLst>
          </p:cNvPr>
          <p:cNvSpPr/>
          <p:nvPr/>
        </p:nvSpPr>
        <p:spPr>
          <a:xfrm>
            <a:off x="5642833" y="1584060"/>
            <a:ext cx="614942" cy="12298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319"/>
                </a:lnTo>
                <a:cubicBezTo>
                  <a:pt x="11643" y="21319"/>
                  <a:pt x="21038" y="16581"/>
                  <a:pt x="21038" y="10800"/>
                </a:cubicBezTo>
                <a:cubicBezTo>
                  <a:pt x="21038" y="5019"/>
                  <a:pt x="11563" y="281"/>
                  <a:pt x="0" y="281"/>
                </a:cubicBezTo>
                <a:lnTo>
                  <a:pt x="0" y="0"/>
                </a:lnTo>
                <a:cubicBezTo>
                  <a:pt x="11884" y="0"/>
                  <a:pt x="21600" y="4858"/>
                  <a:pt x="21600" y="10800"/>
                </a:cubicBezTo>
                <a:cubicBezTo>
                  <a:pt x="21600" y="16742"/>
                  <a:pt x="11884" y="21600"/>
                  <a:pt x="0" y="21600"/>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6" name="Shape">
            <a:extLst>
              <a:ext uri="{FF2B5EF4-FFF2-40B4-BE49-F238E27FC236}">
                <a16:creationId xmlns:a16="http://schemas.microsoft.com/office/drawing/2014/main" id="{7C6B0EA3-23AF-0A08-C21F-94C99ADB1E1C}"/>
              </a:ext>
            </a:extLst>
          </p:cNvPr>
          <p:cNvSpPr/>
          <p:nvPr/>
        </p:nvSpPr>
        <p:spPr>
          <a:xfrm>
            <a:off x="5642833" y="2795655"/>
            <a:ext cx="614942" cy="12298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319"/>
                </a:lnTo>
                <a:cubicBezTo>
                  <a:pt x="11643" y="21319"/>
                  <a:pt x="21038" y="16581"/>
                  <a:pt x="21038" y="10800"/>
                </a:cubicBezTo>
                <a:cubicBezTo>
                  <a:pt x="21038" y="5019"/>
                  <a:pt x="11563" y="281"/>
                  <a:pt x="0" y="281"/>
                </a:cubicBezTo>
                <a:lnTo>
                  <a:pt x="0" y="0"/>
                </a:lnTo>
                <a:cubicBezTo>
                  <a:pt x="11884" y="0"/>
                  <a:pt x="21600" y="4858"/>
                  <a:pt x="21600" y="10800"/>
                </a:cubicBezTo>
                <a:cubicBezTo>
                  <a:pt x="21600" y="16742"/>
                  <a:pt x="11884" y="21600"/>
                  <a:pt x="0" y="21600"/>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7" name="Shape">
            <a:extLst>
              <a:ext uri="{FF2B5EF4-FFF2-40B4-BE49-F238E27FC236}">
                <a16:creationId xmlns:a16="http://schemas.microsoft.com/office/drawing/2014/main" id="{BC0F2188-3F2A-071C-1FA8-E82B8E414688}"/>
              </a:ext>
            </a:extLst>
          </p:cNvPr>
          <p:cNvSpPr/>
          <p:nvPr/>
        </p:nvSpPr>
        <p:spPr>
          <a:xfrm>
            <a:off x="5642833" y="4007250"/>
            <a:ext cx="614942" cy="122988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21319"/>
                </a:lnTo>
                <a:cubicBezTo>
                  <a:pt x="11643" y="21319"/>
                  <a:pt x="21038" y="16581"/>
                  <a:pt x="21038" y="10800"/>
                </a:cubicBezTo>
                <a:cubicBezTo>
                  <a:pt x="21038" y="5019"/>
                  <a:pt x="11563" y="281"/>
                  <a:pt x="0" y="281"/>
                </a:cubicBezTo>
                <a:lnTo>
                  <a:pt x="0" y="0"/>
                </a:lnTo>
                <a:cubicBezTo>
                  <a:pt x="11884" y="0"/>
                  <a:pt x="21600" y="4858"/>
                  <a:pt x="21600" y="10800"/>
                </a:cubicBezTo>
                <a:cubicBezTo>
                  <a:pt x="21600" y="16742"/>
                  <a:pt x="11884" y="21600"/>
                  <a:pt x="0" y="21600"/>
                </a:cubicBezTo>
                <a:close/>
              </a:path>
            </a:pathLst>
          </a:custGeom>
          <a:solidFill>
            <a:srgbClr val="D3D3D3"/>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endParaRPr kumimoji="0" sz="3000" b="0" i="0" u="none" strike="noStrike" kern="1200" cap="none" spc="0" normalizeH="0" baseline="0" noProof="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8" name="Circle">
            <a:extLst>
              <a:ext uri="{FF2B5EF4-FFF2-40B4-BE49-F238E27FC236}">
                <a16:creationId xmlns:a16="http://schemas.microsoft.com/office/drawing/2014/main" id="{F1677981-7EC8-8EDC-7D57-7A2E9A7065B3}"/>
              </a:ext>
            </a:extLst>
          </p:cNvPr>
          <p:cNvSpPr/>
          <p:nvPr/>
        </p:nvSpPr>
        <p:spPr>
          <a:xfrm>
            <a:off x="4888444" y="1126853"/>
            <a:ext cx="928132" cy="928129"/>
          </a:xfrm>
          <a:prstGeom prst="ellipse">
            <a:avLst/>
          </a:prstGeom>
          <a:solidFill>
            <a:srgbClr val="F7931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r>
              <a:rPr kumimoji="0" lang="es-ES" sz="32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rPr>
              <a:t>1</a:t>
            </a:r>
            <a:endParaRPr kumimoji="0" sz="32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9" name="Circle">
            <a:extLst>
              <a:ext uri="{FF2B5EF4-FFF2-40B4-BE49-F238E27FC236}">
                <a16:creationId xmlns:a16="http://schemas.microsoft.com/office/drawing/2014/main" id="{8CB6836D-5CF6-F6CD-C73C-98613DEF93B8}"/>
              </a:ext>
            </a:extLst>
          </p:cNvPr>
          <p:cNvSpPr/>
          <p:nvPr/>
        </p:nvSpPr>
        <p:spPr>
          <a:xfrm>
            <a:off x="4888444" y="2338448"/>
            <a:ext cx="928132" cy="928129"/>
          </a:xfrm>
          <a:prstGeom prst="ellipse">
            <a:avLst/>
          </a:prstGeom>
          <a:solidFill>
            <a:srgbClr val="FFCC4C"/>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r>
              <a:rPr kumimoji="0" lang="es-ES" sz="32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rPr>
              <a:t>2</a:t>
            </a:r>
            <a:endParaRPr kumimoji="0" sz="32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0" name="Circle">
            <a:extLst>
              <a:ext uri="{FF2B5EF4-FFF2-40B4-BE49-F238E27FC236}">
                <a16:creationId xmlns:a16="http://schemas.microsoft.com/office/drawing/2014/main" id="{438957EC-8720-9BB3-75F9-187BBA961219}"/>
              </a:ext>
            </a:extLst>
          </p:cNvPr>
          <p:cNvSpPr/>
          <p:nvPr/>
        </p:nvSpPr>
        <p:spPr>
          <a:xfrm>
            <a:off x="4888444" y="3550045"/>
            <a:ext cx="928132" cy="928129"/>
          </a:xfrm>
          <a:prstGeom prst="ellipse">
            <a:avLst/>
          </a:prstGeom>
          <a:solidFill>
            <a:srgbClr val="A2B969"/>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r>
              <a:rPr kumimoji="0" lang="es-ES" sz="32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rPr>
              <a:t>3</a:t>
            </a:r>
            <a:endParaRPr kumimoji="0" sz="32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sp>
        <p:nvSpPr>
          <p:cNvPr id="11" name="Circle">
            <a:extLst>
              <a:ext uri="{FF2B5EF4-FFF2-40B4-BE49-F238E27FC236}">
                <a16:creationId xmlns:a16="http://schemas.microsoft.com/office/drawing/2014/main" id="{2DB1FBE2-36F7-3FC5-7C05-7AFB6F7AC152}"/>
              </a:ext>
            </a:extLst>
          </p:cNvPr>
          <p:cNvSpPr/>
          <p:nvPr/>
        </p:nvSpPr>
        <p:spPr>
          <a:xfrm>
            <a:off x="4888444" y="4784500"/>
            <a:ext cx="928132" cy="928129"/>
          </a:xfrm>
          <a:prstGeom prst="ellipse">
            <a:avLst/>
          </a:prstGeom>
          <a:solidFill>
            <a:srgbClr val="4CC1EF"/>
          </a:solidFill>
          <a:ln w="12700">
            <a:miter lim="400000"/>
          </a:ln>
        </p:spPr>
        <p:txBody>
          <a:bodyPr lIns="38100" tIns="38100" rIns="38100" bIns="3810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sz="3000">
                <a:solidFill>
                  <a:srgbClr val="FFFFFF"/>
                </a:solidFill>
                <a:effectLst>
                  <a:outerShdw blurRad="38100" dist="12700" dir="5400000" rotWithShape="0">
                    <a:srgbClr val="000000">
                      <a:alpha val="50000"/>
                    </a:srgbClr>
                  </a:outerShdw>
                </a:effectLst>
              </a:defRPr>
            </a:pPr>
            <a:r>
              <a:rPr kumimoji="0" lang="es-ES" sz="32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rPr>
              <a:t>4</a:t>
            </a:r>
            <a:endParaRPr kumimoji="0" sz="3200" b="0" i="0" u="none" strike="noStrike" kern="1200" cap="none" spc="0" normalizeH="0" baseline="0" noProof="0" dirty="0">
              <a:ln>
                <a:noFill/>
              </a:ln>
              <a:solidFill>
                <a:srgbClr val="FFFFFF"/>
              </a:solidFill>
              <a:effectLst>
                <a:outerShdw blurRad="38100" dist="12700" dir="5400000" rotWithShape="0">
                  <a:srgbClr val="000000">
                    <a:alpha val="50000"/>
                  </a:srgbClr>
                </a:outerShdw>
              </a:effectLst>
              <a:uLnTx/>
              <a:uFillTx/>
              <a:latin typeface="Calibri" panose="020F0502020204030204"/>
              <a:ea typeface="+mn-ea"/>
              <a:cs typeface="+mn-cs"/>
            </a:endParaRPr>
          </a:p>
        </p:txBody>
      </p:sp>
      <p:grpSp>
        <p:nvGrpSpPr>
          <p:cNvPr id="12" name="Group 27">
            <a:extLst>
              <a:ext uri="{FF2B5EF4-FFF2-40B4-BE49-F238E27FC236}">
                <a16:creationId xmlns:a16="http://schemas.microsoft.com/office/drawing/2014/main" id="{7DF83FB2-FE2A-F379-CEE0-BB2612EC1FA0}"/>
              </a:ext>
            </a:extLst>
          </p:cNvPr>
          <p:cNvGrpSpPr/>
          <p:nvPr/>
        </p:nvGrpSpPr>
        <p:grpSpPr>
          <a:xfrm>
            <a:off x="1113615" y="1098008"/>
            <a:ext cx="3573395" cy="876728"/>
            <a:chOff x="332936" y="2713507"/>
            <a:chExt cx="2926080" cy="788753"/>
          </a:xfrm>
        </p:grpSpPr>
        <p:sp>
          <p:nvSpPr>
            <p:cNvPr id="13" name="TextBox 28">
              <a:extLst>
                <a:ext uri="{FF2B5EF4-FFF2-40B4-BE49-F238E27FC236}">
                  <a16:creationId xmlns:a16="http://schemas.microsoft.com/office/drawing/2014/main" id="{26546F4E-E8A2-44DC-A3B4-70518DB4EFA7}"/>
                </a:ext>
              </a:extLst>
            </p:cNvPr>
            <p:cNvSpPr txBox="1"/>
            <p:nvPr/>
          </p:nvSpPr>
          <p:spPr>
            <a:xfrm>
              <a:off x="332936" y="2713507"/>
              <a:ext cx="2926080" cy="41533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rgbClr val="F7931F">
                      <a:lumMod val="75000"/>
                    </a:srgbClr>
                  </a:solidFill>
                  <a:effectLst/>
                  <a:uLnTx/>
                  <a:uFillTx/>
                  <a:latin typeface="Gotham Book" panose="02000604040000020004" pitchFamily="50" charset="0"/>
                </a:rPr>
                <a:t>Eficiencia</a:t>
              </a:r>
            </a:p>
          </p:txBody>
        </p:sp>
        <p:sp>
          <p:nvSpPr>
            <p:cNvPr id="14" name="TextBox 29">
              <a:extLst>
                <a:ext uri="{FF2B5EF4-FFF2-40B4-BE49-F238E27FC236}">
                  <a16:creationId xmlns:a16="http://schemas.microsoft.com/office/drawing/2014/main" id="{1A33BAB6-9E0C-9538-D5F5-B61A7300AAC7}"/>
                </a:ext>
              </a:extLst>
            </p:cNvPr>
            <p:cNvSpPr txBox="1"/>
            <p:nvPr/>
          </p:nvSpPr>
          <p:spPr>
            <a:xfrm>
              <a:off x="332936" y="3086921"/>
              <a:ext cx="2926080" cy="41533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ES" sz="1200" noProof="1">
                  <a:solidFill>
                    <a:sysClr val="windowText" lastClr="000000">
                      <a:lumMod val="65000"/>
                      <a:lumOff val="35000"/>
                    </a:sysClr>
                  </a:solidFill>
                  <a:latin typeface="Gotham Book" panose="02000604040000020004" pitchFamily="50" charset="0"/>
                </a:rPr>
                <a:t>P</a:t>
              </a:r>
              <a:r>
                <a:rPr kumimoji="0" lang="es-ES" sz="1200" b="0" i="0" u="none" strike="noStrike" kern="1200" cap="none" spc="0" normalizeH="0" baseline="0" noProof="1">
                  <a:ln>
                    <a:noFill/>
                  </a:ln>
                  <a:solidFill>
                    <a:sysClr val="windowText" lastClr="000000">
                      <a:lumMod val="65000"/>
                      <a:lumOff val="35000"/>
                    </a:sysClr>
                  </a:solidFill>
                  <a:effectLst/>
                  <a:uLnTx/>
                  <a:uFillTx/>
                  <a:latin typeface="Gotham Book" panose="02000604040000020004" pitchFamily="50" charset="0"/>
                </a:rPr>
                <a:t>roducción pública producida con la mayor calidad posible al costo más razonable posible.</a:t>
              </a:r>
            </a:p>
          </p:txBody>
        </p:sp>
      </p:grpSp>
      <p:grpSp>
        <p:nvGrpSpPr>
          <p:cNvPr id="15" name="Group 36">
            <a:extLst>
              <a:ext uri="{FF2B5EF4-FFF2-40B4-BE49-F238E27FC236}">
                <a16:creationId xmlns:a16="http://schemas.microsoft.com/office/drawing/2014/main" id="{985A6D23-1D35-44BE-E7E2-5CB7E269E143}"/>
              </a:ext>
            </a:extLst>
          </p:cNvPr>
          <p:cNvGrpSpPr/>
          <p:nvPr/>
        </p:nvGrpSpPr>
        <p:grpSpPr>
          <a:xfrm>
            <a:off x="1113615" y="2320935"/>
            <a:ext cx="3573395" cy="876729"/>
            <a:chOff x="332936" y="2713507"/>
            <a:chExt cx="2926080" cy="788753"/>
          </a:xfrm>
        </p:grpSpPr>
        <p:sp>
          <p:nvSpPr>
            <p:cNvPr id="16" name="TextBox 37">
              <a:extLst>
                <a:ext uri="{FF2B5EF4-FFF2-40B4-BE49-F238E27FC236}">
                  <a16:creationId xmlns:a16="http://schemas.microsoft.com/office/drawing/2014/main" id="{666A0D3E-61EF-CEB9-03B8-492946A98140}"/>
                </a:ext>
              </a:extLst>
            </p:cNvPr>
            <p:cNvSpPr txBox="1"/>
            <p:nvPr/>
          </p:nvSpPr>
          <p:spPr>
            <a:xfrm>
              <a:off x="332936" y="2713507"/>
              <a:ext cx="2926080" cy="41533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rgbClr val="FFCC4C">
                      <a:lumMod val="75000"/>
                    </a:srgbClr>
                  </a:solidFill>
                  <a:effectLst/>
                  <a:uLnTx/>
                  <a:uFillTx/>
                  <a:latin typeface="Gotham Book" panose="02000604040000020004" pitchFamily="50" charset="0"/>
                </a:rPr>
                <a:t>Eficacia</a:t>
              </a:r>
            </a:p>
          </p:txBody>
        </p:sp>
        <p:sp>
          <p:nvSpPr>
            <p:cNvPr id="17" name="TextBox 38">
              <a:extLst>
                <a:ext uri="{FF2B5EF4-FFF2-40B4-BE49-F238E27FC236}">
                  <a16:creationId xmlns:a16="http://schemas.microsoft.com/office/drawing/2014/main" id="{D50FE382-8714-2A94-9728-A1099CEB6021}"/>
                </a:ext>
              </a:extLst>
            </p:cNvPr>
            <p:cNvSpPr txBox="1"/>
            <p:nvPr/>
          </p:nvSpPr>
          <p:spPr>
            <a:xfrm>
              <a:off x="332936" y="3086921"/>
              <a:ext cx="2926080" cy="41533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1">
                  <a:ln>
                    <a:noFill/>
                  </a:ln>
                  <a:solidFill>
                    <a:sysClr val="windowText" lastClr="000000">
                      <a:lumMod val="65000"/>
                      <a:lumOff val="35000"/>
                    </a:sysClr>
                  </a:solidFill>
                  <a:effectLst/>
                  <a:uLnTx/>
                  <a:uFillTx/>
                  <a:latin typeface="Gotham Book" panose="02000604040000020004" pitchFamily="50" charset="0"/>
                </a:rPr>
                <a:t>Producción pública con resultados deseables en la calidad de vida de la gente.</a:t>
              </a:r>
            </a:p>
          </p:txBody>
        </p:sp>
      </p:grpSp>
      <p:grpSp>
        <p:nvGrpSpPr>
          <p:cNvPr id="18" name="Group 39">
            <a:extLst>
              <a:ext uri="{FF2B5EF4-FFF2-40B4-BE49-F238E27FC236}">
                <a16:creationId xmlns:a16="http://schemas.microsoft.com/office/drawing/2014/main" id="{28FF926D-103A-FCBE-B96F-33E80C3C4AF0}"/>
              </a:ext>
            </a:extLst>
          </p:cNvPr>
          <p:cNvGrpSpPr/>
          <p:nvPr/>
        </p:nvGrpSpPr>
        <p:grpSpPr>
          <a:xfrm>
            <a:off x="1113615" y="3543859"/>
            <a:ext cx="3573395" cy="876729"/>
            <a:chOff x="332936" y="2713507"/>
            <a:chExt cx="2926080" cy="788753"/>
          </a:xfrm>
        </p:grpSpPr>
        <p:sp>
          <p:nvSpPr>
            <p:cNvPr id="19" name="TextBox 40">
              <a:extLst>
                <a:ext uri="{FF2B5EF4-FFF2-40B4-BE49-F238E27FC236}">
                  <a16:creationId xmlns:a16="http://schemas.microsoft.com/office/drawing/2014/main" id="{7CE4BF2F-C63D-572A-7512-B95880482CC8}"/>
                </a:ext>
              </a:extLst>
            </p:cNvPr>
            <p:cNvSpPr txBox="1"/>
            <p:nvPr/>
          </p:nvSpPr>
          <p:spPr>
            <a:xfrm>
              <a:off x="332936" y="2713507"/>
              <a:ext cx="2926080" cy="41533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rgbClr val="A2B969">
                      <a:lumMod val="75000"/>
                    </a:srgbClr>
                  </a:solidFill>
                  <a:effectLst/>
                  <a:uLnTx/>
                  <a:uFillTx/>
                  <a:latin typeface="Gotham Book" panose="02000604040000020004" pitchFamily="50" charset="0"/>
                </a:rPr>
                <a:t>Equidad</a:t>
              </a:r>
            </a:p>
          </p:txBody>
        </p:sp>
        <p:sp>
          <p:nvSpPr>
            <p:cNvPr id="20" name="TextBox 41">
              <a:extLst>
                <a:ext uri="{FF2B5EF4-FFF2-40B4-BE49-F238E27FC236}">
                  <a16:creationId xmlns:a16="http://schemas.microsoft.com/office/drawing/2014/main" id="{48656BFC-DAC4-1C63-A538-98FA1A15539A}"/>
                </a:ext>
              </a:extLst>
            </p:cNvPr>
            <p:cNvSpPr txBox="1"/>
            <p:nvPr/>
          </p:nvSpPr>
          <p:spPr>
            <a:xfrm>
              <a:off x="332936" y="3086921"/>
              <a:ext cx="2926080" cy="41533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1">
                  <a:ln>
                    <a:noFill/>
                  </a:ln>
                  <a:solidFill>
                    <a:sysClr val="windowText" lastClr="000000">
                      <a:lumMod val="65000"/>
                      <a:lumOff val="35000"/>
                    </a:sysClr>
                  </a:solidFill>
                  <a:effectLst/>
                  <a:uLnTx/>
                  <a:uFillTx/>
                  <a:latin typeface="Gotham Book" panose="02000604040000020004" pitchFamily="50" charset="0"/>
                </a:rPr>
                <a:t>Producción pública beneficia especialmente a la población con más bajos niveles de vida.</a:t>
              </a:r>
              <a:r>
                <a:rPr kumimoji="0" lang="en-US" sz="1200" b="0" i="0" u="none" strike="noStrike" kern="1200" cap="none" spc="0" normalizeH="0" baseline="0" noProof="1">
                  <a:ln>
                    <a:noFill/>
                  </a:ln>
                  <a:solidFill>
                    <a:sysClr val="windowText" lastClr="000000">
                      <a:lumMod val="65000"/>
                      <a:lumOff val="35000"/>
                    </a:sysClr>
                  </a:solidFill>
                  <a:effectLst/>
                  <a:uLnTx/>
                  <a:uFillTx/>
                  <a:latin typeface="Gotham Book" panose="02000604040000020004" pitchFamily="50" charset="0"/>
                </a:rPr>
                <a:t> </a:t>
              </a:r>
            </a:p>
          </p:txBody>
        </p:sp>
      </p:grpSp>
      <p:grpSp>
        <p:nvGrpSpPr>
          <p:cNvPr id="21" name="Group 42">
            <a:extLst>
              <a:ext uri="{FF2B5EF4-FFF2-40B4-BE49-F238E27FC236}">
                <a16:creationId xmlns:a16="http://schemas.microsoft.com/office/drawing/2014/main" id="{CA71191E-6AD9-37B9-5771-A7237533B136}"/>
              </a:ext>
            </a:extLst>
          </p:cNvPr>
          <p:cNvGrpSpPr/>
          <p:nvPr/>
        </p:nvGrpSpPr>
        <p:grpSpPr>
          <a:xfrm>
            <a:off x="1113615" y="4766779"/>
            <a:ext cx="3573395" cy="876728"/>
            <a:chOff x="332936" y="2713507"/>
            <a:chExt cx="2926080" cy="788753"/>
          </a:xfrm>
        </p:grpSpPr>
        <p:sp>
          <p:nvSpPr>
            <p:cNvPr id="22" name="TextBox 43">
              <a:extLst>
                <a:ext uri="{FF2B5EF4-FFF2-40B4-BE49-F238E27FC236}">
                  <a16:creationId xmlns:a16="http://schemas.microsoft.com/office/drawing/2014/main" id="{C220E3C4-F208-D6CB-B3E6-D731752A27FB}"/>
                </a:ext>
              </a:extLst>
            </p:cNvPr>
            <p:cNvSpPr txBox="1"/>
            <p:nvPr/>
          </p:nvSpPr>
          <p:spPr>
            <a:xfrm>
              <a:off x="332936" y="2713507"/>
              <a:ext cx="2926080" cy="415339"/>
            </a:xfrm>
            <a:prstGeom prst="rect">
              <a:avLst/>
            </a:prstGeom>
            <a:noFill/>
          </p:spPr>
          <p:txBody>
            <a:bodyPr wrap="square" lIns="0" rIns="0" rtlCol="0" anchor="b">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1">
                  <a:ln>
                    <a:noFill/>
                  </a:ln>
                  <a:solidFill>
                    <a:srgbClr val="4CC1EF">
                      <a:lumMod val="75000"/>
                    </a:srgbClr>
                  </a:solidFill>
                  <a:effectLst/>
                  <a:uLnTx/>
                  <a:uFillTx/>
                  <a:latin typeface="Gotham Book" panose="02000604040000020004" pitchFamily="50" charset="0"/>
                </a:rPr>
                <a:t>Sostenibilidad</a:t>
              </a:r>
            </a:p>
          </p:txBody>
        </p:sp>
        <p:sp>
          <p:nvSpPr>
            <p:cNvPr id="23" name="TextBox 44">
              <a:extLst>
                <a:ext uri="{FF2B5EF4-FFF2-40B4-BE49-F238E27FC236}">
                  <a16:creationId xmlns:a16="http://schemas.microsoft.com/office/drawing/2014/main" id="{F3077720-30CC-AC7E-4041-D4964694F1FA}"/>
                </a:ext>
              </a:extLst>
            </p:cNvPr>
            <p:cNvSpPr txBox="1"/>
            <p:nvPr/>
          </p:nvSpPr>
          <p:spPr>
            <a:xfrm>
              <a:off x="332936" y="3086921"/>
              <a:ext cx="2926080" cy="415339"/>
            </a:xfrm>
            <a:prstGeom prst="rect">
              <a:avLst/>
            </a:prstGeom>
            <a:noFill/>
          </p:spPr>
          <p:txBody>
            <a:bodyPr wrap="square" lIns="0" r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1200" b="0" i="0" u="none" strike="noStrike" kern="1200" cap="none" spc="0" normalizeH="0" baseline="0" noProof="1">
                  <a:ln>
                    <a:noFill/>
                  </a:ln>
                  <a:solidFill>
                    <a:sysClr val="windowText" lastClr="000000">
                      <a:lumMod val="65000"/>
                      <a:lumOff val="35000"/>
                    </a:sysClr>
                  </a:solidFill>
                  <a:effectLst/>
                  <a:uLnTx/>
                  <a:uFillTx/>
                  <a:latin typeface="Gotham Book" panose="02000604040000020004" pitchFamily="50" charset="0"/>
                </a:rPr>
                <a:t>Prudencia considerando necesidades del desarrollo y limitaciones de recursos​.</a:t>
              </a:r>
            </a:p>
          </p:txBody>
        </p:sp>
      </p:grpSp>
      <p:sp>
        <p:nvSpPr>
          <p:cNvPr id="24" name="TextBox 50">
            <a:extLst>
              <a:ext uri="{FF2B5EF4-FFF2-40B4-BE49-F238E27FC236}">
                <a16:creationId xmlns:a16="http://schemas.microsoft.com/office/drawing/2014/main" id="{A821A627-A9A9-F109-D346-2F051CE85234}"/>
              </a:ext>
            </a:extLst>
          </p:cNvPr>
          <p:cNvSpPr txBox="1"/>
          <p:nvPr/>
        </p:nvSpPr>
        <p:spPr>
          <a:xfrm>
            <a:off x="7617962" y="2550996"/>
            <a:ext cx="3705146" cy="1354217"/>
          </a:xfrm>
          <a:prstGeom prst="rect">
            <a:avLst/>
          </a:prstGeom>
          <a:noFill/>
        </p:spPr>
        <p:txBody>
          <a:bodyPr wrap="square" lIns="0" rIns="0" rtlCol="0" anchor="b">
            <a:spAutoFit/>
          </a:bodyPr>
          <a:lstStyle/>
          <a:p>
            <a:pPr algn="ctr">
              <a:spcAft>
                <a:spcPts val="600"/>
              </a:spcAft>
            </a:pPr>
            <a:r>
              <a:rPr lang="es-ES" sz="2400" b="1" dirty="0">
                <a:solidFill>
                  <a:schemeClr val="bg2">
                    <a:lumMod val="25000"/>
                  </a:schemeClr>
                </a:solidFill>
                <a:latin typeface="Gotham Book" panose="02000604040000020004" pitchFamily="50" charset="0"/>
              </a:rPr>
              <a:t>Transformación continua </a:t>
            </a:r>
          </a:p>
          <a:p>
            <a:pPr algn="ctr">
              <a:spcAft>
                <a:spcPts val="600"/>
              </a:spcAft>
            </a:pPr>
            <a:r>
              <a:rPr lang="es-ES" sz="2400" b="1" dirty="0">
                <a:solidFill>
                  <a:schemeClr val="bg2">
                    <a:lumMod val="25000"/>
                  </a:schemeClr>
                </a:solidFill>
                <a:latin typeface="Gotham Book" panose="02000604040000020004" pitchFamily="50" charset="0"/>
              </a:rPr>
              <a:t>del gasto</a:t>
            </a:r>
          </a:p>
          <a:p>
            <a:pPr algn="ctr">
              <a:spcAft>
                <a:spcPts val="600"/>
              </a:spcAft>
            </a:pPr>
            <a:r>
              <a:rPr lang="es-ES" sz="2400" dirty="0">
                <a:solidFill>
                  <a:schemeClr val="bg2">
                    <a:lumMod val="25000"/>
                  </a:schemeClr>
                </a:solidFill>
                <a:latin typeface="Gotham Book" panose="02000604040000020004" pitchFamily="50" charset="0"/>
              </a:rPr>
              <a:t>Principios - objetivos</a:t>
            </a:r>
          </a:p>
        </p:txBody>
      </p:sp>
      <p:sp>
        <p:nvSpPr>
          <p:cNvPr id="25" name="CuadroTexto 24">
            <a:extLst>
              <a:ext uri="{FF2B5EF4-FFF2-40B4-BE49-F238E27FC236}">
                <a16:creationId xmlns:a16="http://schemas.microsoft.com/office/drawing/2014/main" id="{D3560977-5833-499B-E020-237C0EE02DA4}"/>
              </a:ext>
            </a:extLst>
          </p:cNvPr>
          <p:cNvSpPr txBox="1"/>
          <p:nvPr/>
        </p:nvSpPr>
        <p:spPr>
          <a:xfrm>
            <a:off x="642017" y="343957"/>
            <a:ext cx="6684241" cy="424732"/>
          </a:xfrm>
          <a:prstGeom prst="rect">
            <a:avLst/>
          </a:prstGeom>
        </p:spPr>
        <p:txBody>
          <a:bodyPr/>
          <a:lstStyle>
            <a:defPPr>
              <a:defRPr lang="es-DO"/>
            </a:defPPr>
            <a:lvl1pPr marR="0" lvl="0" indent="0" defTabSz="457200" fontAlgn="auto">
              <a:lnSpc>
                <a:spcPct val="90000"/>
              </a:lnSpc>
              <a:spcBef>
                <a:spcPct val="0"/>
              </a:spcBef>
              <a:spcAft>
                <a:spcPts val="0"/>
              </a:spcAft>
              <a:buClrTx/>
              <a:buSzTx/>
              <a:buFontTx/>
              <a:buNone/>
              <a:tabLst/>
              <a:defRPr sz="2300" b="1" cap="none">
                <a:solidFill>
                  <a:srgbClr val="C00000"/>
                </a:solidFill>
                <a:latin typeface="Gotham Rounded Book" pitchFamily="50" charset="0"/>
                <a:ea typeface="Verdana" panose="020B0604030504040204" pitchFamily="34" charset="0"/>
                <a:cs typeface="Leelawadee UI" panose="020B0502040204020203" pitchFamily="34" charset="-34"/>
              </a:defRPr>
            </a:lvl1pPr>
          </a:lstStyle>
          <a:p>
            <a:r>
              <a:rPr lang="es-DO" sz="2400" dirty="0"/>
              <a:t>Reforma fiscal: el lado del gasto</a:t>
            </a:r>
          </a:p>
          <a:p>
            <a:endParaRPr lang="es-DO" sz="2400" dirty="0"/>
          </a:p>
        </p:txBody>
      </p:sp>
    </p:spTree>
    <p:extLst>
      <p:ext uri="{BB962C8B-B14F-4D97-AF65-F5344CB8AC3E}">
        <p14:creationId xmlns:p14="http://schemas.microsoft.com/office/powerpoint/2010/main" val="25503322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10">
            <a:extLst>
              <a:ext uri="{FF2B5EF4-FFF2-40B4-BE49-F238E27FC236}">
                <a16:creationId xmlns:a16="http://schemas.microsoft.com/office/drawing/2014/main" id="{9B650C21-540F-9665-2180-D37DA56B9838}"/>
              </a:ext>
            </a:extLst>
          </p:cNvPr>
          <p:cNvSpPr txBox="1"/>
          <p:nvPr/>
        </p:nvSpPr>
        <p:spPr>
          <a:xfrm>
            <a:off x="389372" y="345937"/>
            <a:ext cx="11413256" cy="830997"/>
          </a:xfrm>
          <a:prstGeom prst="rect">
            <a:avLst/>
          </a:prstGeom>
          <a:noFill/>
        </p:spPr>
        <p:txBody>
          <a:bodyPr wrap="square">
            <a:spAutoFit/>
          </a:bodyPr>
          <a:lstStyle/>
          <a:p>
            <a:pPr marL="285750" indent="-285750">
              <a:buFont typeface="Arial" panose="020B0604020202020204" pitchFamily="34" charset="0"/>
              <a:buChar char="•"/>
            </a:pPr>
            <a:endParaRPr lang="es-ES" sz="2400">
              <a:solidFill>
                <a:schemeClr val="bg2">
                  <a:lumMod val="25000"/>
                </a:schemeClr>
              </a:solidFill>
              <a:latin typeface="Gotham Book" panose="02000604040000020004" pitchFamily="50" charset="0"/>
            </a:endParaRPr>
          </a:p>
          <a:p>
            <a:pPr marL="285750" indent="-285750">
              <a:buFont typeface="Arial" panose="020B0604020202020204" pitchFamily="34" charset="0"/>
              <a:buChar char="•"/>
            </a:pPr>
            <a:endParaRPr lang="es-DO" sz="2400">
              <a:solidFill>
                <a:schemeClr val="bg2">
                  <a:lumMod val="25000"/>
                </a:schemeClr>
              </a:solidFill>
              <a:latin typeface="Gotham Book" panose="02000604040000020004" pitchFamily="50" charset="0"/>
            </a:endParaRPr>
          </a:p>
        </p:txBody>
      </p:sp>
      <p:sp>
        <p:nvSpPr>
          <p:cNvPr id="6" name="CuadroTexto 5">
            <a:extLst>
              <a:ext uri="{FF2B5EF4-FFF2-40B4-BE49-F238E27FC236}">
                <a16:creationId xmlns:a16="http://schemas.microsoft.com/office/drawing/2014/main" id="{A3560CA6-9F0D-41A7-3C07-B466B83FF87E}"/>
              </a:ext>
            </a:extLst>
          </p:cNvPr>
          <p:cNvSpPr txBox="1"/>
          <p:nvPr/>
        </p:nvSpPr>
        <p:spPr>
          <a:xfrm>
            <a:off x="787109" y="1915013"/>
            <a:ext cx="9518899" cy="3262432"/>
          </a:xfrm>
          <a:prstGeom prst="rect">
            <a:avLst/>
          </a:prstGeom>
          <a:noFill/>
        </p:spPr>
        <p:txBody>
          <a:bodyPr wrap="square">
            <a:spAutoFit/>
          </a:bodyPr>
          <a:lstStyle/>
          <a:p>
            <a:pPr marL="457200" indent="-457200">
              <a:spcAft>
                <a:spcPts val="600"/>
              </a:spcAft>
              <a:buAutoNum type="arabicPeriod"/>
            </a:pPr>
            <a:r>
              <a:rPr lang="es-ES" sz="2000" b="1" dirty="0">
                <a:solidFill>
                  <a:srgbClr val="0070C0"/>
                </a:solidFill>
                <a:latin typeface="Gotham Book" panose="02000604040000020004" pitchFamily="50" charset="0"/>
              </a:rPr>
              <a:t>Moderar el déficit fiscal </a:t>
            </a:r>
            <a:r>
              <a:rPr lang="es-ES" sz="2000" dirty="0">
                <a:solidFill>
                  <a:srgbClr val="0070C0"/>
                </a:solidFill>
                <a:latin typeface="Gotham Book" panose="02000604040000020004" pitchFamily="50" charset="0"/>
              </a:rPr>
              <a:t> </a:t>
            </a:r>
          </a:p>
          <a:p>
            <a:pPr marL="285750" indent="-285750">
              <a:spcAft>
                <a:spcPts val="600"/>
              </a:spcAft>
              <a:buFontTx/>
              <a:buChar char="-"/>
            </a:pPr>
            <a:r>
              <a:rPr lang="es-ES" dirty="0">
                <a:solidFill>
                  <a:schemeClr val="bg2">
                    <a:lumMod val="25000"/>
                  </a:schemeClr>
                </a:solidFill>
                <a:latin typeface="Gotham Book" panose="02000604040000020004" pitchFamily="50" charset="0"/>
              </a:rPr>
              <a:t>Reducción de la demanda de financiamiento</a:t>
            </a:r>
          </a:p>
          <a:p>
            <a:pPr marL="742950" lvl="1" indent="-285750">
              <a:spcAft>
                <a:spcPts val="600"/>
              </a:spcAft>
              <a:buFontTx/>
              <a:buChar char="-"/>
            </a:pPr>
            <a:r>
              <a:rPr lang="es-ES" dirty="0">
                <a:solidFill>
                  <a:schemeClr val="bg2">
                    <a:lumMod val="25000"/>
                  </a:schemeClr>
                </a:solidFill>
                <a:latin typeface="Gotham Book" panose="02000604040000020004" pitchFamily="50" charset="0"/>
              </a:rPr>
              <a:t>Reducción en el ritmo de crecimiento del stock de deuda </a:t>
            </a:r>
          </a:p>
          <a:p>
            <a:pPr marL="285750" indent="-285750">
              <a:spcAft>
                <a:spcPts val="600"/>
              </a:spcAft>
              <a:buFontTx/>
              <a:buChar char="-"/>
            </a:pPr>
            <a:r>
              <a:rPr lang="es-ES" dirty="0">
                <a:solidFill>
                  <a:schemeClr val="bg2">
                    <a:lumMod val="25000"/>
                  </a:schemeClr>
                </a:solidFill>
                <a:latin typeface="Gotham Book" panose="02000604040000020004" pitchFamily="50" charset="0"/>
              </a:rPr>
              <a:t>Mejoramiento de la calificación crediticia</a:t>
            </a:r>
          </a:p>
          <a:p>
            <a:pPr marL="285750" indent="-285750">
              <a:spcAft>
                <a:spcPts val="600"/>
              </a:spcAft>
              <a:buFontTx/>
              <a:buChar char="-"/>
            </a:pPr>
            <a:r>
              <a:rPr lang="es-ES" dirty="0">
                <a:solidFill>
                  <a:schemeClr val="bg2">
                    <a:lumMod val="25000"/>
                  </a:schemeClr>
                </a:solidFill>
                <a:latin typeface="Gotham Book" panose="02000604040000020004" pitchFamily="50" charset="0"/>
              </a:rPr>
              <a:t>Reducción del pago de intereses</a:t>
            </a:r>
          </a:p>
          <a:p>
            <a:pPr marL="285750" indent="-285750">
              <a:spcAft>
                <a:spcPts val="600"/>
              </a:spcAft>
              <a:buFontTx/>
              <a:buChar char="-"/>
            </a:pPr>
            <a:r>
              <a:rPr lang="es-ES" dirty="0">
                <a:solidFill>
                  <a:schemeClr val="bg2">
                    <a:lumMod val="25000"/>
                  </a:schemeClr>
                </a:solidFill>
                <a:latin typeface="Gotham Book" panose="02000604040000020004" pitchFamily="50" charset="0"/>
              </a:rPr>
              <a:t>Mayor disponibilidad de recursos para gastos e inversiones para el desarrollo</a:t>
            </a:r>
          </a:p>
          <a:p>
            <a:pPr>
              <a:spcAft>
                <a:spcPts val="600"/>
              </a:spcAft>
            </a:pPr>
            <a:endParaRPr lang="es-ES" dirty="0">
              <a:solidFill>
                <a:schemeClr val="bg2">
                  <a:lumMod val="25000"/>
                </a:schemeClr>
              </a:solidFill>
              <a:latin typeface="Gotham Book" panose="02000604040000020004" pitchFamily="50" charset="0"/>
            </a:endParaRPr>
          </a:p>
          <a:p>
            <a:pPr>
              <a:spcAft>
                <a:spcPts val="600"/>
              </a:spcAft>
              <a:tabLst>
                <a:tab pos="441325" algn="l"/>
              </a:tabLst>
            </a:pPr>
            <a:r>
              <a:rPr lang="es-ES" sz="2000" b="1" dirty="0">
                <a:solidFill>
                  <a:srgbClr val="0070C0"/>
                </a:solidFill>
                <a:latin typeface="Gotham Book" panose="02000604040000020004" pitchFamily="50" charset="0"/>
              </a:rPr>
              <a:t>2. 	Fortalecer la capitalización del Banco Central</a:t>
            </a:r>
          </a:p>
          <a:p>
            <a:pPr marL="342900" indent="-342900">
              <a:spcAft>
                <a:spcPts val="600"/>
              </a:spcAft>
              <a:buFontTx/>
              <a:buChar char="-"/>
            </a:pPr>
            <a:r>
              <a:rPr lang="es-ES" dirty="0">
                <a:solidFill>
                  <a:schemeClr val="bg2">
                    <a:lumMod val="25000"/>
                  </a:schemeClr>
                </a:solidFill>
                <a:latin typeface="Gotham Book" panose="02000604040000020004" pitchFamily="50" charset="0"/>
              </a:rPr>
              <a:t>Contribuye a reducir el costo del dinero</a:t>
            </a:r>
          </a:p>
        </p:txBody>
      </p:sp>
      <p:sp>
        <p:nvSpPr>
          <p:cNvPr id="7" name="CuadroTexto 6">
            <a:extLst>
              <a:ext uri="{FF2B5EF4-FFF2-40B4-BE49-F238E27FC236}">
                <a16:creationId xmlns:a16="http://schemas.microsoft.com/office/drawing/2014/main" id="{D58E403A-1474-2403-0DF3-BE617B7EC85D}"/>
              </a:ext>
            </a:extLst>
          </p:cNvPr>
          <p:cNvSpPr txBox="1"/>
          <p:nvPr/>
        </p:nvSpPr>
        <p:spPr>
          <a:xfrm>
            <a:off x="635920" y="515440"/>
            <a:ext cx="9221492" cy="461665"/>
          </a:xfrm>
          <a:prstGeom prst="rect">
            <a:avLst/>
          </a:prstGeom>
          <a:noFill/>
        </p:spPr>
        <p:txBody>
          <a:bodyPr wrap="square" rtlCol="0">
            <a:spAutoFit/>
          </a:bodyPr>
          <a:lstStyle/>
          <a:p>
            <a:r>
              <a:rPr lang="es-ES" sz="2400" b="1">
                <a:solidFill>
                  <a:srgbClr val="C00000"/>
                </a:solidFill>
                <a:latin typeface="Gotham Rounded Book" pitchFamily="50" charset="0"/>
                <a:ea typeface="Verdana" panose="020B0604030504040204" pitchFamily="34" charset="0"/>
                <a:cs typeface="Leelawadee UI" panose="020B0502040204020203" pitchFamily="34" charset="-34"/>
              </a:rPr>
              <a:t>Reforma fiscal</a:t>
            </a:r>
          </a:p>
        </p:txBody>
      </p:sp>
      <p:sp>
        <p:nvSpPr>
          <p:cNvPr id="4" name="CuadroTexto 3">
            <a:extLst>
              <a:ext uri="{FF2B5EF4-FFF2-40B4-BE49-F238E27FC236}">
                <a16:creationId xmlns:a16="http://schemas.microsoft.com/office/drawing/2014/main" id="{A220A8A8-1CDB-4A99-E199-77CA8487E9E2}"/>
              </a:ext>
            </a:extLst>
          </p:cNvPr>
          <p:cNvSpPr txBox="1"/>
          <p:nvPr/>
        </p:nvSpPr>
        <p:spPr>
          <a:xfrm>
            <a:off x="712922" y="1423606"/>
            <a:ext cx="9667272" cy="461665"/>
          </a:xfrm>
          <a:prstGeom prst="rect">
            <a:avLst/>
          </a:prstGeom>
          <a:solidFill>
            <a:srgbClr val="002060"/>
          </a:solidFill>
        </p:spPr>
        <p:txBody>
          <a:bodyPr wrap="square" rtlCol="0">
            <a:spAutoFit/>
          </a:bodyPr>
          <a:lstStyle/>
          <a:p>
            <a:r>
              <a:rPr lang="es-ES" sz="2400" b="1">
                <a:solidFill>
                  <a:schemeClr val="bg1"/>
                </a:solidFill>
                <a:latin typeface="Gotham Book" panose="02000604040000020004" pitchFamily="50" charset="0"/>
              </a:rPr>
              <a:t>Objetivos macroeconómicos</a:t>
            </a:r>
          </a:p>
        </p:txBody>
      </p:sp>
    </p:spTree>
    <p:extLst>
      <p:ext uri="{BB962C8B-B14F-4D97-AF65-F5344CB8AC3E}">
        <p14:creationId xmlns:p14="http://schemas.microsoft.com/office/powerpoint/2010/main" val="35805778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0">
            <a:extLst>
              <a:ext uri="{FF2B5EF4-FFF2-40B4-BE49-F238E27FC236}">
                <a16:creationId xmlns:a16="http://schemas.microsoft.com/office/drawing/2014/main" id="{ECDF137A-04C2-FC8F-9F2B-1C530F15DE9A}"/>
              </a:ext>
            </a:extLst>
          </p:cNvPr>
          <p:cNvSpPr txBox="1"/>
          <p:nvPr/>
        </p:nvSpPr>
        <p:spPr>
          <a:xfrm>
            <a:off x="489010" y="2308685"/>
            <a:ext cx="5606989" cy="2585323"/>
          </a:xfrm>
          <a:prstGeom prst="rect">
            <a:avLst/>
          </a:prstGeom>
          <a:noFill/>
        </p:spPr>
        <p:txBody>
          <a:bodyPr wrap="square">
            <a:spAutoFit/>
          </a:bodyPr>
          <a:lstStyle/>
          <a:p>
            <a:pPr marL="285750" indent="-285750">
              <a:buFont typeface="Arial" panose="020B0604020202020204" pitchFamily="34" charset="0"/>
              <a:buChar char="•"/>
            </a:pPr>
            <a:r>
              <a:rPr lang="es-DO" b="1" dirty="0">
                <a:solidFill>
                  <a:srgbClr val="0070C0"/>
                </a:solidFill>
                <a:latin typeface="Gotham Book" panose="02000604040000020004" pitchFamily="50" charset="0"/>
              </a:rPr>
              <a:t>Objetivos generales:</a:t>
            </a:r>
          </a:p>
          <a:p>
            <a:pPr marL="742950" lvl="1" indent="-285750">
              <a:buFont typeface="Arial" panose="020B0604020202020204" pitchFamily="34" charset="0"/>
              <a:buChar char="•"/>
            </a:pPr>
            <a:r>
              <a:rPr lang="es-DO" dirty="0">
                <a:solidFill>
                  <a:schemeClr val="bg2">
                    <a:lumMod val="25000"/>
                  </a:schemeClr>
                </a:solidFill>
                <a:latin typeface="Gotham Book" panose="02000604040000020004" pitchFamily="50" charset="0"/>
              </a:rPr>
              <a:t>Uso m</a:t>
            </a:r>
            <a:r>
              <a:rPr lang="es-DO" dirty="0">
                <a:solidFill>
                  <a:schemeClr val="bg2">
                    <a:lumMod val="25000"/>
                  </a:schemeClr>
                </a:solidFill>
                <a:latin typeface="Gotham Book" panose="02000604040000020004" pitchFamily="50" charset="0"/>
                <a:cs typeface="Calibri" panose="020F0502020204030204" pitchFamily="34" charset="0"/>
              </a:rPr>
              <a:t>ás eficiente de energía </a:t>
            </a:r>
            <a:endParaRPr lang="es-DO" dirty="0">
              <a:solidFill>
                <a:schemeClr val="bg2">
                  <a:lumMod val="25000"/>
                </a:schemeClr>
              </a:solidFill>
              <a:latin typeface="Gotham Book" panose="02000604040000020004" pitchFamily="50" charset="0"/>
            </a:endParaRPr>
          </a:p>
          <a:p>
            <a:pPr marL="742950" lvl="1" indent="-285750">
              <a:buFont typeface="Arial" panose="020B0604020202020204" pitchFamily="34" charset="0"/>
              <a:buChar char="•"/>
            </a:pPr>
            <a:r>
              <a:rPr lang="es-DO" dirty="0">
                <a:solidFill>
                  <a:schemeClr val="bg2">
                    <a:lumMod val="25000"/>
                  </a:schemeClr>
                </a:solidFill>
                <a:latin typeface="Gotham Book" panose="02000604040000020004" pitchFamily="50" charset="0"/>
              </a:rPr>
              <a:t>Reducción de p</a:t>
            </a:r>
            <a:r>
              <a:rPr lang="es-DO" dirty="0">
                <a:solidFill>
                  <a:schemeClr val="bg2">
                    <a:lumMod val="25000"/>
                  </a:schemeClr>
                </a:solidFill>
                <a:latin typeface="Gotham Book" panose="02000604040000020004" pitchFamily="50" charset="0"/>
                <a:cs typeface="Calibri" panose="020F0502020204030204" pitchFamily="34" charset="0"/>
              </a:rPr>
              <a:t>é</a:t>
            </a:r>
            <a:r>
              <a:rPr lang="es-DO" dirty="0">
                <a:solidFill>
                  <a:schemeClr val="bg2">
                    <a:lumMod val="25000"/>
                  </a:schemeClr>
                </a:solidFill>
                <a:latin typeface="Gotham Book" panose="02000604040000020004" pitchFamily="50" charset="0"/>
              </a:rPr>
              <a:t>rdidas </a:t>
            </a:r>
            <a:r>
              <a:rPr lang="es-DO" dirty="0">
                <a:solidFill>
                  <a:schemeClr val="bg2">
                    <a:lumMod val="25000"/>
                  </a:schemeClr>
                </a:solidFill>
                <a:latin typeface="Gotham Book" panose="02000604040000020004" pitchFamily="50" charset="0"/>
                <a:sym typeface="Wingdings" panose="05000000000000000000" pitchFamily="2" charset="2"/>
              </a:rPr>
              <a:t> impacto en las finanzas p</a:t>
            </a:r>
            <a:r>
              <a:rPr lang="es-DO" dirty="0">
                <a:solidFill>
                  <a:schemeClr val="bg2">
                    <a:lumMod val="25000"/>
                  </a:schemeClr>
                </a:solidFill>
                <a:latin typeface="Gotham Book" panose="02000604040000020004" pitchFamily="50" charset="0"/>
                <a:cs typeface="Calibri" panose="020F0502020204030204" pitchFamily="34" charset="0"/>
                <a:sym typeface="Wingdings" panose="05000000000000000000" pitchFamily="2" charset="2"/>
              </a:rPr>
              <a:t>ú</a:t>
            </a:r>
            <a:r>
              <a:rPr lang="es-DO" dirty="0">
                <a:solidFill>
                  <a:schemeClr val="bg2">
                    <a:lumMod val="25000"/>
                  </a:schemeClr>
                </a:solidFill>
                <a:latin typeface="Gotham Book" panose="02000604040000020004" pitchFamily="50" charset="0"/>
                <a:sym typeface="Wingdings" panose="05000000000000000000" pitchFamily="2" charset="2"/>
              </a:rPr>
              <a:t>blicas </a:t>
            </a:r>
            <a:r>
              <a:rPr lang="es-DO" dirty="0">
                <a:solidFill>
                  <a:schemeClr val="bg2">
                    <a:lumMod val="25000"/>
                  </a:schemeClr>
                </a:solidFill>
                <a:latin typeface="Gotham Book" panose="02000604040000020004" pitchFamily="50" charset="0"/>
              </a:rPr>
              <a:t>  </a:t>
            </a:r>
          </a:p>
          <a:p>
            <a:pPr marL="285750" indent="-285750">
              <a:buFont typeface="Arial" panose="020B0604020202020204" pitchFamily="34" charset="0"/>
              <a:buChar char="•"/>
            </a:pPr>
            <a:endParaRPr lang="es-DO" dirty="0">
              <a:solidFill>
                <a:schemeClr val="bg2">
                  <a:lumMod val="25000"/>
                </a:schemeClr>
              </a:solidFill>
              <a:latin typeface="Gotham Book" panose="02000604040000020004" pitchFamily="50" charset="0"/>
            </a:endParaRPr>
          </a:p>
          <a:p>
            <a:pPr marL="285750" indent="-285750">
              <a:buFont typeface="Arial" panose="020B0604020202020204" pitchFamily="34" charset="0"/>
              <a:buChar char="•"/>
            </a:pPr>
            <a:r>
              <a:rPr lang="es-DO" b="1" dirty="0">
                <a:solidFill>
                  <a:srgbClr val="0070C0"/>
                </a:solidFill>
                <a:latin typeface="Gotham Book" panose="02000604040000020004" pitchFamily="50" charset="0"/>
              </a:rPr>
              <a:t>Objetivos específicos </a:t>
            </a:r>
          </a:p>
          <a:p>
            <a:pPr marL="742950" lvl="1" indent="-285750">
              <a:buFont typeface="Arial" panose="020B0604020202020204" pitchFamily="34" charset="0"/>
              <a:buChar char="•"/>
            </a:pPr>
            <a:r>
              <a:rPr lang="es-DO" dirty="0">
                <a:solidFill>
                  <a:schemeClr val="bg2">
                    <a:lumMod val="25000"/>
                  </a:schemeClr>
                </a:solidFill>
                <a:latin typeface="Gotham Book" panose="02000604040000020004" pitchFamily="50" charset="0"/>
              </a:rPr>
              <a:t>Gestión más eficiente</a:t>
            </a:r>
          </a:p>
          <a:p>
            <a:pPr marL="742950" lvl="1" indent="-285750">
              <a:buFont typeface="Arial" panose="020B0604020202020204" pitchFamily="34" charset="0"/>
              <a:buChar char="•"/>
            </a:pPr>
            <a:r>
              <a:rPr lang="es-DO" dirty="0">
                <a:solidFill>
                  <a:schemeClr val="bg2">
                    <a:lumMod val="25000"/>
                  </a:schemeClr>
                </a:solidFill>
                <a:latin typeface="Gotham Book" panose="02000604040000020004" pitchFamily="50" charset="0"/>
              </a:rPr>
              <a:t>Incremento significativo de las inversiones en distribución </a:t>
            </a:r>
          </a:p>
        </p:txBody>
      </p:sp>
      <p:sp>
        <p:nvSpPr>
          <p:cNvPr id="3" name="CuadroTexto 2">
            <a:extLst>
              <a:ext uri="{FF2B5EF4-FFF2-40B4-BE49-F238E27FC236}">
                <a16:creationId xmlns:a16="http://schemas.microsoft.com/office/drawing/2014/main" id="{2F03EFB7-BBC9-4E4A-C993-BC86A31B1BA7}"/>
              </a:ext>
            </a:extLst>
          </p:cNvPr>
          <p:cNvSpPr txBox="1"/>
          <p:nvPr/>
        </p:nvSpPr>
        <p:spPr>
          <a:xfrm>
            <a:off x="489011" y="1367282"/>
            <a:ext cx="5606989" cy="830997"/>
          </a:xfrm>
          <a:prstGeom prst="rect">
            <a:avLst/>
          </a:prstGeom>
          <a:solidFill>
            <a:srgbClr val="002060"/>
          </a:solidFill>
        </p:spPr>
        <p:txBody>
          <a:bodyPr wrap="square" rtlCol="0">
            <a:spAutoFit/>
          </a:bodyPr>
          <a:lstStyle/>
          <a:p>
            <a:pPr algn="ctr"/>
            <a:r>
              <a:rPr lang="es-ES" sz="2400" b="1">
                <a:solidFill>
                  <a:schemeClr val="bg1"/>
                </a:solidFill>
                <a:latin typeface="Gotham Rounded Book" pitchFamily="50" charset="0"/>
                <a:ea typeface="Verdana" panose="020B0604030504040204" pitchFamily="34" charset="0"/>
                <a:cs typeface="Leelawadee UI" panose="020B0502040204020203" pitchFamily="34" charset="-34"/>
              </a:rPr>
              <a:t>Reforma del sector eléctrico (distribución) </a:t>
            </a:r>
          </a:p>
        </p:txBody>
      </p:sp>
      <p:sp>
        <p:nvSpPr>
          <p:cNvPr id="4" name="CuadroTexto 3">
            <a:extLst>
              <a:ext uri="{FF2B5EF4-FFF2-40B4-BE49-F238E27FC236}">
                <a16:creationId xmlns:a16="http://schemas.microsoft.com/office/drawing/2014/main" id="{F8782423-013E-9E66-72D5-1E8AE4A05B27}"/>
              </a:ext>
            </a:extLst>
          </p:cNvPr>
          <p:cNvSpPr txBox="1"/>
          <p:nvPr/>
        </p:nvSpPr>
        <p:spPr>
          <a:xfrm>
            <a:off x="6237027" y="1382400"/>
            <a:ext cx="5608800" cy="831600"/>
          </a:xfrm>
          <a:prstGeom prst="rect">
            <a:avLst/>
          </a:prstGeom>
          <a:solidFill>
            <a:srgbClr val="002060"/>
          </a:solidFill>
        </p:spPr>
        <p:txBody>
          <a:bodyPr wrap="square" rtlCol="0">
            <a:spAutoFit/>
          </a:bodyPr>
          <a:lstStyle/>
          <a:p>
            <a:pPr algn="ctr"/>
            <a:r>
              <a:rPr lang="es-ES" sz="2400" b="1">
                <a:solidFill>
                  <a:schemeClr val="bg1"/>
                </a:solidFill>
                <a:latin typeface="Gotham Rounded Book" pitchFamily="50" charset="0"/>
                <a:ea typeface="Verdana" panose="020B0604030504040204" pitchFamily="34" charset="0"/>
                <a:cs typeface="Leelawadee UI" panose="020B0502040204020203" pitchFamily="34" charset="-34"/>
              </a:rPr>
              <a:t>Reforma de la seguridad social </a:t>
            </a:r>
          </a:p>
        </p:txBody>
      </p:sp>
      <p:sp>
        <p:nvSpPr>
          <p:cNvPr id="5" name="TextBox 10">
            <a:extLst>
              <a:ext uri="{FF2B5EF4-FFF2-40B4-BE49-F238E27FC236}">
                <a16:creationId xmlns:a16="http://schemas.microsoft.com/office/drawing/2014/main" id="{965BF810-567B-5D95-F5CF-D8132EDCBB4F}"/>
              </a:ext>
            </a:extLst>
          </p:cNvPr>
          <p:cNvSpPr txBox="1"/>
          <p:nvPr/>
        </p:nvSpPr>
        <p:spPr>
          <a:xfrm>
            <a:off x="6096000" y="2308685"/>
            <a:ext cx="5749828" cy="3139321"/>
          </a:xfrm>
          <a:prstGeom prst="rect">
            <a:avLst/>
          </a:prstGeom>
          <a:noFill/>
        </p:spPr>
        <p:txBody>
          <a:bodyPr wrap="square">
            <a:spAutoFit/>
          </a:bodyPr>
          <a:lstStyle/>
          <a:p>
            <a:pPr marL="285750" indent="-285750">
              <a:buFont typeface="Arial" panose="020B0604020202020204" pitchFamily="34" charset="0"/>
              <a:buChar char="•"/>
            </a:pPr>
            <a:r>
              <a:rPr lang="es-DO" b="1" dirty="0">
                <a:solidFill>
                  <a:srgbClr val="0070C0"/>
                </a:solidFill>
                <a:latin typeface="Gotham Book" panose="02000604040000020004" pitchFamily="50" charset="0"/>
              </a:rPr>
              <a:t>Objetivo general:</a:t>
            </a:r>
          </a:p>
          <a:p>
            <a:pPr marL="742950" lvl="1" indent="-285750">
              <a:buFont typeface="Arial" panose="020B0604020202020204" pitchFamily="34" charset="0"/>
              <a:buChar char="•"/>
            </a:pPr>
            <a:r>
              <a:rPr lang="es-DO" dirty="0">
                <a:solidFill>
                  <a:schemeClr val="bg2">
                    <a:lumMod val="25000"/>
                  </a:schemeClr>
                </a:solidFill>
                <a:latin typeface="Gotham Book" panose="02000604040000020004" pitchFamily="50" charset="0"/>
              </a:rPr>
              <a:t>Mayor “cobertura vertical”: amplitud de servicios e insumos</a:t>
            </a:r>
          </a:p>
          <a:p>
            <a:pPr marL="742950" lvl="1" indent="-285750">
              <a:buFont typeface="Arial" panose="020B0604020202020204" pitchFamily="34" charset="0"/>
              <a:buChar char="•"/>
            </a:pPr>
            <a:r>
              <a:rPr lang="es-DO" dirty="0">
                <a:solidFill>
                  <a:schemeClr val="bg2">
                    <a:lumMod val="25000"/>
                  </a:schemeClr>
                </a:solidFill>
                <a:latin typeface="Gotham Book" panose="02000604040000020004" pitchFamily="50" charset="0"/>
              </a:rPr>
              <a:t>Reducción de gastos de bolsillo</a:t>
            </a:r>
          </a:p>
          <a:p>
            <a:pPr marL="742950" lvl="1" indent="-285750">
              <a:buFont typeface="Arial" panose="020B0604020202020204" pitchFamily="34" charset="0"/>
              <a:buChar char="•"/>
            </a:pPr>
            <a:r>
              <a:rPr lang="es-DO" dirty="0">
                <a:solidFill>
                  <a:schemeClr val="bg2">
                    <a:lumMod val="25000"/>
                  </a:schemeClr>
                </a:solidFill>
                <a:latin typeface="Gotham Book" panose="02000604040000020004" pitchFamily="50" charset="0"/>
              </a:rPr>
              <a:t>Mayores prestaciones financieras</a:t>
            </a:r>
          </a:p>
          <a:p>
            <a:pPr marL="285750" indent="-285750">
              <a:buFont typeface="Arial" panose="020B0604020202020204" pitchFamily="34" charset="0"/>
              <a:buChar char="•"/>
            </a:pPr>
            <a:endParaRPr lang="es-DO" dirty="0">
              <a:solidFill>
                <a:schemeClr val="bg2">
                  <a:lumMod val="25000"/>
                </a:schemeClr>
              </a:solidFill>
              <a:latin typeface="Gotham Book" panose="02000604040000020004" pitchFamily="50" charset="0"/>
            </a:endParaRPr>
          </a:p>
          <a:p>
            <a:pPr marL="285750" indent="-285750">
              <a:buFont typeface="Arial" panose="020B0604020202020204" pitchFamily="34" charset="0"/>
              <a:buChar char="•"/>
            </a:pPr>
            <a:r>
              <a:rPr lang="es-DO" b="1">
                <a:solidFill>
                  <a:srgbClr val="0070C0"/>
                </a:solidFill>
                <a:latin typeface="Gotham Book" panose="02000604040000020004" pitchFamily="50" charset="0"/>
              </a:rPr>
              <a:t>Elemento crítico</a:t>
            </a:r>
            <a:r>
              <a:rPr lang="es-DO" b="1" dirty="0">
                <a:solidFill>
                  <a:srgbClr val="0070C0"/>
                </a:solidFill>
                <a:latin typeface="Gotham Book" panose="02000604040000020004" pitchFamily="50" charset="0"/>
              </a:rPr>
              <a:t>: financiación </a:t>
            </a:r>
          </a:p>
          <a:p>
            <a:pPr marL="742950" lvl="1" indent="-285750">
              <a:buFont typeface="Arial" panose="020B0604020202020204" pitchFamily="34" charset="0"/>
              <a:buChar char="•"/>
            </a:pPr>
            <a:r>
              <a:rPr lang="es-DO" dirty="0">
                <a:solidFill>
                  <a:schemeClr val="bg2">
                    <a:lumMod val="25000"/>
                  </a:schemeClr>
                </a:solidFill>
                <a:latin typeface="Gotham Book" panose="02000604040000020004" pitchFamily="50" charset="0"/>
              </a:rPr>
              <a:t>Salarios</a:t>
            </a:r>
          </a:p>
          <a:p>
            <a:pPr marL="742950" lvl="1" indent="-285750">
              <a:buFont typeface="Arial" panose="020B0604020202020204" pitchFamily="34" charset="0"/>
              <a:buChar char="•"/>
            </a:pPr>
            <a:r>
              <a:rPr lang="es-DO" dirty="0">
                <a:solidFill>
                  <a:schemeClr val="bg2">
                    <a:lumMod val="25000"/>
                  </a:schemeClr>
                </a:solidFill>
                <a:latin typeface="Gotham Book" panose="02000604040000020004" pitchFamily="50" charset="0"/>
              </a:rPr>
              <a:t>Contribuciones </a:t>
            </a:r>
          </a:p>
          <a:p>
            <a:pPr marL="742950" lvl="1" indent="-285750">
              <a:buFont typeface="Arial" panose="020B0604020202020204" pitchFamily="34" charset="0"/>
              <a:buChar char="•"/>
            </a:pPr>
            <a:r>
              <a:rPr lang="es-DO" dirty="0">
                <a:solidFill>
                  <a:schemeClr val="bg2">
                    <a:lumMod val="25000"/>
                  </a:schemeClr>
                </a:solidFill>
                <a:latin typeface="Gotham Book" panose="02000604040000020004" pitchFamily="50" charset="0"/>
              </a:rPr>
              <a:t>Obligaciones de prestaciones financiera y de servicios</a:t>
            </a:r>
          </a:p>
        </p:txBody>
      </p:sp>
      <p:sp>
        <p:nvSpPr>
          <p:cNvPr id="7" name="CuadroTexto 6">
            <a:extLst>
              <a:ext uri="{FF2B5EF4-FFF2-40B4-BE49-F238E27FC236}">
                <a16:creationId xmlns:a16="http://schemas.microsoft.com/office/drawing/2014/main" id="{620893E5-7424-9626-2D2D-2E46D094773B}"/>
              </a:ext>
            </a:extLst>
          </p:cNvPr>
          <p:cNvSpPr txBox="1"/>
          <p:nvPr/>
        </p:nvSpPr>
        <p:spPr>
          <a:xfrm>
            <a:off x="489010" y="467314"/>
            <a:ext cx="9221492" cy="461665"/>
          </a:xfrm>
          <a:prstGeom prst="rect">
            <a:avLst/>
          </a:prstGeom>
          <a:noFill/>
        </p:spPr>
        <p:txBody>
          <a:bodyPr wrap="square" rtlCol="0">
            <a:spAutoFit/>
          </a:bodyPr>
          <a:lstStyle/>
          <a:p>
            <a:r>
              <a:rPr lang="es-ES" sz="2400" b="1">
                <a:solidFill>
                  <a:srgbClr val="C00000"/>
                </a:solidFill>
                <a:latin typeface="Gotham Rounded Book" pitchFamily="50" charset="0"/>
                <a:ea typeface="Verdana" panose="020B0604030504040204" pitchFamily="34" charset="0"/>
                <a:cs typeface="Leelawadee UI" panose="020B0502040204020203" pitchFamily="34" charset="-34"/>
              </a:rPr>
              <a:t>Otras reformas</a:t>
            </a:r>
          </a:p>
        </p:txBody>
      </p:sp>
    </p:spTree>
    <p:extLst>
      <p:ext uri="{BB962C8B-B14F-4D97-AF65-F5344CB8AC3E}">
        <p14:creationId xmlns:p14="http://schemas.microsoft.com/office/powerpoint/2010/main" val="10052115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drawing&#10;&#10;Description automatically generated">
            <a:extLst>
              <a:ext uri="{FF2B5EF4-FFF2-40B4-BE49-F238E27FC236}">
                <a16:creationId xmlns:a16="http://schemas.microsoft.com/office/drawing/2014/main" id="{9EFFA6DA-8F77-4528-B800-FB6C0586639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751787018"/>
      </p:ext>
    </p:extLst>
  </p:cSld>
  <p:clrMapOvr>
    <a:masterClrMapping/>
  </p:clrMapOvr>
  <mc:AlternateContent xmlns:mc="http://schemas.openxmlformats.org/markup-compatibility/2006" xmlns:p14="http://schemas.microsoft.com/office/powerpoint/2010/main">
    <mc:Choice Requires="p14">
      <p:transition spd="slow" p14:dur="2000" advClick="0" advTm="30000">
        <p14:ferris dir="l"/>
      </p:transition>
    </mc:Choice>
    <mc:Fallback xmlns="">
      <p:transition spd="slow" advClick="0" advTm="30000">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TextBox 44">
            <a:extLst>
              <a:ext uri="{FF2B5EF4-FFF2-40B4-BE49-F238E27FC236}">
                <a16:creationId xmlns:a16="http://schemas.microsoft.com/office/drawing/2014/main" id="{DC2280AB-0FCA-4572-B23D-832E7D7AE601}"/>
              </a:ext>
            </a:extLst>
          </p:cNvPr>
          <p:cNvSpPr txBox="1"/>
          <p:nvPr/>
        </p:nvSpPr>
        <p:spPr>
          <a:xfrm>
            <a:off x="1019166" y="5670902"/>
            <a:ext cx="10848158" cy="553998"/>
          </a:xfrm>
          <a:prstGeom prst="rect">
            <a:avLst/>
          </a:prstGeom>
          <a:noFill/>
        </p:spPr>
        <p:txBody>
          <a:bodyPr wrap="square" rtlCol="0">
            <a:spAutoFit/>
          </a:bodyPr>
          <a:lstStyle/>
          <a:p>
            <a:r>
              <a:rPr lang="es-DO" sz="1000" b="1">
                <a:solidFill>
                  <a:schemeClr val="bg2">
                    <a:lumMod val="25000"/>
                  </a:schemeClr>
                </a:solidFill>
                <a:latin typeface="Gotham-Book" panose="02000604040000020004" pitchFamily="50" charset="0"/>
              </a:rPr>
              <a:t>*</a:t>
            </a:r>
            <a:r>
              <a:rPr lang="es-DO" sz="1000">
                <a:solidFill>
                  <a:schemeClr val="bg2">
                    <a:lumMod val="25000"/>
                  </a:schemeClr>
                </a:solidFill>
                <a:latin typeface="Gotham-Book" panose="02000604040000020004" pitchFamily="50" charset="0"/>
              </a:rPr>
              <a:t>El valor de República Dominicana corresponde a las proyecciones del Panorama Macroeconómico revisado en marzo de 2024. Para los demás países, se utilizó el dato del Fondo Monetario Internacional (FMI), WEO abril 2024. El promedio regional corresponde al promedio simple de los países seleccionados. </a:t>
            </a:r>
          </a:p>
          <a:p>
            <a:r>
              <a:rPr lang="es-DO" sz="1000" b="1">
                <a:solidFill>
                  <a:schemeClr val="bg2">
                    <a:lumMod val="25000"/>
                  </a:schemeClr>
                </a:solidFill>
                <a:latin typeface="Gotham-Book" panose="02000604040000020004" pitchFamily="50" charset="0"/>
              </a:rPr>
              <a:t>Fuente: </a:t>
            </a:r>
            <a:r>
              <a:rPr lang="es-DO" sz="1000">
                <a:solidFill>
                  <a:schemeClr val="bg2">
                    <a:lumMod val="25000"/>
                  </a:schemeClr>
                </a:solidFill>
                <a:latin typeface="Gotham-Book" panose="02000604040000020004" pitchFamily="50" charset="0"/>
              </a:rPr>
              <a:t>Elaborado con datos del FMI (</a:t>
            </a:r>
            <a:r>
              <a:rPr lang="es-DO" sz="1000">
                <a:solidFill>
                  <a:schemeClr val="bg2">
                    <a:lumMod val="25000"/>
                  </a:schemeClr>
                </a:solidFill>
                <a:latin typeface="Gotham-Book" panose="02000604040000020004" pitchFamily="50" charset="0"/>
                <a:ea typeface="Verdana" panose="020B0604030504040204" pitchFamily="34" charset="0"/>
                <a:cs typeface="Verdana" panose="020B0604030504040204" pitchFamily="34" charset="0"/>
              </a:rPr>
              <a:t>WEO abril 2024), BCRD, MEPyD y MH. </a:t>
            </a:r>
            <a:endParaRPr lang="es-DO" sz="1000" b="1">
              <a:solidFill>
                <a:schemeClr val="bg2">
                  <a:lumMod val="25000"/>
                </a:schemeClr>
              </a:solidFill>
              <a:latin typeface="Gotham-Book" panose="02000604040000020004" pitchFamily="50" charset="0"/>
            </a:endParaRPr>
          </a:p>
        </p:txBody>
      </p:sp>
      <p:sp>
        <p:nvSpPr>
          <p:cNvPr id="10" name="1 Título">
            <a:extLst>
              <a:ext uri="{FF2B5EF4-FFF2-40B4-BE49-F238E27FC236}">
                <a16:creationId xmlns:a16="http://schemas.microsoft.com/office/drawing/2014/main" id="{B09FF565-5FD1-03FB-D800-7AF33DE46DC0}"/>
              </a:ext>
            </a:extLst>
          </p:cNvPr>
          <p:cNvSpPr txBox="1">
            <a:spLocks/>
          </p:cNvSpPr>
          <p:nvPr/>
        </p:nvSpPr>
        <p:spPr>
          <a:xfrm>
            <a:off x="324676" y="314036"/>
            <a:ext cx="11542648" cy="728482"/>
          </a:xfrm>
          <a:prstGeom prst="rect">
            <a:avLst/>
          </a:prstGeom>
        </p:spPr>
        <p:txBody>
          <a:bodyPr/>
          <a:lstStyle>
            <a:defPPr>
              <a:defRPr lang="es-DO"/>
            </a:defPPr>
            <a:lvl1pPr marR="0" lvl="0" indent="0" algn="ctr" defTabSz="457200" fontAlgn="auto">
              <a:lnSpc>
                <a:spcPct val="90000"/>
              </a:lnSpc>
              <a:spcBef>
                <a:spcPct val="0"/>
              </a:spcBef>
              <a:spcAft>
                <a:spcPts val="0"/>
              </a:spcAft>
              <a:buClrTx/>
              <a:buSzTx/>
              <a:buFontTx/>
              <a:buNone/>
              <a:tabLst/>
              <a:defRPr sz="2300" b="0" cap="none">
                <a:solidFill>
                  <a:srgbClr val="C00000"/>
                </a:solidFill>
                <a:latin typeface="Gotham Rounded Book" pitchFamily="50" charset="0"/>
                <a:ea typeface="Verdana" panose="020B0604030504040204" pitchFamily="34" charset="0"/>
                <a:cs typeface="Leelawadee UI" panose="020B0502040204020203" pitchFamily="34" charset="-34"/>
              </a:defRPr>
            </a:lvl1pPr>
          </a:lstStyle>
          <a:p>
            <a:r>
              <a:rPr lang="es-DO" dirty="0">
                <a:solidFill>
                  <a:schemeClr val="bg2">
                    <a:lumMod val="25000"/>
                  </a:schemeClr>
                </a:solidFill>
              </a:rPr>
              <a:t>A nivel regional, nos proyectamos como la </a:t>
            </a:r>
            <a:r>
              <a:rPr lang="es-DO" dirty="0"/>
              <a:t>economía </a:t>
            </a:r>
          </a:p>
          <a:p>
            <a:r>
              <a:rPr lang="es-DO" dirty="0"/>
              <a:t>de mayor crecimiento en 2024</a:t>
            </a:r>
          </a:p>
        </p:txBody>
      </p:sp>
      <p:graphicFrame>
        <p:nvGraphicFramePr>
          <p:cNvPr id="6" name="Chart 5">
            <a:extLst>
              <a:ext uri="{FF2B5EF4-FFF2-40B4-BE49-F238E27FC236}">
                <a16:creationId xmlns:a16="http://schemas.microsoft.com/office/drawing/2014/main" id="{E8B0D1BA-94D5-05A5-2E23-AA156B03B239}"/>
              </a:ext>
            </a:extLst>
          </p:cNvPr>
          <p:cNvGraphicFramePr>
            <a:graphicFrameLocks/>
          </p:cNvGraphicFramePr>
          <p:nvPr>
            <p:extLst>
              <p:ext uri="{D42A27DB-BD31-4B8C-83A1-F6EECF244321}">
                <p14:modId xmlns:p14="http://schemas.microsoft.com/office/powerpoint/2010/main" val="3903700194"/>
              </p:ext>
            </p:extLst>
          </p:nvPr>
        </p:nvGraphicFramePr>
        <p:xfrm>
          <a:off x="728660" y="1042518"/>
          <a:ext cx="10734680" cy="44317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BB2D2DA5-C755-4C73-7D96-85188C836DB0}"/>
              </a:ext>
            </a:extLst>
          </p:cNvPr>
          <p:cNvSpPr txBox="1"/>
          <p:nvPr/>
        </p:nvSpPr>
        <p:spPr>
          <a:xfrm>
            <a:off x="95904" y="2387213"/>
            <a:ext cx="1585504" cy="646331"/>
          </a:xfrm>
          <a:prstGeom prst="rect">
            <a:avLst/>
          </a:prstGeom>
          <a:noFill/>
        </p:spPr>
        <p:txBody>
          <a:bodyPr wrap="square" rtlCol="0">
            <a:spAutoFit/>
          </a:bodyPr>
          <a:lstStyle/>
          <a:p>
            <a:pPr algn="ctr"/>
            <a:r>
              <a:rPr lang="es-ES" sz="1200">
                <a:solidFill>
                  <a:srgbClr val="002060"/>
                </a:solidFill>
                <a:latin typeface="Gotham Book" panose="02000604040000020004" pitchFamily="50" charset="0"/>
              </a:rPr>
              <a:t>Promedio </a:t>
            </a:r>
          </a:p>
          <a:p>
            <a:pPr algn="ctr"/>
            <a:r>
              <a:rPr lang="es-ES" sz="1200">
                <a:solidFill>
                  <a:srgbClr val="002060"/>
                </a:solidFill>
                <a:latin typeface="Gotham Book" panose="02000604040000020004" pitchFamily="50" charset="0"/>
              </a:rPr>
              <a:t>Regional</a:t>
            </a:r>
          </a:p>
          <a:p>
            <a:pPr algn="ctr"/>
            <a:r>
              <a:rPr lang="es-ES" sz="1200" b="1">
                <a:solidFill>
                  <a:srgbClr val="002060"/>
                </a:solidFill>
                <a:latin typeface="Gotham Book" panose="02000604040000020004" pitchFamily="50" charset="0"/>
              </a:rPr>
              <a:t>2.67 %*</a:t>
            </a:r>
            <a:endParaRPr lang="es-DO" sz="1200" b="1">
              <a:solidFill>
                <a:srgbClr val="002060"/>
              </a:solidFill>
              <a:latin typeface="Gotham Book" panose="02000604040000020004" pitchFamily="50" charset="0"/>
            </a:endParaRPr>
          </a:p>
        </p:txBody>
      </p:sp>
    </p:spTree>
    <p:extLst>
      <p:ext uri="{BB962C8B-B14F-4D97-AF65-F5344CB8AC3E}">
        <p14:creationId xmlns:p14="http://schemas.microsoft.com/office/powerpoint/2010/main" val="253300012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13">
            <a:extLst>
              <a:ext uri="{FF2B5EF4-FFF2-40B4-BE49-F238E27FC236}">
                <a16:creationId xmlns:a16="http://schemas.microsoft.com/office/drawing/2014/main" id="{CEFCBF53-B8B6-4564-B275-68160654F5D4}"/>
              </a:ext>
            </a:extLst>
          </p:cNvPr>
          <p:cNvSpPr txBox="1"/>
          <p:nvPr/>
        </p:nvSpPr>
        <p:spPr>
          <a:xfrm>
            <a:off x="1090981" y="5837404"/>
            <a:ext cx="11101019" cy="400110"/>
          </a:xfrm>
          <a:prstGeom prst="rect">
            <a:avLst/>
          </a:prstGeom>
          <a:noFill/>
        </p:spPr>
        <p:txBody>
          <a:bodyPr wrap="square" rtlCol="0">
            <a:spAutoFit/>
          </a:bodyPr>
          <a:lstStyle>
            <a:defPPr>
              <a:defRPr lang="es-419"/>
            </a:defPPr>
            <a:lvl1pPr>
              <a:defRPr sz="900" b="1">
                <a:latin typeface="Gotham Book" panose="02000604040000020004" pitchFamily="50" charset="0"/>
                <a:ea typeface="Verdana" panose="020B0604030504040204" pitchFamily="34" charset="0"/>
                <a:cs typeface="Verdana" panose="020B0604030504040204" pitchFamily="34" charset="0"/>
              </a:defRPr>
            </a:lvl1pPr>
            <a:lvl2pPr defTabSz="457200"/>
            <a:lvl3pPr defTabSz="457200"/>
            <a:lvl4pPr defTabSz="457200"/>
            <a:lvl5pPr defTabSz="457200"/>
            <a:lvl6pPr defTabSz="457200"/>
            <a:lvl7pPr defTabSz="457200"/>
            <a:lvl8pPr defTabSz="457200"/>
            <a:lvl9pPr defTabSz="457200"/>
          </a:lstStyle>
          <a:p>
            <a:r>
              <a:rPr lang="es-DO" sz="1000" b="0">
                <a:solidFill>
                  <a:schemeClr val="bg2">
                    <a:lumMod val="25000"/>
                  </a:schemeClr>
                </a:solidFill>
              </a:rPr>
              <a:t>* Valores preliminares. </a:t>
            </a:r>
          </a:p>
          <a:p>
            <a:r>
              <a:rPr lang="es-DO" sz="1000">
                <a:solidFill>
                  <a:schemeClr val="bg2">
                    <a:lumMod val="25000"/>
                  </a:schemeClr>
                </a:solidFill>
              </a:rPr>
              <a:t>Fuente: </a:t>
            </a:r>
            <a:r>
              <a:rPr lang="es-DO" sz="1000" b="0">
                <a:solidFill>
                  <a:schemeClr val="bg2">
                    <a:lumMod val="25000"/>
                  </a:schemeClr>
                </a:solidFill>
              </a:rPr>
              <a:t>Elaborado con datos del BCRD. </a:t>
            </a:r>
          </a:p>
        </p:txBody>
      </p:sp>
      <p:graphicFrame>
        <p:nvGraphicFramePr>
          <p:cNvPr id="5" name="Gráfico 4">
            <a:extLst>
              <a:ext uri="{FF2B5EF4-FFF2-40B4-BE49-F238E27FC236}">
                <a16:creationId xmlns:a16="http://schemas.microsoft.com/office/drawing/2014/main" id="{97F0AA25-E884-4E6B-AE9C-0ED7B9F51D39}"/>
              </a:ext>
            </a:extLst>
          </p:cNvPr>
          <p:cNvGraphicFramePr>
            <a:graphicFrameLocks/>
          </p:cNvGraphicFramePr>
          <p:nvPr>
            <p:extLst>
              <p:ext uri="{D42A27DB-BD31-4B8C-83A1-F6EECF244321}">
                <p14:modId xmlns:p14="http://schemas.microsoft.com/office/powerpoint/2010/main" val="656592919"/>
              </p:ext>
            </p:extLst>
          </p:nvPr>
        </p:nvGraphicFramePr>
        <p:xfrm>
          <a:off x="455596" y="1657294"/>
          <a:ext cx="6407055" cy="39678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áfico 5">
            <a:extLst>
              <a:ext uri="{FF2B5EF4-FFF2-40B4-BE49-F238E27FC236}">
                <a16:creationId xmlns:a16="http://schemas.microsoft.com/office/drawing/2014/main" id="{C29962DC-45DB-40E9-94B0-A278E809075F}"/>
              </a:ext>
            </a:extLst>
          </p:cNvPr>
          <p:cNvGraphicFramePr>
            <a:graphicFrameLocks/>
          </p:cNvGraphicFramePr>
          <p:nvPr>
            <p:extLst>
              <p:ext uri="{D42A27DB-BD31-4B8C-83A1-F6EECF244321}">
                <p14:modId xmlns:p14="http://schemas.microsoft.com/office/powerpoint/2010/main" val="2938626309"/>
              </p:ext>
            </p:extLst>
          </p:nvPr>
        </p:nvGraphicFramePr>
        <p:xfrm>
          <a:off x="6862651" y="1602137"/>
          <a:ext cx="5035218" cy="3653671"/>
        </p:xfrm>
        <a:graphic>
          <a:graphicData uri="http://schemas.openxmlformats.org/drawingml/2006/chart">
            <c:chart xmlns:c="http://schemas.openxmlformats.org/drawingml/2006/chart" xmlns:r="http://schemas.openxmlformats.org/officeDocument/2006/relationships" r:id="rId4"/>
          </a:graphicData>
        </a:graphic>
      </p:graphicFrame>
      <p:sp>
        <p:nvSpPr>
          <p:cNvPr id="2" name="1 Título">
            <a:extLst>
              <a:ext uri="{FF2B5EF4-FFF2-40B4-BE49-F238E27FC236}">
                <a16:creationId xmlns:a16="http://schemas.microsoft.com/office/drawing/2014/main" id="{37DF4620-27E1-6A9C-4105-2F207B3D68AC}"/>
              </a:ext>
            </a:extLst>
          </p:cNvPr>
          <p:cNvSpPr txBox="1">
            <a:spLocks/>
          </p:cNvSpPr>
          <p:nvPr/>
        </p:nvSpPr>
        <p:spPr>
          <a:xfrm>
            <a:off x="363682" y="374966"/>
            <a:ext cx="11440391" cy="1070113"/>
          </a:xfrm>
          <a:prstGeom prst="rect">
            <a:avLst/>
          </a:prstGeom>
        </p:spPr>
        <p:txBody>
          <a:bodyPr/>
          <a:lstStyle>
            <a:defPPr>
              <a:defRPr lang="es-DO"/>
            </a:defPPr>
            <a:lvl1pPr marR="0" lvl="0" indent="0" algn="ctr" defTabSz="457200" fontAlgn="auto">
              <a:lnSpc>
                <a:spcPct val="90000"/>
              </a:lnSpc>
              <a:spcBef>
                <a:spcPct val="0"/>
              </a:spcBef>
              <a:spcAft>
                <a:spcPts val="0"/>
              </a:spcAft>
              <a:buClrTx/>
              <a:buSzTx/>
              <a:buFontTx/>
              <a:buNone/>
              <a:tabLst/>
              <a:defRPr sz="2300" b="0" cap="none">
                <a:solidFill>
                  <a:schemeClr val="bg2">
                    <a:lumMod val="25000"/>
                  </a:schemeClr>
                </a:solidFill>
                <a:latin typeface="Gotham Rounded Book" pitchFamily="50" charset="0"/>
                <a:ea typeface="Verdana" panose="020B0604030504040204" pitchFamily="34" charset="0"/>
                <a:cs typeface="Leelawadee UI" panose="020B0502040204020203" pitchFamily="34" charset="-34"/>
              </a:defRPr>
            </a:lvl1pPr>
          </a:lstStyle>
          <a:p>
            <a:r>
              <a:rPr lang="es-DO" dirty="0"/>
              <a:t>Aunque el crecimiento ha estado impulsado por el consumo, </a:t>
            </a:r>
            <a:br>
              <a:rPr lang="es-DO" dirty="0"/>
            </a:br>
            <a:r>
              <a:rPr lang="es-DO" dirty="0">
                <a:solidFill>
                  <a:srgbClr val="C00000"/>
                </a:solidFill>
              </a:rPr>
              <a:t>la inversión privada ha experimentado un aumento significativo</a:t>
            </a:r>
            <a:r>
              <a:rPr lang="es-DO" dirty="0"/>
              <a:t> en los últimos años, demostrando la confianza de los inversionistas en el país</a:t>
            </a:r>
          </a:p>
        </p:txBody>
      </p:sp>
    </p:spTree>
    <p:extLst>
      <p:ext uri="{BB962C8B-B14F-4D97-AF65-F5344CB8AC3E}">
        <p14:creationId xmlns:p14="http://schemas.microsoft.com/office/powerpoint/2010/main" val="1692898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3">
            <a:extLst>
              <a:ext uri="{FF2B5EF4-FFF2-40B4-BE49-F238E27FC236}">
                <a16:creationId xmlns:a16="http://schemas.microsoft.com/office/drawing/2014/main" id="{E4E73AFB-C3DC-7D48-85E4-AB9DC2AA1F0B}"/>
              </a:ext>
            </a:extLst>
          </p:cNvPr>
          <p:cNvSpPr txBox="1"/>
          <p:nvPr/>
        </p:nvSpPr>
        <p:spPr>
          <a:xfrm>
            <a:off x="1090981" y="5827519"/>
            <a:ext cx="11101019" cy="400110"/>
          </a:xfrm>
          <a:prstGeom prst="rect">
            <a:avLst/>
          </a:prstGeom>
          <a:noFill/>
        </p:spPr>
        <p:txBody>
          <a:bodyPr wrap="square" rtlCol="0">
            <a:spAutoFit/>
          </a:bodyPr>
          <a:lstStyle>
            <a:defPPr>
              <a:defRPr lang="es-419"/>
            </a:defPPr>
            <a:lvl1pPr>
              <a:defRPr sz="900" b="1">
                <a:latin typeface="Gotham Book" panose="02000604040000020004" pitchFamily="50" charset="0"/>
                <a:ea typeface="Verdana" panose="020B0604030504040204" pitchFamily="34" charset="0"/>
                <a:cs typeface="Verdana" panose="020B0604030504040204" pitchFamily="34" charset="0"/>
              </a:defRPr>
            </a:lvl1pPr>
            <a:lvl2pPr defTabSz="457200"/>
            <a:lvl3pPr defTabSz="457200"/>
            <a:lvl4pPr defTabSz="457200"/>
            <a:lvl5pPr defTabSz="457200"/>
            <a:lvl6pPr defTabSz="457200"/>
            <a:lvl7pPr defTabSz="457200"/>
            <a:lvl8pPr defTabSz="457200"/>
            <a:lvl9pPr defTabSz="457200"/>
          </a:lstStyle>
          <a:p>
            <a:r>
              <a:rPr lang="es-DO" sz="1000" b="0"/>
              <a:t>* Proyecciones </a:t>
            </a:r>
            <a:r>
              <a:rPr lang="es-DO" sz="1000" b="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del Panorama Macroeconómico actualizado en marzo 2024.</a:t>
            </a:r>
            <a:endParaRPr lang="es-DO" sz="1000" b="0"/>
          </a:p>
          <a:p>
            <a:r>
              <a:rPr lang="es-DO" sz="1000"/>
              <a:t>Fuente: </a:t>
            </a:r>
            <a:r>
              <a:rPr lang="es-DO" sz="1000" b="0"/>
              <a:t>Elaborado con datos del BCRD y proyecciones </a:t>
            </a:r>
            <a:r>
              <a:rPr lang="es-DO" sz="1000" b="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del Panorama Macroeconómico actualizado en marzo 2024</a:t>
            </a:r>
            <a:r>
              <a:rPr lang="es-DO" sz="1000" b="0"/>
              <a:t>.</a:t>
            </a:r>
          </a:p>
        </p:txBody>
      </p:sp>
      <p:sp>
        <p:nvSpPr>
          <p:cNvPr id="14" name="Rectangle 13">
            <a:extLst>
              <a:ext uri="{FF2B5EF4-FFF2-40B4-BE49-F238E27FC236}">
                <a16:creationId xmlns:a16="http://schemas.microsoft.com/office/drawing/2014/main" id="{4EC8EB18-FDB9-E81E-D7C1-9A23371CF181}"/>
              </a:ext>
            </a:extLst>
          </p:cNvPr>
          <p:cNvSpPr/>
          <p:nvPr/>
        </p:nvSpPr>
        <p:spPr>
          <a:xfrm>
            <a:off x="6237727" y="1287291"/>
            <a:ext cx="2159936" cy="4164071"/>
          </a:xfrm>
          <a:prstGeom prst="rect">
            <a:avLst/>
          </a:prstGeom>
          <a:solidFill>
            <a:schemeClr val="bg1">
              <a:lumMod val="8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TextBox 2">
            <a:extLst>
              <a:ext uri="{FF2B5EF4-FFF2-40B4-BE49-F238E27FC236}">
                <a16:creationId xmlns:a16="http://schemas.microsoft.com/office/drawing/2014/main" id="{596E3E68-F79B-D994-4B33-85F95AFA6A7D}"/>
              </a:ext>
            </a:extLst>
          </p:cNvPr>
          <p:cNvSpPr txBox="1"/>
          <p:nvPr/>
        </p:nvSpPr>
        <p:spPr>
          <a:xfrm>
            <a:off x="6407960" y="1363410"/>
            <a:ext cx="1819469" cy="369332"/>
          </a:xfrm>
          <a:prstGeom prst="rect">
            <a:avLst/>
          </a:prstGeom>
          <a:noFill/>
        </p:spPr>
        <p:txBody>
          <a:bodyPr wrap="square" rtlCol="0">
            <a:spAutoFit/>
          </a:bodyPr>
          <a:lstStyle/>
          <a:p>
            <a:pPr algn="ctr"/>
            <a:r>
              <a:rPr lang="es-DO" b="1">
                <a:solidFill>
                  <a:srgbClr val="3A8FCC"/>
                </a:solidFill>
                <a:latin typeface="Gotham Book" panose="02000604040000020004" pitchFamily="50" charset="0"/>
              </a:rPr>
              <a:t>Proyecciones</a:t>
            </a:r>
          </a:p>
        </p:txBody>
      </p:sp>
      <p:graphicFrame>
        <p:nvGraphicFramePr>
          <p:cNvPr id="4" name="Chart 3">
            <a:extLst>
              <a:ext uri="{FF2B5EF4-FFF2-40B4-BE49-F238E27FC236}">
                <a16:creationId xmlns:a16="http://schemas.microsoft.com/office/drawing/2014/main" id="{A61BD8B6-7803-039F-7CE8-3A51A099DECA}"/>
              </a:ext>
            </a:extLst>
          </p:cNvPr>
          <p:cNvGraphicFramePr>
            <a:graphicFrameLocks/>
          </p:cNvGraphicFramePr>
          <p:nvPr>
            <p:extLst>
              <p:ext uri="{D42A27DB-BD31-4B8C-83A1-F6EECF244321}">
                <p14:modId xmlns:p14="http://schemas.microsoft.com/office/powerpoint/2010/main" val="608783946"/>
              </p:ext>
            </p:extLst>
          </p:nvPr>
        </p:nvGraphicFramePr>
        <p:xfrm>
          <a:off x="828589" y="1353164"/>
          <a:ext cx="7569073" cy="4151672"/>
        </p:xfrm>
        <a:graphic>
          <a:graphicData uri="http://schemas.openxmlformats.org/drawingml/2006/chart">
            <c:chart xmlns:c="http://schemas.openxmlformats.org/drawingml/2006/chart" xmlns:r="http://schemas.openxmlformats.org/officeDocument/2006/relationships" r:id="rId3"/>
          </a:graphicData>
        </a:graphic>
      </p:graphicFrame>
      <p:sp>
        <p:nvSpPr>
          <p:cNvPr id="19" name="1 Título">
            <a:extLst>
              <a:ext uri="{FF2B5EF4-FFF2-40B4-BE49-F238E27FC236}">
                <a16:creationId xmlns:a16="http://schemas.microsoft.com/office/drawing/2014/main" id="{04BD1AE4-49E4-137A-2E6A-6FCA61AF8AAA}"/>
              </a:ext>
            </a:extLst>
          </p:cNvPr>
          <p:cNvSpPr txBox="1">
            <a:spLocks/>
          </p:cNvSpPr>
          <p:nvPr/>
        </p:nvSpPr>
        <p:spPr>
          <a:xfrm>
            <a:off x="375804" y="272618"/>
            <a:ext cx="11440391" cy="804679"/>
          </a:xfrm>
          <a:prstGeom prst="rect">
            <a:avLst/>
          </a:prstGeom>
        </p:spPr>
        <p:txBody>
          <a:bodyPr/>
          <a:lstStyle>
            <a:defPPr>
              <a:defRPr lang="es-DO"/>
            </a:defPPr>
            <a:lvl1pPr marR="0" lvl="0" indent="0" algn="ctr" defTabSz="457200" fontAlgn="auto">
              <a:lnSpc>
                <a:spcPct val="90000"/>
              </a:lnSpc>
              <a:spcBef>
                <a:spcPct val="0"/>
              </a:spcBef>
              <a:spcAft>
                <a:spcPts val="0"/>
              </a:spcAft>
              <a:buClrTx/>
              <a:buSzTx/>
              <a:buFontTx/>
              <a:buNone/>
              <a:tabLst/>
              <a:defRPr sz="2300" b="0" cap="none">
                <a:solidFill>
                  <a:schemeClr val="bg2">
                    <a:lumMod val="25000"/>
                  </a:schemeClr>
                </a:solidFill>
                <a:latin typeface="Gotham Rounded Book" pitchFamily="50" charset="0"/>
                <a:ea typeface="Verdana" panose="020B0604030504040204" pitchFamily="34" charset="0"/>
                <a:cs typeface="Leelawadee UI" panose="020B0502040204020203" pitchFamily="34" charset="-34"/>
              </a:defRPr>
            </a:lvl1pPr>
          </a:lstStyle>
          <a:p>
            <a:r>
              <a:rPr lang="es-DO" dirty="0"/>
              <a:t>En 2024, </a:t>
            </a:r>
            <a:r>
              <a:rPr lang="es-DO" dirty="0">
                <a:solidFill>
                  <a:srgbClr val="C00000"/>
                </a:solidFill>
              </a:rPr>
              <a:t>continúa la ralentización del crecimiento de los precios</a:t>
            </a:r>
            <a:r>
              <a:rPr lang="es-DO" dirty="0"/>
              <a:t>, </a:t>
            </a:r>
          </a:p>
          <a:p>
            <a:r>
              <a:rPr lang="es-DO" dirty="0"/>
              <a:t>con una variación interanual de 3.03 % en abril</a:t>
            </a:r>
          </a:p>
        </p:txBody>
      </p:sp>
      <p:grpSp>
        <p:nvGrpSpPr>
          <p:cNvPr id="17" name="Grupo 16">
            <a:extLst>
              <a:ext uri="{FF2B5EF4-FFF2-40B4-BE49-F238E27FC236}">
                <a16:creationId xmlns:a16="http://schemas.microsoft.com/office/drawing/2014/main" id="{5254DC9B-B15A-0605-E0CA-D664532311C6}"/>
              </a:ext>
            </a:extLst>
          </p:cNvPr>
          <p:cNvGrpSpPr/>
          <p:nvPr/>
        </p:nvGrpSpPr>
        <p:grpSpPr>
          <a:xfrm>
            <a:off x="8778176" y="1357391"/>
            <a:ext cx="2585235" cy="4151468"/>
            <a:chOff x="8778176" y="1357391"/>
            <a:chExt cx="2585235" cy="4151468"/>
          </a:xfrm>
        </p:grpSpPr>
        <p:sp>
          <p:nvSpPr>
            <p:cNvPr id="7" name="TextBox 128">
              <a:extLst>
                <a:ext uri="{FF2B5EF4-FFF2-40B4-BE49-F238E27FC236}">
                  <a16:creationId xmlns:a16="http://schemas.microsoft.com/office/drawing/2014/main" id="{AFE0D9DA-7F84-18AF-8C10-AE6FC4ABB7AD}"/>
                </a:ext>
              </a:extLst>
            </p:cNvPr>
            <p:cNvSpPr txBox="1"/>
            <p:nvPr/>
          </p:nvSpPr>
          <p:spPr>
            <a:xfrm>
              <a:off x="9045069" y="2358472"/>
              <a:ext cx="2008559" cy="954190"/>
            </a:xfrm>
            <a:prstGeom prst="rect">
              <a:avLst/>
            </a:prstGeom>
            <a:solidFill>
              <a:schemeClr val="bg1">
                <a:alpha val="98000"/>
              </a:schemeClr>
            </a:solidFill>
            <a:ln w="2730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s-DO"/>
            </a:p>
          </p:txBody>
        </p:sp>
        <p:sp>
          <p:nvSpPr>
            <p:cNvPr id="8" name="TextBox 30">
              <a:extLst>
                <a:ext uri="{FF2B5EF4-FFF2-40B4-BE49-F238E27FC236}">
                  <a16:creationId xmlns:a16="http://schemas.microsoft.com/office/drawing/2014/main" id="{248F75C5-B56B-E91F-C110-47E232B48CB3}"/>
                </a:ext>
              </a:extLst>
            </p:cNvPr>
            <p:cNvSpPr txBox="1"/>
            <p:nvPr/>
          </p:nvSpPr>
          <p:spPr>
            <a:xfrm>
              <a:off x="9182094" y="2471385"/>
              <a:ext cx="1734511" cy="47686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799">
                  <a:solidFill>
                    <a:srgbClr val="000000"/>
                  </a:solidFill>
                  <a:latin typeface="Gotham Book" panose="02000604040000020004" pitchFamily="50" charset="0"/>
                  <a:cs typeface="Calibri"/>
                </a:rPr>
                <a:t>3.03 %</a:t>
              </a:r>
              <a:endParaRPr lang="es-DO" sz="6602">
                <a:latin typeface="Gotham Book" panose="02000604040000020004" pitchFamily="50" charset="0"/>
              </a:endParaRPr>
            </a:p>
          </p:txBody>
        </p:sp>
        <p:sp>
          <p:nvSpPr>
            <p:cNvPr id="9" name="TextBox 31">
              <a:extLst>
                <a:ext uri="{FF2B5EF4-FFF2-40B4-BE49-F238E27FC236}">
                  <a16:creationId xmlns:a16="http://schemas.microsoft.com/office/drawing/2014/main" id="{F8B8227D-D386-C641-D68E-50BD486D34ED}"/>
                </a:ext>
              </a:extLst>
            </p:cNvPr>
            <p:cNvSpPr txBox="1"/>
            <p:nvPr/>
          </p:nvSpPr>
          <p:spPr>
            <a:xfrm>
              <a:off x="8911267" y="2891372"/>
              <a:ext cx="2340078" cy="4612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DO" sz="1401" b="1">
                  <a:solidFill>
                    <a:srgbClr val="002060"/>
                  </a:solidFill>
                  <a:latin typeface="Gotham Book" panose="02000604040000020004" pitchFamily="50" charset="0"/>
                  <a:cs typeface="Calibri"/>
                </a:rPr>
                <a:t>Inflación general</a:t>
              </a:r>
            </a:p>
          </p:txBody>
        </p:sp>
        <p:sp>
          <p:nvSpPr>
            <p:cNvPr id="10" name="TextBox 32">
              <a:extLst>
                <a:ext uri="{FF2B5EF4-FFF2-40B4-BE49-F238E27FC236}">
                  <a16:creationId xmlns:a16="http://schemas.microsoft.com/office/drawing/2014/main" id="{3930FB0B-5C4A-F7D2-EBA2-10622015EAE9}"/>
                </a:ext>
              </a:extLst>
            </p:cNvPr>
            <p:cNvSpPr txBox="1"/>
            <p:nvPr/>
          </p:nvSpPr>
          <p:spPr>
            <a:xfrm>
              <a:off x="9045069" y="4547798"/>
              <a:ext cx="2015850" cy="961061"/>
            </a:xfrm>
            <a:prstGeom prst="rect">
              <a:avLst/>
            </a:prstGeom>
            <a:noFill/>
            <a:ln w="2730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s-DO"/>
            </a:p>
          </p:txBody>
        </p:sp>
        <p:sp>
          <p:nvSpPr>
            <p:cNvPr id="11" name="TextBox 129">
              <a:extLst>
                <a:ext uri="{FF2B5EF4-FFF2-40B4-BE49-F238E27FC236}">
                  <a16:creationId xmlns:a16="http://schemas.microsoft.com/office/drawing/2014/main" id="{43702C75-B925-8D9F-498F-D85DAEA95D6E}"/>
                </a:ext>
              </a:extLst>
            </p:cNvPr>
            <p:cNvSpPr txBox="1"/>
            <p:nvPr/>
          </p:nvSpPr>
          <p:spPr>
            <a:xfrm>
              <a:off x="8969380" y="5027290"/>
              <a:ext cx="2159936" cy="46129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ES" sz="1401" b="1">
                  <a:solidFill>
                    <a:srgbClr val="002060"/>
                  </a:solidFill>
                  <a:latin typeface="Gotham Book" panose="02000604040000020004" pitchFamily="50" charset="0"/>
                  <a:cs typeface="Calibri"/>
                </a:rPr>
                <a:t>Inflación subyacente</a:t>
              </a:r>
              <a:endParaRPr lang="es-ES_tradnl" sz="1401" b="1">
                <a:solidFill>
                  <a:srgbClr val="002060"/>
                </a:solidFill>
                <a:latin typeface="Gotham Book" panose="02000604040000020004" pitchFamily="50" charset="0"/>
                <a:cs typeface="Calibri"/>
              </a:endParaRPr>
            </a:p>
          </p:txBody>
        </p:sp>
        <p:sp>
          <p:nvSpPr>
            <p:cNvPr id="12" name="TextBox 130">
              <a:extLst>
                <a:ext uri="{FF2B5EF4-FFF2-40B4-BE49-F238E27FC236}">
                  <a16:creationId xmlns:a16="http://schemas.microsoft.com/office/drawing/2014/main" id="{49F34B26-8045-2D3D-D687-DAC501930405}"/>
                </a:ext>
              </a:extLst>
            </p:cNvPr>
            <p:cNvSpPr txBox="1"/>
            <p:nvPr/>
          </p:nvSpPr>
          <p:spPr>
            <a:xfrm>
              <a:off x="9288596" y="4682147"/>
              <a:ext cx="1628009" cy="433216"/>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799">
                  <a:solidFill>
                    <a:srgbClr val="000000"/>
                  </a:solidFill>
                  <a:latin typeface="Gotham Book" panose="02000604040000020004" pitchFamily="50" charset="0"/>
                  <a:cs typeface="Calibri"/>
                </a:rPr>
                <a:t>3.99 %</a:t>
              </a:r>
              <a:endParaRPr lang="es-DO" sz="2799">
                <a:latin typeface="Gotham Book" panose="02000604040000020004" pitchFamily="50" charset="0"/>
              </a:endParaRPr>
            </a:p>
          </p:txBody>
        </p:sp>
        <p:sp>
          <p:nvSpPr>
            <p:cNvPr id="13" name="CuadroTexto 13">
              <a:extLst>
                <a:ext uri="{FF2B5EF4-FFF2-40B4-BE49-F238E27FC236}">
                  <a16:creationId xmlns:a16="http://schemas.microsoft.com/office/drawing/2014/main" id="{B658B0A4-0764-FDAA-2443-CBAF24E630C8}"/>
                </a:ext>
              </a:extLst>
            </p:cNvPr>
            <p:cNvSpPr txBox="1"/>
            <p:nvPr/>
          </p:nvSpPr>
          <p:spPr>
            <a:xfrm>
              <a:off x="8778176" y="1357391"/>
              <a:ext cx="2585235" cy="892552"/>
            </a:xfrm>
            <a:prstGeom prst="rect">
              <a:avLst/>
            </a:prstGeom>
            <a:noFill/>
          </p:spPr>
          <p:txBody>
            <a:bodyPr wrap="square" rtlCol="0">
              <a:spAutoFit/>
            </a:bodyPr>
            <a:lstStyle/>
            <a:p>
              <a:pPr algn="ctr"/>
              <a:r>
                <a:rPr lang="es-DO" sz="1400" b="1" dirty="0">
                  <a:solidFill>
                    <a:srgbClr val="00B0F0"/>
                  </a:solidFill>
                  <a:latin typeface="Gotham Book" panose="02000604040000020004" pitchFamily="50" charset="0"/>
                </a:rPr>
                <a:t>Desempeño de los precios </a:t>
              </a:r>
            </a:p>
            <a:p>
              <a:pPr algn="ctr"/>
              <a:r>
                <a:rPr lang="es-DO" sz="1400" b="1" dirty="0">
                  <a:solidFill>
                    <a:srgbClr val="00B0F0"/>
                  </a:solidFill>
                  <a:latin typeface="Gotham Book" panose="02000604040000020004" pitchFamily="50" charset="0"/>
                </a:rPr>
                <a:t>en 2024</a:t>
              </a:r>
            </a:p>
            <a:p>
              <a:pPr algn="ctr"/>
              <a:r>
                <a:rPr lang="es-DO" sz="1200" b="1" dirty="0">
                  <a:solidFill>
                    <a:srgbClr val="002060"/>
                  </a:solidFill>
                  <a:latin typeface="Gotham Book" panose="02000604040000020004" pitchFamily="50" charset="0"/>
                </a:rPr>
                <a:t>Inflación</a:t>
              </a:r>
            </a:p>
            <a:p>
              <a:pPr algn="ctr"/>
              <a:r>
                <a:rPr lang="es-DO" sz="1200" dirty="0">
                  <a:solidFill>
                    <a:schemeClr val="bg2">
                      <a:lumMod val="50000"/>
                    </a:schemeClr>
                  </a:solidFill>
                  <a:latin typeface="Gotham Book" panose="02000604040000020004" pitchFamily="50" charset="0"/>
                </a:rPr>
                <a:t>Abril 2024</a:t>
              </a:r>
              <a:endParaRPr lang="es-ES" sz="1200" dirty="0">
                <a:solidFill>
                  <a:schemeClr val="bg2">
                    <a:lumMod val="50000"/>
                  </a:schemeClr>
                </a:solidFill>
                <a:latin typeface="Gotham Book" panose="02000604040000020004" pitchFamily="50" charset="0"/>
              </a:endParaRPr>
            </a:p>
          </p:txBody>
        </p:sp>
        <p:sp>
          <p:nvSpPr>
            <p:cNvPr id="2" name="TextBox 128">
              <a:extLst>
                <a:ext uri="{FF2B5EF4-FFF2-40B4-BE49-F238E27FC236}">
                  <a16:creationId xmlns:a16="http://schemas.microsoft.com/office/drawing/2014/main" id="{C4CDA25F-847A-E067-B010-33645C82A778}"/>
                </a:ext>
              </a:extLst>
            </p:cNvPr>
            <p:cNvSpPr txBox="1"/>
            <p:nvPr/>
          </p:nvSpPr>
          <p:spPr>
            <a:xfrm>
              <a:off x="9043465" y="3454152"/>
              <a:ext cx="2008559" cy="954190"/>
            </a:xfrm>
            <a:prstGeom prst="rect">
              <a:avLst/>
            </a:prstGeom>
            <a:solidFill>
              <a:schemeClr val="bg1">
                <a:alpha val="98000"/>
              </a:schemeClr>
            </a:solidFill>
            <a:ln w="27305" cmpd="sng">
              <a:solidFill>
                <a:sysClr val="windowText" lastClr="000000"/>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es-DO"/>
            </a:p>
          </p:txBody>
        </p:sp>
        <p:sp>
          <p:nvSpPr>
            <p:cNvPr id="15" name="TextBox 30">
              <a:extLst>
                <a:ext uri="{FF2B5EF4-FFF2-40B4-BE49-F238E27FC236}">
                  <a16:creationId xmlns:a16="http://schemas.microsoft.com/office/drawing/2014/main" id="{C0A84D50-25A3-62DB-F4BF-8348E051F384}"/>
                </a:ext>
              </a:extLst>
            </p:cNvPr>
            <p:cNvSpPr txBox="1"/>
            <p:nvPr/>
          </p:nvSpPr>
          <p:spPr>
            <a:xfrm>
              <a:off x="9180490" y="3499690"/>
              <a:ext cx="1734511" cy="476860"/>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n-US" sz="2799">
                  <a:solidFill>
                    <a:srgbClr val="000000"/>
                  </a:solidFill>
                  <a:latin typeface="Gotham Book" panose="02000604040000020004" pitchFamily="50" charset="0"/>
                  <a:cs typeface="Calibri"/>
                </a:rPr>
                <a:t>3.83 %</a:t>
              </a:r>
              <a:endParaRPr lang="es-DO" sz="6602">
                <a:latin typeface="Gotham Book" panose="02000604040000020004" pitchFamily="50" charset="0"/>
              </a:endParaRPr>
            </a:p>
          </p:txBody>
        </p:sp>
        <p:sp>
          <p:nvSpPr>
            <p:cNvPr id="16" name="TextBox 31">
              <a:extLst>
                <a:ext uri="{FF2B5EF4-FFF2-40B4-BE49-F238E27FC236}">
                  <a16:creationId xmlns:a16="http://schemas.microsoft.com/office/drawing/2014/main" id="{14ED032A-9BF6-4A8A-21C9-C83259A92921}"/>
                </a:ext>
              </a:extLst>
            </p:cNvPr>
            <p:cNvSpPr txBox="1"/>
            <p:nvPr/>
          </p:nvSpPr>
          <p:spPr>
            <a:xfrm>
              <a:off x="8909663" y="3919677"/>
              <a:ext cx="2340078" cy="461297"/>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algn="ctr"/>
              <a:r>
                <a:rPr lang="es-DO" sz="1401" b="1">
                  <a:solidFill>
                    <a:srgbClr val="002060"/>
                  </a:solidFill>
                  <a:latin typeface="Gotham Book" panose="02000604040000020004" pitchFamily="50" charset="0"/>
                  <a:cs typeface="Calibri"/>
                </a:rPr>
                <a:t>Inflación promedio </a:t>
              </a:r>
            </a:p>
            <a:p>
              <a:pPr algn="ctr"/>
              <a:r>
                <a:rPr lang="es-DO" sz="1401" b="1">
                  <a:solidFill>
                    <a:srgbClr val="002060"/>
                  </a:solidFill>
                  <a:latin typeface="Gotham Book" panose="02000604040000020004" pitchFamily="50" charset="0"/>
                  <a:cs typeface="Calibri"/>
                </a:rPr>
                <a:t>12 meses</a:t>
              </a:r>
            </a:p>
          </p:txBody>
        </p:sp>
      </p:grpSp>
    </p:spTree>
    <p:extLst>
      <p:ext uri="{BB962C8B-B14F-4D97-AF65-F5344CB8AC3E}">
        <p14:creationId xmlns:p14="http://schemas.microsoft.com/office/powerpoint/2010/main" val="31958882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F617B560-1B0C-4332-B293-DF9819AAB6E0}"/>
              </a:ext>
            </a:extLst>
          </p:cNvPr>
          <p:cNvSpPr txBox="1"/>
          <p:nvPr/>
        </p:nvSpPr>
        <p:spPr>
          <a:xfrm>
            <a:off x="1040407" y="5830694"/>
            <a:ext cx="10840373" cy="400110"/>
          </a:xfrm>
          <a:prstGeom prst="rect">
            <a:avLst/>
          </a:prstGeom>
          <a:noFill/>
        </p:spPr>
        <p:txBody>
          <a:bodyPr wrap="square" rtlCol="0">
            <a:spAutoFit/>
          </a:bodyPr>
          <a:lstStyle/>
          <a:p>
            <a:r>
              <a:rPr lang="es-DO" sz="1000" b="1">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Fuente:</a:t>
            </a:r>
            <a:r>
              <a:rPr lang="es-DO" sz="100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  Elaborado con datos de BCRD y el Panorama Macroeconómico actualizado en marzo 2024 para el caso de República Dominicana y con los datos de </a:t>
            </a:r>
            <a:r>
              <a:rPr lang="es-DO" sz="1000" i="1">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WEO </a:t>
            </a:r>
            <a:r>
              <a:rPr lang="es-DO" sz="100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(Abril 2024) del FMI para los demás países seleccionados. </a:t>
            </a:r>
          </a:p>
        </p:txBody>
      </p:sp>
      <p:sp>
        <p:nvSpPr>
          <p:cNvPr id="8" name="CuadroTexto 6">
            <a:extLst>
              <a:ext uri="{FF2B5EF4-FFF2-40B4-BE49-F238E27FC236}">
                <a16:creationId xmlns:a16="http://schemas.microsoft.com/office/drawing/2014/main" id="{C3D9163A-6785-06FB-10EA-F6E863514396}"/>
              </a:ext>
            </a:extLst>
          </p:cNvPr>
          <p:cNvSpPr txBox="1"/>
          <p:nvPr/>
        </p:nvSpPr>
        <p:spPr>
          <a:xfrm>
            <a:off x="1053409" y="5526612"/>
            <a:ext cx="10814371" cy="400109"/>
          </a:xfrm>
          <a:prstGeom prst="rect">
            <a:avLst/>
          </a:prstGeom>
          <a:noFill/>
          <a:ln w="9525" cmpd="sng">
            <a:no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es-DO" sz="1000" b="1" i="0" u="none" strike="noStrike" kern="1200" spc="0" baseline="0">
                <a:solidFill>
                  <a:schemeClr val="bg2">
                    <a:lumMod val="25000"/>
                  </a:schemeClr>
                </a:solidFill>
                <a:latin typeface="Gotham Book" panose="02000604040000020004" pitchFamily="50" charset="0"/>
                <a:ea typeface="+mn-ea"/>
                <a:cs typeface="+mn-cs"/>
              </a:rPr>
              <a:t>Nota</a:t>
            </a:r>
            <a:r>
              <a:rPr lang="es-DO" sz="1000" b="0" i="0" u="none" strike="noStrike" kern="1200" spc="0" baseline="0">
                <a:solidFill>
                  <a:schemeClr val="bg2">
                    <a:lumMod val="25000"/>
                  </a:schemeClr>
                </a:solidFill>
                <a:latin typeface="Gotham Book" panose="02000604040000020004" pitchFamily="50" charset="0"/>
                <a:ea typeface="+mn-ea"/>
                <a:cs typeface="+mn-cs"/>
              </a:rPr>
              <a:t>: se excluyó </a:t>
            </a:r>
            <a:r>
              <a:rPr lang="es-DO" sz="1000" b="1" i="0" u="none" strike="noStrike" kern="1200" spc="0" baseline="0">
                <a:solidFill>
                  <a:schemeClr val="bg2">
                    <a:lumMod val="25000"/>
                  </a:schemeClr>
                </a:solidFill>
                <a:latin typeface="Gotham Book" panose="02000604040000020004" pitchFamily="50" charset="0"/>
                <a:ea typeface="+mn-ea"/>
                <a:cs typeface="+mn-cs"/>
              </a:rPr>
              <a:t>Venezuela y Argentina </a:t>
            </a:r>
            <a:r>
              <a:rPr lang="es-DO" sz="1000" b="0" i="0" u="none" strike="noStrike" kern="1200" spc="0" baseline="0">
                <a:solidFill>
                  <a:schemeClr val="bg2">
                    <a:lumMod val="25000"/>
                  </a:schemeClr>
                </a:solidFill>
                <a:latin typeface="Gotham Book" panose="02000604040000020004" pitchFamily="50" charset="0"/>
                <a:ea typeface="+mn-ea"/>
                <a:cs typeface="+mn-cs"/>
              </a:rPr>
              <a:t>por su alta inflación, los valores son </a:t>
            </a:r>
            <a:r>
              <a:rPr lang="es-DO" sz="1000" b="1" i="0" u="none" strike="noStrike" kern="1200" spc="0" baseline="0">
                <a:solidFill>
                  <a:schemeClr val="bg2">
                    <a:lumMod val="25000"/>
                  </a:schemeClr>
                </a:solidFill>
                <a:latin typeface="Gotham Book" panose="02000604040000020004" pitchFamily="50" charset="0"/>
                <a:ea typeface="+mn-ea"/>
                <a:cs typeface="+mn-cs"/>
              </a:rPr>
              <a:t>100.0 </a:t>
            </a:r>
            <a:r>
              <a:rPr lang="es-DO" sz="1000" b="0" i="0" u="none" strike="noStrike" kern="1200" spc="0" baseline="0">
                <a:solidFill>
                  <a:schemeClr val="bg2">
                    <a:lumMod val="25000"/>
                  </a:schemeClr>
                </a:solidFill>
                <a:latin typeface="Gotham Book" panose="02000604040000020004" pitchFamily="50" charset="0"/>
                <a:ea typeface="+mn-ea"/>
                <a:cs typeface="+mn-cs"/>
              </a:rPr>
              <a:t>y </a:t>
            </a:r>
            <a:r>
              <a:rPr lang="es-DO" sz="1000" b="1">
                <a:solidFill>
                  <a:schemeClr val="bg2">
                    <a:lumMod val="25000"/>
                  </a:schemeClr>
                </a:solidFill>
                <a:latin typeface="Gotham Book" panose="02000604040000020004" pitchFamily="50" charset="0"/>
              </a:rPr>
              <a:t>249.8 </a:t>
            </a:r>
            <a:r>
              <a:rPr lang="es-DO" sz="1000" i="0" u="none" strike="noStrike" kern="1200" spc="0" baseline="0">
                <a:solidFill>
                  <a:schemeClr val="bg2">
                    <a:lumMod val="25000"/>
                  </a:schemeClr>
                </a:solidFill>
                <a:latin typeface="Gotham Book" panose="02000604040000020004" pitchFamily="50" charset="0"/>
                <a:ea typeface="+mn-ea"/>
                <a:cs typeface="+mn-cs"/>
              </a:rPr>
              <a:t>para 2024</a:t>
            </a:r>
            <a:r>
              <a:rPr lang="es-DO" sz="1000" b="1" i="0" u="none" strike="noStrike" kern="1200" spc="0" baseline="0">
                <a:solidFill>
                  <a:schemeClr val="bg2">
                    <a:lumMod val="25000"/>
                  </a:schemeClr>
                </a:solidFill>
                <a:latin typeface="Gotham Book" panose="02000604040000020004" pitchFamily="50" charset="0"/>
                <a:ea typeface="+mn-ea"/>
                <a:cs typeface="+mn-cs"/>
              </a:rPr>
              <a:t>,</a:t>
            </a:r>
            <a:r>
              <a:rPr lang="es-DO" sz="1000" b="0" i="0" u="none" strike="noStrike" kern="1200" spc="0" baseline="0">
                <a:solidFill>
                  <a:schemeClr val="bg2">
                    <a:lumMod val="25000"/>
                  </a:schemeClr>
                </a:solidFill>
                <a:latin typeface="Gotham Book" panose="02000604040000020004" pitchFamily="50" charset="0"/>
                <a:ea typeface="+mn-ea"/>
                <a:cs typeface="+mn-cs"/>
              </a:rPr>
              <a:t> respectivamente. Asimismo, se excluyen las economías dolarizadas de la región (El Salvador, Ecuador y Panamá). </a:t>
            </a:r>
            <a:r>
              <a:rPr lang="es-DO" sz="1000">
                <a:solidFill>
                  <a:schemeClr val="bg2">
                    <a:lumMod val="25000"/>
                  </a:schemeClr>
                </a:solidFill>
                <a:latin typeface="Gotham-Book" panose="02000604040000020004" pitchFamily="50" charset="0"/>
              </a:rPr>
              <a:t>El promedio regional corresponde al promedio simple de los países seleccionados. </a:t>
            </a:r>
            <a:endParaRPr lang="es-DO" sz="1000" b="0" i="0" u="none" strike="noStrike" kern="1200" spc="0" baseline="0">
              <a:solidFill>
                <a:schemeClr val="bg2">
                  <a:lumMod val="25000"/>
                </a:schemeClr>
              </a:solidFill>
              <a:latin typeface="Gotham Book" panose="02000604040000020004" pitchFamily="50" charset="0"/>
              <a:ea typeface="+mn-ea"/>
              <a:cs typeface="+mn-cs"/>
            </a:endParaRPr>
          </a:p>
        </p:txBody>
      </p:sp>
      <p:sp>
        <p:nvSpPr>
          <p:cNvPr id="2" name="1 Título">
            <a:extLst>
              <a:ext uri="{FF2B5EF4-FFF2-40B4-BE49-F238E27FC236}">
                <a16:creationId xmlns:a16="http://schemas.microsoft.com/office/drawing/2014/main" id="{B8B9918F-6FBF-532D-EF80-32225B51E289}"/>
              </a:ext>
            </a:extLst>
          </p:cNvPr>
          <p:cNvSpPr txBox="1">
            <a:spLocks/>
          </p:cNvSpPr>
          <p:nvPr/>
        </p:nvSpPr>
        <p:spPr>
          <a:xfrm>
            <a:off x="329610" y="392200"/>
            <a:ext cx="11538170" cy="512734"/>
          </a:xfrm>
          <a:prstGeom prst="rect">
            <a:avLst/>
          </a:prstGeom>
        </p:spPr>
        <p:txBody>
          <a:bodyPr/>
          <a:lstStyle>
            <a:defPPr>
              <a:defRPr lang="es-DO"/>
            </a:defPPr>
            <a:lvl1pPr marR="0" lvl="0" indent="0" algn="ctr" defTabSz="457200" fontAlgn="auto">
              <a:lnSpc>
                <a:spcPct val="90000"/>
              </a:lnSpc>
              <a:spcBef>
                <a:spcPct val="0"/>
              </a:spcBef>
              <a:spcAft>
                <a:spcPts val="0"/>
              </a:spcAft>
              <a:buClrTx/>
              <a:buSzTx/>
              <a:buFontTx/>
              <a:buNone/>
              <a:tabLst/>
              <a:defRPr sz="2300" b="0" cap="none">
                <a:solidFill>
                  <a:schemeClr val="bg2">
                    <a:lumMod val="25000"/>
                  </a:schemeClr>
                </a:solidFill>
                <a:latin typeface="Gotham Rounded Book" pitchFamily="50" charset="0"/>
                <a:ea typeface="Verdana" panose="020B0604030504040204" pitchFamily="34" charset="0"/>
                <a:cs typeface="Leelawadee UI" panose="020B0502040204020203" pitchFamily="34" charset="-34"/>
              </a:defRPr>
            </a:lvl1pPr>
          </a:lstStyle>
          <a:p>
            <a:r>
              <a:rPr lang="es-DO"/>
              <a:t>A nivel regional, nos proyectamos como el </a:t>
            </a:r>
            <a:r>
              <a:rPr lang="es-DO">
                <a:solidFill>
                  <a:srgbClr val="C00000"/>
                </a:solidFill>
              </a:rPr>
              <a:t>cuarto país con menor inflación para 2024</a:t>
            </a:r>
          </a:p>
        </p:txBody>
      </p:sp>
      <p:graphicFrame>
        <p:nvGraphicFramePr>
          <p:cNvPr id="7" name="Chart 6">
            <a:extLst>
              <a:ext uri="{FF2B5EF4-FFF2-40B4-BE49-F238E27FC236}">
                <a16:creationId xmlns:a16="http://schemas.microsoft.com/office/drawing/2014/main" id="{B64FD500-DE37-B2E4-A225-0DA63246063D}"/>
              </a:ext>
            </a:extLst>
          </p:cNvPr>
          <p:cNvGraphicFramePr>
            <a:graphicFrameLocks/>
          </p:cNvGraphicFramePr>
          <p:nvPr>
            <p:extLst>
              <p:ext uri="{D42A27DB-BD31-4B8C-83A1-F6EECF244321}">
                <p14:modId xmlns:p14="http://schemas.microsoft.com/office/powerpoint/2010/main" val="853628069"/>
              </p:ext>
            </p:extLst>
          </p:nvPr>
        </p:nvGraphicFramePr>
        <p:xfrm>
          <a:off x="1202981" y="1086627"/>
          <a:ext cx="9786038" cy="441111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E19D0323-7FF3-B03F-6167-D6EC6261DE91}"/>
              </a:ext>
            </a:extLst>
          </p:cNvPr>
          <p:cNvSpPr txBox="1"/>
          <p:nvPr/>
        </p:nvSpPr>
        <p:spPr>
          <a:xfrm>
            <a:off x="410229" y="2782669"/>
            <a:ext cx="1585504" cy="646331"/>
          </a:xfrm>
          <a:prstGeom prst="rect">
            <a:avLst/>
          </a:prstGeom>
          <a:noFill/>
        </p:spPr>
        <p:txBody>
          <a:bodyPr wrap="square" rtlCol="0">
            <a:spAutoFit/>
          </a:bodyPr>
          <a:lstStyle/>
          <a:p>
            <a:pPr algn="ctr"/>
            <a:r>
              <a:rPr lang="es-ES" sz="1200">
                <a:solidFill>
                  <a:srgbClr val="002060"/>
                </a:solidFill>
                <a:latin typeface="Gotham Book" panose="02000604040000020004" pitchFamily="50" charset="0"/>
              </a:rPr>
              <a:t>Promedio </a:t>
            </a:r>
          </a:p>
          <a:p>
            <a:pPr algn="ctr"/>
            <a:r>
              <a:rPr lang="es-ES" sz="1200">
                <a:solidFill>
                  <a:srgbClr val="002060"/>
                </a:solidFill>
                <a:latin typeface="Gotham Book" panose="02000604040000020004" pitchFamily="50" charset="0"/>
              </a:rPr>
              <a:t>Regional</a:t>
            </a:r>
          </a:p>
          <a:p>
            <a:pPr algn="ctr"/>
            <a:r>
              <a:rPr lang="es-ES" sz="1200" b="1">
                <a:solidFill>
                  <a:srgbClr val="002060"/>
                </a:solidFill>
                <a:latin typeface="Gotham Book" panose="02000604040000020004" pitchFamily="50" charset="0"/>
              </a:rPr>
              <a:t>4.0 %*</a:t>
            </a:r>
            <a:endParaRPr lang="es-DO" sz="1200" b="1">
              <a:solidFill>
                <a:srgbClr val="002060"/>
              </a:solidFill>
              <a:latin typeface="Gotham Book" panose="02000604040000020004" pitchFamily="50" charset="0"/>
            </a:endParaRPr>
          </a:p>
        </p:txBody>
      </p:sp>
    </p:spTree>
    <p:extLst>
      <p:ext uri="{BB962C8B-B14F-4D97-AF65-F5344CB8AC3E}">
        <p14:creationId xmlns:p14="http://schemas.microsoft.com/office/powerpoint/2010/main" val="163129150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Gráfico 5">
            <a:extLst>
              <a:ext uri="{FF2B5EF4-FFF2-40B4-BE49-F238E27FC236}">
                <a16:creationId xmlns:a16="http://schemas.microsoft.com/office/drawing/2014/main" id="{1E8A3414-22E1-E793-9EA5-332AB3193387}"/>
              </a:ext>
            </a:extLst>
          </p:cNvPr>
          <p:cNvGraphicFramePr>
            <a:graphicFrameLocks/>
          </p:cNvGraphicFramePr>
          <p:nvPr>
            <p:extLst>
              <p:ext uri="{D42A27DB-BD31-4B8C-83A1-F6EECF244321}">
                <p14:modId xmlns:p14="http://schemas.microsoft.com/office/powerpoint/2010/main" val="3286888264"/>
              </p:ext>
            </p:extLst>
          </p:nvPr>
        </p:nvGraphicFramePr>
        <p:xfrm>
          <a:off x="517526" y="1351817"/>
          <a:ext cx="5672739" cy="4621076"/>
        </p:xfrm>
        <a:graphic>
          <a:graphicData uri="http://schemas.openxmlformats.org/drawingml/2006/chart">
            <c:chart xmlns:c="http://schemas.openxmlformats.org/drawingml/2006/chart" xmlns:r="http://schemas.openxmlformats.org/officeDocument/2006/relationships" r:id="rId3"/>
          </a:graphicData>
        </a:graphic>
      </p:graphicFrame>
      <p:sp>
        <p:nvSpPr>
          <p:cNvPr id="9" name="Rectangle 8">
            <a:extLst>
              <a:ext uri="{FF2B5EF4-FFF2-40B4-BE49-F238E27FC236}">
                <a16:creationId xmlns:a16="http://schemas.microsoft.com/office/drawing/2014/main" id="{B4729936-7C11-3B9E-EAD8-1DD0BDB01C66}"/>
              </a:ext>
            </a:extLst>
          </p:cNvPr>
          <p:cNvSpPr/>
          <p:nvPr/>
        </p:nvSpPr>
        <p:spPr>
          <a:xfrm>
            <a:off x="594478" y="2033143"/>
            <a:ext cx="2477196" cy="637713"/>
          </a:xfrm>
          <a:prstGeom prst="rect">
            <a:avLst/>
          </a:prstGeom>
          <a:solidFill>
            <a:schemeClr val="bg1">
              <a:lumMod val="8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10" name="Rectangle 9">
            <a:extLst>
              <a:ext uri="{FF2B5EF4-FFF2-40B4-BE49-F238E27FC236}">
                <a16:creationId xmlns:a16="http://schemas.microsoft.com/office/drawing/2014/main" id="{6E7BEF17-BDE9-152F-BDCC-ABBC605B97B1}"/>
              </a:ext>
            </a:extLst>
          </p:cNvPr>
          <p:cNvSpPr/>
          <p:nvPr/>
        </p:nvSpPr>
        <p:spPr>
          <a:xfrm>
            <a:off x="3148626" y="2033143"/>
            <a:ext cx="2328896" cy="637713"/>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TextBox 11">
            <a:extLst>
              <a:ext uri="{FF2B5EF4-FFF2-40B4-BE49-F238E27FC236}">
                <a16:creationId xmlns:a16="http://schemas.microsoft.com/office/drawing/2014/main" id="{F617B560-1B0C-4332-B293-DF9819AAB6E0}"/>
              </a:ext>
            </a:extLst>
          </p:cNvPr>
          <p:cNvSpPr txBox="1"/>
          <p:nvPr/>
        </p:nvSpPr>
        <p:spPr>
          <a:xfrm>
            <a:off x="1070492" y="5972892"/>
            <a:ext cx="10840373" cy="246221"/>
          </a:xfrm>
          <a:prstGeom prst="rect">
            <a:avLst/>
          </a:prstGeom>
          <a:noFill/>
        </p:spPr>
        <p:txBody>
          <a:bodyPr wrap="square" rtlCol="0">
            <a:spAutoFit/>
          </a:bodyPr>
          <a:lstStyle/>
          <a:p>
            <a:r>
              <a:rPr lang="en-US" sz="1000" b="1">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Fuente:</a:t>
            </a:r>
            <a:r>
              <a:rPr lang="en-US" sz="100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 </a:t>
            </a:r>
            <a:r>
              <a:rPr lang="es-DO" sz="100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Elaborado con datos extraídos del BCRD (en base a la ENCFT).</a:t>
            </a:r>
          </a:p>
        </p:txBody>
      </p:sp>
      <p:sp>
        <p:nvSpPr>
          <p:cNvPr id="5" name="1 Título">
            <a:extLst>
              <a:ext uri="{FF2B5EF4-FFF2-40B4-BE49-F238E27FC236}">
                <a16:creationId xmlns:a16="http://schemas.microsoft.com/office/drawing/2014/main" id="{1FB4C54E-EAD8-A745-B53A-2DD449E35BFD}"/>
              </a:ext>
            </a:extLst>
          </p:cNvPr>
          <p:cNvSpPr txBox="1">
            <a:spLocks/>
          </p:cNvSpPr>
          <p:nvPr/>
        </p:nvSpPr>
        <p:spPr>
          <a:xfrm>
            <a:off x="393032" y="324995"/>
            <a:ext cx="11405936" cy="780602"/>
          </a:xfrm>
          <a:prstGeom prst="rect">
            <a:avLst/>
          </a:prstGeom>
        </p:spPr>
        <p:txBody>
          <a:bodyPr/>
          <a:lstStyle>
            <a:defPPr>
              <a:defRPr lang="es-DO"/>
            </a:defPPr>
            <a:lvl1pPr marR="0" lvl="0" indent="0" algn="ctr" defTabSz="457200" fontAlgn="auto">
              <a:lnSpc>
                <a:spcPct val="90000"/>
              </a:lnSpc>
              <a:spcBef>
                <a:spcPct val="0"/>
              </a:spcBef>
              <a:spcAft>
                <a:spcPts val="0"/>
              </a:spcAft>
              <a:buClrTx/>
              <a:buSzTx/>
              <a:buFontTx/>
              <a:buNone/>
              <a:tabLst/>
              <a:defRPr sz="2300" b="0" cap="none">
                <a:solidFill>
                  <a:srgbClr val="C00000"/>
                </a:solidFill>
                <a:latin typeface="Gotham Rounded Book" pitchFamily="50" charset="0"/>
                <a:ea typeface="Verdana" panose="020B0604030504040204" pitchFamily="34" charset="0"/>
                <a:cs typeface="Leelawadee UI" panose="020B0502040204020203" pitchFamily="34" charset="-34"/>
              </a:defRPr>
            </a:lvl1pPr>
          </a:lstStyle>
          <a:p>
            <a:r>
              <a:rPr lang="es-ES" dirty="0">
                <a:solidFill>
                  <a:schemeClr val="bg2">
                    <a:lumMod val="25000"/>
                  </a:schemeClr>
                </a:solidFill>
              </a:rPr>
              <a:t>El mercado laboral continúa recuperándose, siendo </a:t>
            </a:r>
            <a:r>
              <a:rPr lang="es-ES" dirty="0"/>
              <a:t>el empleo formal </a:t>
            </a:r>
          </a:p>
          <a:p>
            <a:r>
              <a:rPr lang="es-ES" dirty="0"/>
              <a:t>el de mayor crecimiento interanual (6.3 %) en el primer trimestre</a:t>
            </a:r>
            <a:endParaRPr lang="es-DO" dirty="0"/>
          </a:p>
        </p:txBody>
      </p:sp>
      <p:sp>
        <p:nvSpPr>
          <p:cNvPr id="11" name="TextBox 10">
            <a:extLst>
              <a:ext uri="{FF2B5EF4-FFF2-40B4-BE49-F238E27FC236}">
                <a16:creationId xmlns:a16="http://schemas.microsoft.com/office/drawing/2014/main" id="{41EE57CF-B6F5-DF48-DE04-3F310F6E9844}"/>
              </a:ext>
            </a:extLst>
          </p:cNvPr>
          <p:cNvSpPr txBox="1"/>
          <p:nvPr/>
        </p:nvSpPr>
        <p:spPr>
          <a:xfrm>
            <a:off x="1153307" y="2091698"/>
            <a:ext cx="1359538" cy="492443"/>
          </a:xfrm>
          <a:prstGeom prst="rect">
            <a:avLst/>
          </a:prstGeom>
          <a:noFill/>
        </p:spPr>
        <p:txBody>
          <a:bodyPr wrap="none" rtlCol="0">
            <a:spAutoFit/>
          </a:bodyPr>
          <a:lstStyle/>
          <a:p>
            <a:pPr algn="ctr"/>
            <a:r>
              <a:rPr lang="es-ES" sz="1400" b="1">
                <a:solidFill>
                  <a:schemeClr val="bg2">
                    <a:lumMod val="25000"/>
                  </a:schemeClr>
                </a:solidFill>
                <a:latin typeface="Gotham Book" panose="02000604040000020004" pitchFamily="50" charset="0"/>
              </a:rPr>
              <a:t>4.7</a:t>
            </a:r>
          </a:p>
          <a:p>
            <a:pPr algn="ctr"/>
            <a:r>
              <a:rPr lang="es-ES" sz="1200">
                <a:solidFill>
                  <a:schemeClr val="tx2"/>
                </a:solidFill>
                <a:latin typeface="Gotham Book" panose="02000604040000020004" pitchFamily="50" charset="0"/>
              </a:rPr>
              <a:t>Promedio 2022</a:t>
            </a:r>
            <a:endParaRPr lang="es-DO" sz="1200">
              <a:solidFill>
                <a:schemeClr val="tx2"/>
              </a:solidFill>
              <a:latin typeface="Gotham Book" panose="02000604040000020004" pitchFamily="50" charset="0"/>
            </a:endParaRPr>
          </a:p>
        </p:txBody>
      </p:sp>
      <p:sp>
        <p:nvSpPr>
          <p:cNvPr id="12" name="TextBox 11">
            <a:extLst>
              <a:ext uri="{FF2B5EF4-FFF2-40B4-BE49-F238E27FC236}">
                <a16:creationId xmlns:a16="http://schemas.microsoft.com/office/drawing/2014/main" id="{A51789E5-6919-8476-9DC7-878A649528AD}"/>
              </a:ext>
            </a:extLst>
          </p:cNvPr>
          <p:cNvSpPr txBox="1"/>
          <p:nvPr/>
        </p:nvSpPr>
        <p:spPr>
          <a:xfrm>
            <a:off x="3632502" y="2091697"/>
            <a:ext cx="1361143" cy="492443"/>
          </a:xfrm>
          <a:prstGeom prst="rect">
            <a:avLst/>
          </a:prstGeom>
          <a:noFill/>
        </p:spPr>
        <p:txBody>
          <a:bodyPr wrap="none" rtlCol="0">
            <a:spAutoFit/>
          </a:bodyPr>
          <a:lstStyle/>
          <a:p>
            <a:pPr algn="ctr"/>
            <a:r>
              <a:rPr lang="es-ES" sz="1400" b="1">
                <a:solidFill>
                  <a:schemeClr val="bg2">
                    <a:lumMod val="25000"/>
                  </a:schemeClr>
                </a:solidFill>
                <a:latin typeface="Gotham Book" panose="02000604040000020004" pitchFamily="50" charset="0"/>
              </a:rPr>
              <a:t>4.8</a:t>
            </a:r>
          </a:p>
          <a:p>
            <a:pPr algn="ctr"/>
            <a:r>
              <a:rPr lang="es-ES" sz="1200">
                <a:solidFill>
                  <a:schemeClr val="tx2"/>
                </a:solidFill>
                <a:latin typeface="Gotham Book" panose="02000604040000020004" pitchFamily="50" charset="0"/>
              </a:rPr>
              <a:t>Promedio 2023</a:t>
            </a:r>
            <a:endParaRPr lang="es-DO" sz="1200">
              <a:solidFill>
                <a:schemeClr val="tx2"/>
              </a:solidFill>
              <a:latin typeface="Gotham Book" panose="02000604040000020004" pitchFamily="50" charset="0"/>
            </a:endParaRPr>
          </a:p>
        </p:txBody>
      </p:sp>
      <p:graphicFrame>
        <p:nvGraphicFramePr>
          <p:cNvPr id="13" name="Gráfico 6">
            <a:extLst>
              <a:ext uri="{FF2B5EF4-FFF2-40B4-BE49-F238E27FC236}">
                <a16:creationId xmlns:a16="http://schemas.microsoft.com/office/drawing/2014/main" id="{75628DEA-47D0-F559-E524-D3B79F3FF835}"/>
              </a:ext>
            </a:extLst>
          </p:cNvPr>
          <p:cNvGraphicFramePr>
            <a:graphicFrameLocks/>
          </p:cNvGraphicFramePr>
          <p:nvPr>
            <p:extLst>
              <p:ext uri="{D42A27DB-BD31-4B8C-83A1-F6EECF244321}">
                <p14:modId xmlns:p14="http://schemas.microsoft.com/office/powerpoint/2010/main" val="4056761825"/>
              </p:ext>
            </p:extLst>
          </p:nvPr>
        </p:nvGraphicFramePr>
        <p:xfrm>
          <a:off x="6224387" y="1351817"/>
          <a:ext cx="5795159" cy="4218804"/>
        </p:xfrm>
        <a:graphic>
          <a:graphicData uri="http://schemas.openxmlformats.org/drawingml/2006/chart">
            <c:chart xmlns:c="http://schemas.openxmlformats.org/drawingml/2006/chart" xmlns:r="http://schemas.openxmlformats.org/officeDocument/2006/relationships" r:id="rId4"/>
          </a:graphicData>
        </a:graphic>
      </p:graphicFrame>
      <p:sp>
        <p:nvSpPr>
          <p:cNvPr id="2" name="Rectangle 9">
            <a:extLst>
              <a:ext uri="{FF2B5EF4-FFF2-40B4-BE49-F238E27FC236}">
                <a16:creationId xmlns:a16="http://schemas.microsoft.com/office/drawing/2014/main" id="{8AAE22A7-D7EA-5CA7-F040-29ADD08D939F}"/>
              </a:ext>
            </a:extLst>
          </p:cNvPr>
          <p:cNvSpPr/>
          <p:nvPr/>
        </p:nvSpPr>
        <p:spPr>
          <a:xfrm>
            <a:off x="9046734" y="1946427"/>
            <a:ext cx="2328896" cy="637713"/>
          </a:xfrm>
          <a:prstGeom prst="rect">
            <a:avLst/>
          </a:prstGeom>
          <a:solidFill>
            <a:schemeClr val="accent1">
              <a:lumMod val="75000"/>
              <a:alpha val="2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3" name="TextBox 10">
            <a:extLst>
              <a:ext uri="{FF2B5EF4-FFF2-40B4-BE49-F238E27FC236}">
                <a16:creationId xmlns:a16="http://schemas.microsoft.com/office/drawing/2014/main" id="{3F6788BB-5F4F-5FAB-196E-D363319369C6}"/>
              </a:ext>
            </a:extLst>
          </p:cNvPr>
          <p:cNvSpPr txBox="1"/>
          <p:nvPr/>
        </p:nvSpPr>
        <p:spPr>
          <a:xfrm>
            <a:off x="6851176" y="2004982"/>
            <a:ext cx="2161435" cy="492443"/>
          </a:xfrm>
          <a:prstGeom prst="rect">
            <a:avLst/>
          </a:prstGeom>
          <a:noFill/>
        </p:spPr>
        <p:txBody>
          <a:bodyPr wrap="square" rtlCol="0">
            <a:spAutoFit/>
          </a:bodyPr>
          <a:lstStyle/>
          <a:p>
            <a:pPr algn="ctr"/>
            <a:r>
              <a:rPr lang="es-ES" sz="1400" b="1">
                <a:solidFill>
                  <a:schemeClr val="bg2">
                    <a:lumMod val="25000"/>
                  </a:schemeClr>
                </a:solidFill>
                <a:latin typeface="Gotham Book" panose="02000604040000020004" pitchFamily="50" charset="0"/>
              </a:rPr>
              <a:t>11.7</a:t>
            </a:r>
          </a:p>
          <a:p>
            <a:pPr algn="ctr"/>
            <a:r>
              <a:rPr lang="es-ES" sz="1200">
                <a:solidFill>
                  <a:schemeClr val="tx2"/>
                </a:solidFill>
                <a:latin typeface="Gotham Book" panose="02000604040000020004" pitchFamily="50" charset="0"/>
              </a:rPr>
              <a:t>Promedio 2022</a:t>
            </a:r>
            <a:endParaRPr lang="es-DO" sz="1200">
              <a:solidFill>
                <a:schemeClr val="tx2"/>
              </a:solidFill>
              <a:latin typeface="Gotham Book" panose="02000604040000020004" pitchFamily="50" charset="0"/>
            </a:endParaRPr>
          </a:p>
        </p:txBody>
      </p:sp>
      <p:sp>
        <p:nvSpPr>
          <p:cNvPr id="4" name="TextBox 11">
            <a:extLst>
              <a:ext uri="{FF2B5EF4-FFF2-40B4-BE49-F238E27FC236}">
                <a16:creationId xmlns:a16="http://schemas.microsoft.com/office/drawing/2014/main" id="{99BA30B3-6295-EAB1-651A-1CA86B30A5C8}"/>
              </a:ext>
            </a:extLst>
          </p:cNvPr>
          <p:cNvSpPr txBox="1"/>
          <p:nvPr/>
        </p:nvSpPr>
        <p:spPr>
          <a:xfrm>
            <a:off x="9530610" y="2004981"/>
            <a:ext cx="1361143" cy="492443"/>
          </a:xfrm>
          <a:prstGeom prst="rect">
            <a:avLst/>
          </a:prstGeom>
          <a:noFill/>
        </p:spPr>
        <p:txBody>
          <a:bodyPr wrap="square" rtlCol="0">
            <a:spAutoFit/>
          </a:bodyPr>
          <a:lstStyle/>
          <a:p>
            <a:pPr algn="ctr"/>
            <a:r>
              <a:rPr lang="es-ES" sz="1400" b="1">
                <a:solidFill>
                  <a:schemeClr val="bg2">
                    <a:lumMod val="25000"/>
                  </a:schemeClr>
                </a:solidFill>
                <a:latin typeface="Gotham Book" panose="02000604040000020004" pitchFamily="50" charset="0"/>
              </a:rPr>
              <a:t>11.5</a:t>
            </a:r>
          </a:p>
          <a:p>
            <a:pPr algn="ctr"/>
            <a:r>
              <a:rPr lang="es-ES" sz="1200">
                <a:solidFill>
                  <a:schemeClr val="tx2"/>
                </a:solidFill>
                <a:latin typeface="Gotham Book" panose="02000604040000020004" pitchFamily="50" charset="0"/>
              </a:rPr>
              <a:t>Promedio 2023</a:t>
            </a:r>
            <a:endParaRPr lang="es-DO" sz="1200">
              <a:solidFill>
                <a:schemeClr val="tx2"/>
              </a:solidFill>
              <a:latin typeface="Gotham Book" panose="02000604040000020004" pitchFamily="50" charset="0"/>
            </a:endParaRPr>
          </a:p>
        </p:txBody>
      </p:sp>
    </p:spTree>
    <p:extLst>
      <p:ext uri="{BB962C8B-B14F-4D97-AF65-F5344CB8AC3E}">
        <p14:creationId xmlns:p14="http://schemas.microsoft.com/office/powerpoint/2010/main" val="112668435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01AF92E2-D2D6-F150-B84A-3220B75A945E}"/>
              </a:ext>
            </a:extLst>
          </p:cNvPr>
          <p:cNvSpPr/>
          <p:nvPr/>
        </p:nvSpPr>
        <p:spPr>
          <a:xfrm>
            <a:off x="6009414" y="2019254"/>
            <a:ext cx="1245627" cy="3043991"/>
          </a:xfrm>
          <a:prstGeom prst="rect">
            <a:avLst/>
          </a:prstGeom>
          <a:solidFill>
            <a:schemeClr val="accent2">
              <a:lumMod val="20000"/>
              <a:lumOff val="80000"/>
            </a:schemeClr>
          </a:solidFill>
          <a:ln>
            <a:solidFill>
              <a:schemeClr val="accent2">
                <a:lumMod val="20000"/>
                <a:lumOff val="8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DO"/>
          </a:p>
        </p:txBody>
      </p:sp>
      <p:sp>
        <p:nvSpPr>
          <p:cNvPr id="6" name="TextBox 11">
            <a:extLst>
              <a:ext uri="{FF2B5EF4-FFF2-40B4-BE49-F238E27FC236}">
                <a16:creationId xmlns:a16="http://schemas.microsoft.com/office/drawing/2014/main" id="{F617B560-1B0C-4332-B293-DF9819AAB6E0}"/>
              </a:ext>
            </a:extLst>
          </p:cNvPr>
          <p:cNvSpPr txBox="1"/>
          <p:nvPr/>
        </p:nvSpPr>
        <p:spPr>
          <a:xfrm>
            <a:off x="1070492" y="5831633"/>
            <a:ext cx="10840373" cy="400110"/>
          </a:xfrm>
          <a:prstGeom prst="rect">
            <a:avLst/>
          </a:prstGeom>
          <a:noFill/>
        </p:spPr>
        <p:txBody>
          <a:bodyPr wrap="square" rtlCol="0">
            <a:spAutoFit/>
          </a:bodyPr>
          <a:lstStyle/>
          <a:p>
            <a:r>
              <a:rPr lang="es-DO" sz="100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 Datos preliminares.</a:t>
            </a:r>
          </a:p>
          <a:p>
            <a:r>
              <a:rPr lang="en-US" sz="1000" b="1">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Fuente:</a:t>
            </a:r>
            <a:r>
              <a:rPr lang="en-US" sz="100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 </a:t>
            </a:r>
            <a:r>
              <a:rPr lang="es-DO" sz="1000">
                <a:solidFill>
                  <a:schemeClr val="bg2">
                    <a:lumMod val="25000"/>
                  </a:schemeClr>
                </a:solidFill>
                <a:latin typeface="Gotham Book" panose="02000604040000020004" pitchFamily="50" charset="0"/>
                <a:ea typeface="Verdana" panose="020B0604030504040204" pitchFamily="34" charset="0"/>
                <a:cs typeface="Verdana" panose="020B0604030504040204" pitchFamily="34" charset="0"/>
              </a:rPr>
              <a:t>Elaborado con datos de la Encuesta Nacional Continua de Fuerza de Trabajo (ENCFT) del BCRD.</a:t>
            </a:r>
          </a:p>
        </p:txBody>
      </p:sp>
      <p:sp>
        <p:nvSpPr>
          <p:cNvPr id="10" name="CuadroTexto 9">
            <a:extLst>
              <a:ext uri="{FF2B5EF4-FFF2-40B4-BE49-F238E27FC236}">
                <a16:creationId xmlns:a16="http://schemas.microsoft.com/office/drawing/2014/main" id="{F10C2C59-B071-3360-8F1F-54A0FB952333}"/>
              </a:ext>
            </a:extLst>
          </p:cNvPr>
          <p:cNvSpPr txBox="1"/>
          <p:nvPr/>
        </p:nvSpPr>
        <p:spPr>
          <a:xfrm>
            <a:off x="6150964" y="3402749"/>
            <a:ext cx="962526" cy="276999"/>
          </a:xfrm>
          <a:prstGeom prst="rect">
            <a:avLst/>
          </a:prstGeom>
          <a:noFill/>
        </p:spPr>
        <p:txBody>
          <a:bodyPr wrap="square" rtlCol="0">
            <a:spAutoFit/>
          </a:bodyPr>
          <a:lstStyle/>
          <a:p>
            <a:r>
              <a:rPr lang="es-DO" sz="1200" b="1">
                <a:solidFill>
                  <a:schemeClr val="bg2">
                    <a:lumMod val="25000"/>
                  </a:schemeClr>
                </a:solidFill>
                <a:latin typeface="Gotham Book" panose="02000604040000020004" pitchFamily="50" charset="0"/>
              </a:rPr>
              <a:t>COVID-19</a:t>
            </a:r>
          </a:p>
        </p:txBody>
      </p:sp>
      <p:graphicFrame>
        <p:nvGraphicFramePr>
          <p:cNvPr id="7" name="Gráfico 6">
            <a:extLst>
              <a:ext uri="{FF2B5EF4-FFF2-40B4-BE49-F238E27FC236}">
                <a16:creationId xmlns:a16="http://schemas.microsoft.com/office/drawing/2014/main" id="{0FC45705-7240-C454-3CF6-DFA90C181E47}"/>
              </a:ext>
            </a:extLst>
          </p:cNvPr>
          <p:cNvGraphicFramePr>
            <a:graphicFrameLocks/>
          </p:cNvGraphicFramePr>
          <p:nvPr>
            <p:extLst>
              <p:ext uri="{D42A27DB-BD31-4B8C-83A1-F6EECF244321}">
                <p14:modId xmlns:p14="http://schemas.microsoft.com/office/powerpoint/2010/main" val="2725247286"/>
              </p:ext>
            </p:extLst>
          </p:nvPr>
        </p:nvGraphicFramePr>
        <p:xfrm>
          <a:off x="1070491" y="1263316"/>
          <a:ext cx="9955471" cy="4488898"/>
        </p:xfrm>
        <a:graphic>
          <a:graphicData uri="http://schemas.openxmlformats.org/drawingml/2006/chart">
            <c:chart xmlns:c="http://schemas.openxmlformats.org/drawingml/2006/chart" xmlns:r="http://schemas.openxmlformats.org/officeDocument/2006/relationships" r:id="rId3"/>
          </a:graphicData>
        </a:graphic>
      </p:graphicFrame>
      <p:sp>
        <p:nvSpPr>
          <p:cNvPr id="3" name="1 Título">
            <a:extLst>
              <a:ext uri="{FF2B5EF4-FFF2-40B4-BE49-F238E27FC236}">
                <a16:creationId xmlns:a16="http://schemas.microsoft.com/office/drawing/2014/main" id="{287F8584-7BBD-B97E-F03F-7D5085D1EC46}"/>
              </a:ext>
            </a:extLst>
          </p:cNvPr>
          <p:cNvSpPr txBox="1">
            <a:spLocks/>
          </p:cNvSpPr>
          <p:nvPr/>
        </p:nvSpPr>
        <p:spPr>
          <a:xfrm>
            <a:off x="363682" y="374966"/>
            <a:ext cx="11440391" cy="557907"/>
          </a:xfrm>
          <a:prstGeom prst="rect">
            <a:avLst/>
          </a:prstGeom>
        </p:spPr>
        <p:txBody>
          <a:bodyPr/>
          <a:lstStyle>
            <a:defPPr>
              <a:defRPr lang="es-DO"/>
            </a:defPPr>
            <a:lvl1pPr marR="0" lvl="0" indent="0" algn="ctr" defTabSz="457200" fontAlgn="auto">
              <a:lnSpc>
                <a:spcPct val="90000"/>
              </a:lnSpc>
              <a:spcBef>
                <a:spcPct val="0"/>
              </a:spcBef>
              <a:spcAft>
                <a:spcPts val="0"/>
              </a:spcAft>
              <a:buClrTx/>
              <a:buSzTx/>
              <a:buFontTx/>
              <a:buNone/>
              <a:tabLst/>
              <a:defRPr sz="2300" b="0" cap="none">
                <a:latin typeface="Gotham Rounded Book" pitchFamily="50" charset="0"/>
                <a:ea typeface="Verdana" panose="020B0604030504040204" pitchFamily="34" charset="0"/>
                <a:cs typeface="Leelawadee UI" panose="020B0502040204020203" pitchFamily="34" charset="-34"/>
              </a:defRPr>
            </a:lvl1pPr>
          </a:lstStyle>
          <a:p>
            <a:r>
              <a:rPr lang="es-ES" dirty="0">
                <a:solidFill>
                  <a:schemeClr val="bg2">
                    <a:lumMod val="25000"/>
                  </a:schemeClr>
                </a:solidFill>
              </a:rPr>
              <a:t>En 2023, la pobreza monetaria se ubicó </a:t>
            </a:r>
            <a:r>
              <a:rPr lang="es-ES" dirty="0">
                <a:solidFill>
                  <a:srgbClr val="C00000"/>
                </a:solidFill>
              </a:rPr>
              <a:t>por debajo de los niveles de prepandemia</a:t>
            </a:r>
            <a:r>
              <a:rPr lang="es-ES" dirty="0">
                <a:solidFill>
                  <a:schemeClr val="bg2">
                    <a:lumMod val="25000"/>
                  </a:schemeClr>
                </a:solidFill>
              </a:rPr>
              <a:t> </a:t>
            </a:r>
          </a:p>
        </p:txBody>
      </p:sp>
    </p:spTree>
    <p:extLst>
      <p:ext uri="{BB962C8B-B14F-4D97-AF65-F5344CB8AC3E}">
        <p14:creationId xmlns:p14="http://schemas.microsoft.com/office/powerpoint/2010/main" val="215643122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11">
            <a:extLst>
              <a:ext uri="{FF2B5EF4-FFF2-40B4-BE49-F238E27FC236}">
                <a16:creationId xmlns:a16="http://schemas.microsoft.com/office/drawing/2014/main" id="{F617B560-1B0C-4332-B293-DF9819AAB6E0}"/>
              </a:ext>
            </a:extLst>
          </p:cNvPr>
          <p:cNvSpPr txBox="1"/>
          <p:nvPr/>
        </p:nvSpPr>
        <p:spPr>
          <a:xfrm>
            <a:off x="1097787" y="5814643"/>
            <a:ext cx="10840373" cy="400110"/>
          </a:xfrm>
          <a:prstGeom prst="rect">
            <a:avLst/>
          </a:prstGeom>
          <a:noFill/>
        </p:spPr>
        <p:txBody>
          <a:bodyPr wrap="square" rtlCol="0">
            <a:spAutoFit/>
          </a:bodyPr>
          <a:lstStyle/>
          <a:p>
            <a:r>
              <a:rPr lang="es-ES" sz="1000" b="1">
                <a:solidFill>
                  <a:schemeClr val="bg2">
                    <a:lumMod val="25000"/>
                  </a:schemeClr>
                </a:solidFill>
                <a:latin typeface="Gotham Book" panose="02000604040000020004" pitchFamily="2" charset="0"/>
                <a:ea typeface="Verdana" panose="020B0604030504040204" pitchFamily="34" charset="0"/>
              </a:rPr>
              <a:t>*</a:t>
            </a:r>
            <a:r>
              <a:rPr lang="es-DO" sz="1000" b="0">
                <a:solidFill>
                  <a:schemeClr val="bg2">
                    <a:lumMod val="25000"/>
                  </a:schemeClr>
                </a:solidFill>
                <a:latin typeface="Gotham Book" panose="02000604040000020004" pitchFamily="2" charset="0"/>
              </a:rPr>
              <a:t>Proyecciones </a:t>
            </a:r>
            <a:r>
              <a:rPr lang="es-DO" sz="1000" b="0">
                <a:solidFill>
                  <a:schemeClr val="bg2">
                    <a:lumMod val="25000"/>
                  </a:schemeClr>
                </a:solidFill>
                <a:latin typeface="Gotham Book" panose="02000604040000020004" pitchFamily="2" charset="0"/>
                <a:ea typeface="Verdana" panose="020B0604030504040204" pitchFamily="34" charset="0"/>
                <a:cs typeface="Verdana" panose="020B0604030504040204" pitchFamily="34" charset="0"/>
              </a:rPr>
              <a:t>del Panorama Macroeconómico actualizado en marzo de 2024.</a:t>
            </a:r>
            <a:endParaRPr lang="es-ES" sz="1000" b="1">
              <a:solidFill>
                <a:schemeClr val="bg2">
                  <a:lumMod val="25000"/>
                </a:schemeClr>
              </a:solidFill>
              <a:latin typeface="Gotham Book" panose="02000604040000020004" pitchFamily="2" charset="0"/>
              <a:ea typeface="Verdana" panose="020B0604030504040204" pitchFamily="34" charset="0"/>
            </a:endParaRPr>
          </a:p>
          <a:p>
            <a:r>
              <a:rPr lang="es-ES" sz="1000" b="1">
                <a:solidFill>
                  <a:schemeClr val="bg2">
                    <a:lumMod val="25000"/>
                  </a:schemeClr>
                </a:solidFill>
                <a:latin typeface="Gotham Book" panose="02000604040000020004" pitchFamily="2" charset="0"/>
                <a:ea typeface="Verdana" panose="020B0604030504040204" pitchFamily="34" charset="0"/>
              </a:rPr>
              <a:t>Fuente: </a:t>
            </a:r>
            <a:r>
              <a:rPr lang="es-ES" sz="1000">
                <a:solidFill>
                  <a:schemeClr val="bg2">
                    <a:lumMod val="25000"/>
                  </a:schemeClr>
                </a:solidFill>
                <a:latin typeface="Gotham Book" panose="02000604040000020004" pitchFamily="2" charset="0"/>
                <a:ea typeface="Verdana" panose="020B0604030504040204" pitchFamily="34" charset="0"/>
              </a:rPr>
              <a:t>Elaborado con datos del BCRD. </a:t>
            </a:r>
            <a:endParaRPr lang="es-DO" sz="1000">
              <a:solidFill>
                <a:schemeClr val="bg2">
                  <a:lumMod val="25000"/>
                </a:schemeClr>
              </a:solidFill>
              <a:latin typeface="Gotham Book" panose="02000604040000020004" pitchFamily="2" charset="0"/>
              <a:ea typeface="Verdana" panose="020B0604030504040204" pitchFamily="34" charset="0"/>
            </a:endParaRPr>
          </a:p>
        </p:txBody>
      </p:sp>
      <p:sp>
        <p:nvSpPr>
          <p:cNvPr id="23" name="1 Título">
            <a:extLst>
              <a:ext uri="{FF2B5EF4-FFF2-40B4-BE49-F238E27FC236}">
                <a16:creationId xmlns:a16="http://schemas.microsoft.com/office/drawing/2014/main" id="{5FFF2291-EA42-45A5-A042-13D1462961C4}"/>
              </a:ext>
            </a:extLst>
          </p:cNvPr>
          <p:cNvSpPr txBox="1">
            <a:spLocks/>
          </p:cNvSpPr>
          <p:nvPr/>
        </p:nvSpPr>
        <p:spPr>
          <a:xfrm>
            <a:off x="618806" y="914945"/>
            <a:ext cx="5684706" cy="4539235"/>
          </a:xfrm>
          <a:prstGeom prst="rect">
            <a:avLst/>
          </a:prstGeom>
        </p:spPr>
        <p:txBody>
          <a:bodyPr/>
          <a:lstStyle>
            <a:defPPr>
              <a:defRPr lang="es-DO"/>
            </a:defPPr>
            <a:lvl1pPr marR="0" lvl="0" indent="0" algn="ctr" defTabSz="457200" fontAlgn="auto">
              <a:lnSpc>
                <a:spcPct val="90000"/>
              </a:lnSpc>
              <a:spcBef>
                <a:spcPct val="0"/>
              </a:spcBef>
              <a:spcAft>
                <a:spcPts val="0"/>
              </a:spcAft>
              <a:buClrTx/>
              <a:buSzTx/>
              <a:buFontTx/>
              <a:buNone/>
              <a:tabLst/>
              <a:defRPr sz="2300" b="0" cap="none">
                <a:latin typeface="Gotham Rounded Book" pitchFamily="50" charset="0"/>
                <a:ea typeface="Verdana" panose="020B0604030504040204" pitchFamily="34" charset="0"/>
                <a:cs typeface="Leelawadee UI" panose="020B0502040204020203" pitchFamily="34" charset="-34"/>
              </a:defRPr>
            </a:lvl1pPr>
          </a:lstStyle>
          <a:p>
            <a:pPr algn="l"/>
            <a:endParaRPr lang="es-DO" sz="1800" b="1" dirty="0">
              <a:solidFill>
                <a:schemeClr val="bg2">
                  <a:lumMod val="25000"/>
                </a:schemeClr>
              </a:solidFill>
            </a:endParaRPr>
          </a:p>
          <a:p>
            <a:pPr marL="342900" indent="-342900" algn="just">
              <a:spcAft>
                <a:spcPts val="1200"/>
              </a:spcAft>
              <a:buAutoNum type="arabicPeriod"/>
            </a:pPr>
            <a:r>
              <a:rPr lang="es-DO" sz="1800" dirty="0">
                <a:solidFill>
                  <a:schemeClr val="bg2">
                    <a:lumMod val="25000"/>
                  </a:schemeClr>
                </a:solidFill>
              </a:rPr>
              <a:t>Notable rendimiento de los ingresos por divisas </a:t>
            </a:r>
            <a:r>
              <a:rPr lang="es-DO" sz="1800" b="1" dirty="0">
                <a:solidFill>
                  <a:schemeClr val="bg2">
                    <a:lumMod val="25000"/>
                  </a:schemeClr>
                </a:solidFill>
              </a:rPr>
              <a:t>superando los US$ 11 mil millones por primera vez en la historia. </a:t>
            </a:r>
          </a:p>
          <a:p>
            <a:pPr marL="342900" indent="-342900" algn="just">
              <a:spcAft>
                <a:spcPts val="1200"/>
              </a:spcAft>
              <a:buAutoNum type="arabicPeriod"/>
            </a:pPr>
            <a:r>
              <a:rPr lang="es-DO" sz="1800" dirty="0">
                <a:solidFill>
                  <a:schemeClr val="bg2">
                    <a:lumMod val="25000"/>
                  </a:schemeClr>
                </a:solidFill>
              </a:rPr>
              <a:t>El primer trimestre de 2024 registró el </a:t>
            </a:r>
            <a:r>
              <a:rPr lang="es-DO" sz="1800" b="1" dirty="0">
                <a:solidFill>
                  <a:schemeClr val="bg2">
                    <a:lumMod val="25000"/>
                  </a:schemeClr>
                </a:solidFill>
              </a:rPr>
              <a:t>mayor nivel de ingresos por turismo</a:t>
            </a:r>
            <a:r>
              <a:rPr lang="es-DO" sz="1800" dirty="0">
                <a:solidFill>
                  <a:schemeClr val="bg2">
                    <a:lumMod val="25000"/>
                  </a:schemeClr>
                </a:solidFill>
              </a:rPr>
              <a:t>, cónsono con el comportamiento de este sector.</a:t>
            </a:r>
          </a:p>
          <a:p>
            <a:pPr marL="342900" indent="-342900" algn="just">
              <a:spcAft>
                <a:spcPts val="1200"/>
              </a:spcAft>
              <a:buAutoNum type="arabicPeriod"/>
            </a:pPr>
            <a:r>
              <a:rPr lang="es-DO" sz="1800" dirty="0">
                <a:solidFill>
                  <a:schemeClr val="bg2">
                    <a:lumMod val="25000"/>
                  </a:schemeClr>
                </a:solidFill>
              </a:rPr>
              <a:t>Menor crecimiento de las exportaciones fue </a:t>
            </a:r>
            <a:r>
              <a:rPr lang="es-DO" sz="1800" b="1" dirty="0">
                <a:solidFill>
                  <a:schemeClr val="bg2">
                    <a:lumMod val="25000"/>
                  </a:schemeClr>
                </a:solidFill>
              </a:rPr>
              <a:t>compensado por el desempeño de otros sectores generadores de divisas</a:t>
            </a:r>
            <a:r>
              <a:rPr lang="es-DO" sz="1800" dirty="0">
                <a:solidFill>
                  <a:schemeClr val="bg2">
                    <a:lumMod val="25000"/>
                  </a:schemeClr>
                </a:solidFill>
              </a:rPr>
              <a:t>, siendo crucial para fortalecer la economía y mantener la estabilidad financiera. </a:t>
            </a:r>
          </a:p>
          <a:p>
            <a:pPr marL="342900" indent="-342900" algn="just">
              <a:spcAft>
                <a:spcPts val="600"/>
              </a:spcAft>
              <a:buAutoNum type="arabicPeriod"/>
            </a:pPr>
            <a:r>
              <a:rPr lang="es-DO" sz="1800" dirty="0">
                <a:solidFill>
                  <a:schemeClr val="bg2">
                    <a:lumMod val="25000"/>
                  </a:schemeClr>
                </a:solidFill>
              </a:rPr>
              <a:t>Reducción de la dependencia en las exportaciones como la principal fuente de ingresos por divisas, explicado por </a:t>
            </a:r>
            <a:r>
              <a:rPr lang="es-DO" sz="1800" b="1" dirty="0">
                <a:solidFill>
                  <a:schemeClr val="bg2">
                    <a:lumMod val="25000"/>
                  </a:schemeClr>
                </a:solidFill>
              </a:rPr>
              <a:t>el aumento en la participación de otros ingresos como el turismo y las remesas.</a:t>
            </a:r>
          </a:p>
        </p:txBody>
      </p:sp>
      <p:grpSp>
        <p:nvGrpSpPr>
          <p:cNvPr id="2" name="Grupo 1">
            <a:extLst>
              <a:ext uri="{FF2B5EF4-FFF2-40B4-BE49-F238E27FC236}">
                <a16:creationId xmlns:a16="http://schemas.microsoft.com/office/drawing/2014/main" id="{23E9C132-BD01-B070-53F2-9ABFF2F9F5FA}"/>
              </a:ext>
            </a:extLst>
          </p:cNvPr>
          <p:cNvGrpSpPr/>
          <p:nvPr/>
        </p:nvGrpSpPr>
        <p:grpSpPr>
          <a:xfrm>
            <a:off x="6441404" y="931881"/>
            <a:ext cx="5131790" cy="4522299"/>
            <a:chOff x="599623" y="936136"/>
            <a:chExt cx="5104498" cy="4738688"/>
          </a:xfrm>
        </p:grpSpPr>
        <p:graphicFrame>
          <p:nvGraphicFramePr>
            <p:cNvPr id="9" name="Gráfico 8">
              <a:extLst>
                <a:ext uri="{FF2B5EF4-FFF2-40B4-BE49-F238E27FC236}">
                  <a16:creationId xmlns:a16="http://schemas.microsoft.com/office/drawing/2014/main" id="{C66EF4C5-D609-4AAF-8508-57A670445A54}"/>
                </a:ext>
              </a:extLst>
            </p:cNvPr>
            <p:cNvGraphicFramePr>
              <a:graphicFrameLocks/>
            </p:cNvGraphicFramePr>
            <p:nvPr>
              <p:extLst>
                <p:ext uri="{D42A27DB-BD31-4B8C-83A1-F6EECF244321}">
                  <p14:modId xmlns:p14="http://schemas.microsoft.com/office/powerpoint/2010/main" val="2717491941"/>
                </p:ext>
              </p:extLst>
            </p:nvPr>
          </p:nvGraphicFramePr>
          <p:xfrm>
            <a:off x="599623" y="936136"/>
            <a:ext cx="5104498" cy="4738688"/>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a:extLst>
                <a:ext uri="{FF2B5EF4-FFF2-40B4-BE49-F238E27FC236}">
                  <a16:creationId xmlns:a16="http://schemas.microsoft.com/office/drawing/2014/main" id="{0B9DFD39-091A-32A0-7CA5-DC7BF90D49C9}"/>
                </a:ext>
              </a:extLst>
            </p:cNvPr>
            <p:cNvSpPr txBox="1"/>
            <p:nvPr/>
          </p:nvSpPr>
          <p:spPr>
            <a:xfrm>
              <a:off x="4156552" y="1373919"/>
              <a:ext cx="1410410" cy="430887"/>
            </a:xfrm>
            <a:prstGeom prst="rect">
              <a:avLst/>
            </a:prstGeom>
            <a:noFill/>
          </p:spPr>
          <p:txBody>
            <a:bodyPr wrap="square" rtlCol="0">
              <a:spAutoFit/>
            </a:bodyPr>
            <a:lstStyle/>
            <a:p>
              <a:pPr algn="ctr"/>
              <a:r>
                <a:rPr lang="es-ES_tradnl" sz="1100" b="1">
                  <a:solidFill>
                    <a:srgbClr val="FF0000"/>
                  </a:solidFill>
                  <a:latin typeface="Gotham Book" panose="02000604040000020004" pitchFamily="2" charset="0"/>
                </a:rPr>
                <a:t>Ingresos divisas</a:t>
              </a:r>
              <a:br>
                <a:rPr lang="es-ES_tradnl" sz="1100" b="1">
                  <a:solidFill>
                    <a:schemeClr val="bg2">
                      <a:lumMod val="25000"/>
                    </a:schemeClr>
                  </a:solidFill>
                  <a:latin typeface="Gotham Book" panose="02000604040000020004" pitchFamily="2" charset="0"/>
                </a:rPr>
              </a:br>
              <a:r>
                <a:rPr lang="es-ES_tradnl" sz="1100" b="1">
                  <a:solidFill>
                    <a:schemeClr val="bg2">
                      <a:lumMod val="25000"/>
                    </a:schemeClr>
                  </a:solidFill>
                  <a:latin typeface="Gotham Book" panose="02000604040000020004" pitchFamily="2" charset="0"/>
                </a:rPr>
                <a:t>9.0 % del PIB*</a:t>
              </a:r>
            </a:p>
          </p:txBody>
        </p:sp>
      </p:grpSp>
      <p:sp>
        <p:nvSpPr>
          <p:cNvPr id="4" name="CuadroTexto 3">
            <a:extLst>
              <a:ext uri="{FF2B5EF4-FFF2-40B4-BE49-F238E27FC236}">
                <a16:creationId xmlns:a16="http://schemas.microsoft.com/office/drawing/2014/main" id="{E4A7417D-2EB5-EB2C-68D2-B780F1A6BB43}"/>
              </a:ext>
            </a:extLst>
          </p:cNvPr>
          <p:cNvSpPr txBox="1"/>
          <p:nvPr/>
        </p:nvSpPr>
        <p:spPr>
          <a:xfrm>
            <a:off x="420419" y="367223"/>
            <a:ext cx="7398634" cy="400110"/>
          </a:xfrm>
          <a:prstGeom prst="rect">
            <a:avLst/>
          </a:prstGeom>
        </p:spPr>
        <p:txBody>
          <a:bodyPr/>
          <a:lstStyle>
            <a:defPPr>
              <a:defRPr lang="es-DO"/>
            </a:defPPr>
            <a:lvl1pPr marR="0" lvl="0" indent="0" algn="ctr" defTabSz="457200" fontAlgn="auto">
              <a:lnSpc>
                <a:spcPct val="90000"/>
              </a:lnSpc>
              <a:spcBef>
                <a:spcPct val="0"/>
              </a:spcBef>
              <a:spcAft>
                <a:spcPts val="0"/>
              </a:spcAft>
              <a:buClrTx/>
              <a:buSzTx/>
              <a:buFontTx/>
              <a:buNone/>
              <a:tabLst/>
              <a:defRPr sz="2300" b="0" cap="none">
                <a:solidFill>
                  <a:schemeClr val="bg2">
                    <a:lumMod val="25000"/>
                  </a:schemeClr>
                </a:solidFill>
                <a:latin typeface="Gotham Rounded Book" pitchFamily="50" charset="0"/>
                <a:ea typeface="Verdana" panose="020B0604030504040204" pitchFamily="34" charset="0"/>
                <a:cs typeface="Leelawadee UI" panose="020B0502040204020203" pitchFamily="34" charset="-34"/>
              </a:defRPr>
            </a:lvl1pPr>
          </a:lstStyle>
          <a:p>
            <a:pPr algn="l"/>
            <a:r>
              <a:rPr lang="es-DO" b="1">
                <a:solidFill>
                  <a:srgbClr val="C00000"/>
                </a:solidFill>
              </a:rPr>
              <a:t>Destacado el desempeño del sector externo</a:t>
            </a:r>
          </a:p>
        </p:txBody>
      </p:sp>
    </p:spTree>
    <p:extLst>
      <p:ext uri="{BB962C8B-B14F-4D97-AF65-F5344CB8AC3E}">
        <p14:creationId xmlns:p14="http://schemas.microsoft.com/office/powerpoint/2010/main" val="3811403215"/>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Intros">
  <a:themeElements>
    <a:clrScheme name="MEPyD">
      <a:dk1>
        <a:srgbClr val="003876"/>
      </a:dk1>
      <a:lt1>
        <a:sysClr val="window" lastClr="FFFFFF"/>
      </a:lt1>
      <a:dk2>
        <a:srgbClr val="3F476C"/>
      </a:dk2>
      <a:lt2>
        <a:srgbClr val="EEEEF2"/>
      </a:lt2>
      <a:accent1>
        <a:srgbClr val="495685"/>
      </a:accent1>
      <a:accent2>
        <a:srgbClr val="EE2A24"/>
      </a:accent2>
      <a:accent3>
        <a:srgbClr val="C3C2D4"/>
      </a:accent3>
      <a:accent4>
        <a:srgbClr val="F16143"/>
      </a:accent4>
      <a:accent5>
        <a:srgbClr val="6F729A"/>
      </a:accent5>
      <a:accent6>
        <a:srgbClr val="9596B4"/>
      </a:accent6>
      <a:hlink>
        <a:srgbClr val="9396B1"/>
      </a:hlink>
      <a:folHlink>
        <a:srgbClr val="F9AD91"/>
      </a:folHlink>
    </a:clrScheme>
    <a:fontScheme name="Institucional MEPyD">
      <a:majorFont>
        <a:latin typeface="gotham rounded"/>
        <a:ea typeface=""/>
        <a:cs typeface=""/>
      </a:majorFont>
      <a:minorFont>
        <a:latin typeface="gotham rounde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2013 - 2022">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2013 - 2022">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o" ma:contentTypeID="0x0101003861FA6D05183F4D9AA6FF59B3EFF037" ma:contentTypeVersion="12" ma:contentTypeDescription="Crear nuevo documento." ma:contentTypeScope="" ma:versionID="cf72725522bcb5df50778d39d289b9de">
  <xsd:schema xmlns:xsd="http://www.w3.org/2001/XMLSchema" xmlns:xs="http://www.w3.org/2001/XMLSchema" xmlns:p="http://schemas.microsoft.com/office/2006/metadata/properties" xmlns:ns3="52223bf2-3a83-4160-acff-dd096f79e0f9" targetNamespace="http://schemas.microsoft.com/office/2006/metadata/properties" ma:root="true" ma:fieldsID="773d61e1d903315489c52cf17f1fd0ec" ns3:_="">
    <xsd:import namespace="52223bf2-3a83-4160-acff-dd096f79e0f9"/>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3:MediaServiceObjectDetectorVersions" minOccurs="0"/>
                <xsd:element ref="ns3:MediaServiceSearchProperties" minOccurs="0"/>
                <xsd:element ref="ns3:MediaServiceSystem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2223bf2-3a83-4160-acff-dd096f79e0f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SearchProperties" ma:index="18" nillable="true" ma:displayName="MediaServiceSearchProperties" ma:hidden="true" ma:internalName="MediaServiceSearchProperties" ma:readOnly="true">
      <xsd:simpleType>
        <xsd:restriction base="dms:Note"/>
      </xsd:simpleType>
    </xsd:element>
    <xsd:element name="MediaServiceSystemTags" ma:index="19" nillable="true" ma:displayName="MediaServiceSystemTags" ma:hidden="true" ma:internalName="MediaServiceSystemTag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72DCDB2-C3AA-4A44-A612-EEF3A2C74E5E}">
  <ds:schemaRefs>
    <ds:schemaRef ds:uri="http://schemas.microsoft.com/office/2006/documentManagement/types"/>
    <ds:schemaRef ds:uri="52223bf2-3a83-4160-acff-dd096f79e0f9"/>
    <ds:schemaRef ds:uri="http://purl.org/dc/dcmitype/"/>
    <ds:schemaRef ds:uri="http://schemas.microsoft.com/office/infopath/2007/PartnerControls"/>
    <ds:schemaRef ds:uri="http://www.w3.org/XML/1998/namespace"/>
    <ds:schemaRef ds:uri="http://purl.org/dc/terms/"/>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90C52736-7C79-4D06-A35B-A2865D40038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2223bf2-3a83-4160-acff-dd096f79e0f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A7D1AD-F695-48B0-9A20-AA3CD332C09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988</TotalTime>
  <Words>1890</Words>
  <Application>Microsoft Office PowerPoint</Application>
  <PresentationFormat>Widescreen</PresentationFormat>
  <Paragraphs>309</Paragraphs>
  <Slides>23</Slides>
  <Notes>16</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23</vt:i4>
      </vt:variant>
    </vt:vector>
  </HeadingPairs>
  <TitlesOfParts>
    <vt:vector size="34" baseType="lpstr">
      <vt:lpstr>Arial</vt:lpstr>
      <vt:lpstr>Artifex CF</vt:lpstr>
      <vt:lpstr>Calibri</vt:lpstr>
      <vt:lpstr>Calibri Light</vt:lpstr>
      <vt:lpstr>Gotham Book</vt:lpstr>
      <vt:lpstr>gotham rounded</vt:lpstr>
      <vt:lpstr>Gotham Rounded Book</vt:lpstr>
      <vt:lpstr>Gotham Rounded Medium</vt:lpstr>
      <vt:lpstr>Gotham-Book</vt:lpstr>
      <vt:lpstr>Tema de Office</vt:lpstr>
      <vt:lpstr>1_Intros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Yaurimar Terán Hernández</dc:creator>
  <cp:lastModifiedBy>Kaelis Bautista</cp:lastModifiedBy>
  <cp:revision>8</cp:revision>
  <cp:lastPrinted>2022-05-09T15:11:17Z</cp:lastPrinted>
  <dcterms:created xsi:type="dcterms:W3CDTF">2020-11-04T17:59:27Z</dcterms:created>
  <dcterms:modified xsi:type="dcterms:W3CDTF">2024-06-04T15:02:19Z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0x0101003861FA6D05183F4D9AA6FF59B3EFF037</vt:lpwstr>
  </property>
  <property fmtid="{D5CDD505-2E9C-101B-9397-08002B2CF9AE}" pid="3" name="MediaServiceImageTags">
    <vt:lpwstr/>
  </property>
</Properties>
</file>